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3" r:id="rId1"/>
  </p:sldMasterIdLst>
  <p:sldIdLst>
    <p:sldId id="278" r:id="rId2"/>
    <p:sldId id="279" r:id="rId3"/>
    <p:sldId id="257" r:id="rId4"/>
    <p:sldId id="259" r:id="rId5"/>
    <p:sldId id="281" r:id="rId6"/>
    <p:sldId id="282" r:id="rId7"/>
    <p:sldId id="280" r:id="rId8"/>
    <p:sldId id="285" r:id="rId9"/>
    <p:sldId id="264" r:id="rId10"/>
    <p:sldId id="265" r:id="rId11"/>
    <p:sldId id="268" r:id="rId12"/>
    <p:sldId id="269" r:id="rId13"/>
    <p:sldId id="270" r:id="rId14"/>
    <p:sldId id="261" r:id="rId15"/>
    <p:sldId id="271" r:id="rId16"/>
    <p:sldId id="272" r:id="rId17"/>
    <p:sldId id="273" r:id="rId18"/>
    <p:sldId id="274" r:id="rId19"/>
    <p:sldId id="27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4" autoAdjust="0"/>
    <p:restoredTop sz="94660"/>
  </p:normalViewPr>
  <p:slideViewPr>
    <p:cSldViewPr snapToGrid="0">
      <p:cViewPr varScale="1">
        <p:scale>
          <a:sx n="55" d="100"/>
          <a:sy n="55" d="100"/>
        </p:scale>
        <p:origin x="-32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70C7DC9A-CFB1-41A2-B8CE-FDD85CA3B76A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AFD37EC-E6A5-4B96-A8B5-D83105DDE1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75670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C9A-CFB1-41A2-B8CE-FDD85CA3B76A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37EC-E6A5-4B96-A8B5-D83105DDE1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1934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C9A-CFB1-41A2-B8CE-FDD85CA3B76A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37EC-E6A5-4B96-A8B5-D83105DDE1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1485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C9A-CFB1-41A2-B8CE-FDD85CA3B76A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37EC-E6A5-4B96-A8B5-D83105DDE1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3292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0C7DC9A-CFB1-41A2-B8CE-FDD85CA3B76A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EAFD37EC-E6A5-4B96-A8B5-D83105DDE1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7104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C9A-CFB1-41A2-B8CE-FDD85CA3B76A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37EC-E6A5-4B96-A8B5-D83105DDE1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9997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C9A-CFB1-41A2-B8CE-FDD85CA3B76A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37EC-E6A5-4B96-A8B5-D83105DDE1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55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C9A-CFB1-41A2-B8CE-FDD85CA3B76A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37EC-E6A5-4B96-A8B5-D83105DDE1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9460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C9A-CFB1-41A2-B8CE-FDD85CA3B76A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37EC-E6A5-4B96-A8B5-D83105DDE1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2321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DC9A-CFB1-41A2-B8CE-FDD85CA3B76A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FD37EC-E6A5-4B96-A8B5-D83105DDE1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389986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0C7DC9A-CFB1-41A2-B8CE-FDD85CA3B76A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FD37EC-E6A5-4B96-A8B5-D83105DDE1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806664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0C7DC9A-CFB1-41A2-B8CE-FDD85CA3B76A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AFD37EC-E6A5-4B96-A8B5-D83105DDE1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235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6286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Основы православной культуры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2315496"/>
            <a:ext cx="10058400" cy="371954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8000" b="1" dirty="0" smtClean="0">
                <a:solidFill>
                  <a:srgbClr val="C00000"/>
                </a:solidFill>
              </a:rPr>
              <a:t>ИКОНА  и ФРЕСКА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318" y="610836"/>
            <a:ext cx="4981433" cy="5871849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Иконописец внутреннюю гармонию святого передаёт через гармонию внешнюю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221" y="443618"/>
            <a:ext cx="5167117" cy="60390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96400" y="607392"/>
            <a:ext cx="2430780" cy="51172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3180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313" y="363940"/>
            <a:ext cx="4493867" cy="613669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799" y="829395"/>
            <a:ext cx="6233616" cy="5503166"/>
          </a:xfrm>
        </p:spPr>
        <p:txBody>
          <a:bodyPr>
            <a:noAutofit/>
          </a:bodyPr>
          <a:lstStyle/>
          <a:p>
            <a:r>
              <a:rPr lang="ru-RU" sz="6600" b="1" dirty="0" err="1" smtClean="0">
                <a:solidFill>
                  <a:srgbClr val="FF0000"/>
                </a:solidFill>
              </a:rPr>
              <a:t>Велум</a:t>
            </a:r>
            <a:r>
              <a:rPr lang="ru-RU" sz="5400" b="1" dirty="0" smtClean="0">
                <a:solidFill>
                  <a:srgbClr val="FF0000"/>
                </a:solidFill>
              </a:rPr>
              <a:t>  </a:t>
            </a:r>
            <a:r>
              <a:rPr lang="ru-RU" sz="5400" b="1" dirty="0" smtClean="0">
                <a:solidFill>
                  <a:srgbClr val="00B050"/>
                </a:solidFill>
              </a:rPr>
              <a:t>( по </a:t>
            </a:r>
            <a:r>
              <a:rPr lang="ru-RU" sz="5400" b="1" dirty="0" err="1" smtClean="0">
                <a:solidFill>
                  <a:srgbClr val="00B050"/>
                </a:solidFill>
              </a:rPr>
              <a:t>латыне</a:t>
            </a:r>
            <a:r>
              <a:rPr lang="ru-RU" sz="5400" b="1" dirty="0" smtClean="0">
                <a:solidFill>
                  <a:srgbClr val="00B050"/>
                </a:solidFill>
              </a:rPr>
              <a:t> «парус») </a:t>
            </a:r>
            <a:r>
              <a:rPr lang="ru-RU" sz="5400" b="1" dirty="0" smtClean="0">
                <a:solidFill>
                  <a:srgbClr val="002060"/>
                </a:solidFill>
              </a:rPr>
              <a:t>– занавес на иконе поверх или между зданиями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031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8207" y="1312605"/>
            <a:ext cx="11547987" cy="3368933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лицо </a:t>
            </a:r>
            <a:r>
              <a:rPr lang="ru-RU" sz="6600" b="1" dirty="0" smtClean="0">
                <a:solidFill>
                  <a:schemeClr val="accent5"/>
                </a:solidFill>
              </a:rPr>
              <a:t>(лик) </a:t>
            </a:r>
            <a:r>
              <a:rPr lang="ru-RU" sz="6600" b="1" dirty="0" smtClean="0">
                <a:solidFill>
                  <a:srgbClr val="C00000"/>
                </a:solidFill>
              </a:rPr>
              <a:t>и глаза </a:t>
            </a:r>
            <a:r>
              <a:rPr lang="ru-RU" sz="6600" b="1" dirty="0" smtClean="0">
                <a:solidFill>
                  <a:srgbClr val="002060"/>
                </a:solidFill>
              </a:rPr>
              <a:t>– самое поразительное, что есть в иконе</a:t>
            </a:r>
            <a:r>
              <a:rPr lang="ru-RU" sz="6600" b="1" dirty="0" smtClean="0">
                <a:solidFill>
                  <a:srgbClr val="C00000"/>
                </a:solidFill>
              </a:rPr>
              <a:t> 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402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434" y="698401"/>
            <a:ext cx="5513694" cy="552721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В ликах проступают мудрость и любовь</a:t>
            </a:r>
            <a:endParaRPr lang="ru-RU" sz="6600" b="1" dirty="0">
              <a:solidFill>
                <a:srgbClr val="00B05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639" y="386862"/>
            <a:ext cx="5092890" cy="60096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40308" y="2192215"/>
            <a:ext cx="351692" cy="35052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4687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0" y="603504"/>
            <a:ext cx="2584704" cy="1645920"/>
          </a:xfrm>
        </p:spPr>
        <p:txBody>
          <a:bodyPr/>
          <a:lstStyle/>
          <a:p>
            <a:r>
              <a:rPr lang="ru-RU" sz="8000" b="1" dirty="0" smtClean="0"/>
              <a:t>свет</a:t>
            </a:r>
            <a:endParaRPr lang="ru-RU" sz="80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0" y="2286000"/>
            <a:ext cx="2852382" cy="350215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Одно из имён </a:t>
            </a:r>
          </a:p>
          <a:p>
            <a:r>
              <a:rPr lang="ru-RU" sz="4000" b="1" dirty="0" smtClean="0"/>
              <a:t>Бога в Евангелии</a:t>
            </a:r>
            <a:endParaRPr lang="ru-RU" sz="4000" b="1" dirty="0"/>
          </a:p>
        </p:txBody>
      </p:sp>
    </p:spTree>
    <p:extLst>
      <p:ext uri="{BB962C8B-B14F-4D97-AF65-F5344CB8AC3E}">
        <p14:creationId xmlns="" xmlns:p14="http://schemas.microsoft.com/office/powerpoint/2010/main" val="429349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07923" y="1224115"/>
            <a:ext cx="11194025" cy="3457423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Тени на иконах нет </a:t>
            </a:r>
            <a:r>
              <a:rPr lang="ru-RU" sz="6600" b="1" dirty="0" smtClean="0">
                <a:solidFill>
                  <a:srgbClr val="002060"/>
                </a:solidFill>
              </a:rPr>
              <a:t>- это божий мир, где нет места злу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352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799" y="640080"/>
            <a:ext cx="5769591" cy="5303520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rgbClr val="0070C0"/>
                </a:solidFill>
              </a:rPr>
              <a:t>Икона являет человеку добродетели – любовь, верность, </a:t>
            </a:r>
            <a:r>
              <a:rPr lang="ru-RU" sz="6000" b="1" dirty="0" smtClean="0">
                <a:solidFill>
                  <a:srgbClr val="0070C0"/>
                </a:solidFill>
              </a:rPr>
              <a:t>милосердие</a:t>
            </a:r>
            <a:endParaRPr lang="ru-RU" sz="6000" b="1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390" y="640080"/>
            <a:ext cx="4980675" cy="555695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075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9433" y="1179871"/>
            <a:ext cx="11135032" cy="3501668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Красный угол </a:t>
            </a:r>
            <a:r>
              <a:rPr lang="ru-RU" sz="6600" b="1" dirty="0" smtClean="0">
                <a:solidFill>
                  <a:schemeClr val="accent5"/>
                </a:solidFill>
              </a:rPr>
              <a:t>(от слова «красивый») </a:t>
            </a:r>
            <a:r>
              <a:rPr lang="ru-RU" sz="6600" b="1" dirty="0" smtClean="0">
                <a:solidFill>
                  <a:srgbClr val="FF0000"/>
                </a:solidFill>
              </a:rPr>
              <a:t>– полочка с иконами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516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10" y="1078173"/>
            <a:ext cx="5624327" cy="421824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893" y="519653"/>
            <a:ext cx="4285397" cy="5713863"/>
          </a:xfrm>
        </p:spPr>
      </p:pic>
    </p:spTree>
    <p:extLst>
      <p:ext uri="{BB962C8B-B14F-4D97-AF65-F5344CB8AC3E}">
        <p14:creationId xmlns="" xmlns:p14="http://schemas.microsoft.com/office/powerpoint/2010/main" val="58551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65122" y="1828800"/>
            <a:ext cx="10264878" cy="2852737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Ангела вам хранителя!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931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10058400" cy="15569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ИКОНА  -  ОБРАЗ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с греческого языка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807" y="2005781"/>
            <a:ext cx="4409768" cy="458674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ИКОНА – это изображение или образы священных лиц и событий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27" y="2284827"/>
            <a:ext cx="3175000" cy="39243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593" y="1902974"/>
            <a:ext cx="3602459" cy="46880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518" y="2175929"/>
            <a:ext cx="3636899" cy="44150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4012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253" y="1037910"/>
            <a:ext cx="3656509" cy="491907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2142824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Икона</a:t>
            </a:r>
            <a:r>
              <a:rPr lang="ru-RU" sz="8000" b="1" dirty="0" smtClean="0">
                <a:solidFill>
                  <a:schemeClr val="tx1"/>
                </a:solidFill>
              </a:rPr>
              <a:t> – окно в Божий мир</a:t>
            </a:r>
            <a:endParaRPr lang="ru-RU" sz="8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831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03290" y="884903"/>
            <a:ext cx="7285704" cy="5105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8000" b="1" dirty="0" smtClean="0">
                <a:solidFill>
                  <a:srgbClr val="FF0000"/>
                </a:solidFill>
              </a:rPr>
              <a:t>Икона</a:t>
            </a:r>
          </a:p>
          <a:p>
            <a:pPr algn="r"/>
            <a:r>
              <a:rPr lang="ru-RU" sz="8000" b="1" dirty="0" smtClean="0">
                <a:solidFill>
                  <a:srgbClr val="FF0000"/>
                </a:solidFill>
              </a:rPr>
              <a:t> </a:t>
            </a:r>
            <a:r>
              <a:rPr lang="ru-RU" sz="8000" b="1" dirty="0" smtClean="0">
                <a:solidFill>
                  <a:srgbClr val="002060"/>
                </a:solidFill>
              </a:rPr>
              <a:t>написана красками на доске</a:t>
            </a:r>
            <a:endParaRPr lang="ru-RU" sz="8000" dirty="0">
              <a:solidFill>
                <a:srgbClr val="002060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65" y="486697"/>
            <a:ext cx="4218037" cy="5338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9368" y="1194619"/>
            <a:ext cx="94684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Фреска </a:t>
            </a:r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</a:rPr>
              <a:t>– роспись на стенах храма по сырой штукатурке</a:t>
            </a:r>
            <a:endParaRPr lang="ru-RU" sz="6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75187" y="486696"/>
            <a:ext cx="1089905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Мозаика – </a:t>
            </a:r>
            <a:r>
              <a:rPr lang="ru-RU" sz="7200" b="1" dirty="0" smtClean="0">
                <a:solidFill>
                  <a:srgbClr val="7030A0"/>
                </a:solidFill>
              </a:rPr>
              <a:t>изображение из кусочков стекла или камушков </a:t>
            </a:r>
            <a:endParaRPr lang="ru-RU" sz="7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34181" y="693174"/>
            <a:ext cx="10913806" cy="4660491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Символ – </a:t>
            </a:r>
            <a:r>
              <a:rPr lang="ru-RU" sz="6600" b="1" dirty="0" smtClean="0">
                <a:solidFill>
                  <a:srgbClr val="002060"/>
                </a:solidFill>
              </a:rPr>
              <a:t>то, что служит условным знаком понятия, явления или идеи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013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34181" y="914400"/>
            <a:ext cx="11282516" cy="3767139"/>
          </a:xfrm>
        </p:spPr>
        <p:txBody>
          <a:bodyPr/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Нимб </a:t>
            </a:r>
            <a:r>
              <a:rPr lang="ru-RU" sz="6000" b="1" dirty="0" smtClean="0">
                <a:solidFill>
                  <a:srgbClr val="00B050"/>
                </a:solidFill>
              </a:rPr>
              <a:t>(золотой круг) </a:t>
            </a:r>
            <a:r>
              <a:rPr lang="ru-RU" sz="6600" b="1" dirty="0" smtClean="0">
                <a:solidFill>
                  <a:srgbClr val="002060"/>
                </a:solidFill>
              </a:rPr>
              <a:t>– знак Божией благодати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153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249</TotalTime>
  <Words>159</Words>
  <Application>Microsoft Office PowerPoint</Application>
  <PresentationFormat>Произвольный</PresentationFormat>
  <Paragraphs>25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Savon</vt:lpstr>
      <vt:lpstr>Основы православной культуры</vt:lpstr>
      <vt:lpstr>ИКОНА  -  ОБРАЗ  с греческого языка</vt:lpstr>
      <vt:lpstr>ИКОНА – это изображение или образы священных лиц и событий</vt:lpstr>
      <vt:lpstr>Слайд 4</vt:lpstr>
      <vt:lpstr>Слайд 5</vt:lpstr>
      <vt:lpstr>Слайд 6</vt:lpstr>
      <vt:lpstr>Слайд 7</vt:lpstr>
      <vt:lpstr>Символ – то, что служит условным знаком понятия, явления или идеи</vt:lpstr>
      <vt:lpstr>Нимб (золотой круг) – знак Божией благодати</vt:lpstr>
      <vt:lpstr>Иконописец внутреннюю гармонию святого передаёт через гармонию внешнюю</vt:lpstr>
      <vt:lpstr>Слайд 11</vt:lpstr>
      <vt:lpstr>лицо (лик) и глаза – самое поразительное, что есть в иконе </vt:lpstr>
      <vt:lpstr>В ликах проступают мудрость и любовь</vt:lpstr>
      <vt:lpstr>свет</vt:lpstr>
      <vt:lpstr>Тени на иконах нет - это божий мир, где нет места злу</vt:lpstr>
      <vt:lpstr>Икона являет человеку добродетели – любовь, верность, милосердие</vt:lpstr>
      <vt:lpstr>Красный угол (от слова «красивый») – полочка с иконами</vt:lpstr>
      <vt:lpstr>Слайд 18</vt:lpstr>
      <vt:lpstr>Ангела вам хранителя!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ИКОНА</dc:title>
  <dc:creator>Для интернета</dc:creator>
  <cp:lastModifiedBy>Пользователь</cp:lastModifiedBy>
  <cp:revision>22</cp:revision>
  <dcterms:created xsi:type="dcterms:W3CDTF">2015-12-16T19:46:38Z</dcterms:created>
  <dcterms:modified xsi:type="dcterms:W3CDTF">2022-02-17T16:52:10Z</dcterms:modified>
</cp:coreProperties>
</file>