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270" r:id="rId16"/>
    <p:sldId id="271" r:id="rId17"/>
    <p:sldId id="272" r:id="rId18"/>
    <p:sldId id="273" r:id="rId19"/>
    <p:sldId id="276" r:id="rId20"/>
    <p:sldId id="277"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1" d="100"/>
          <a:sy n="61" d="100"/>
        </p:scale>
        <p:origin x="144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ED4FC1-0DC7-44D9-AA07-8CD11B46EA1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ru-RU"/>
        </a:p>
      </dgm:t>
    </dgm:pt>
    <dgm:pt modelId="{9870C25A-A9B2-493A-86E7-F4DB569F0A6C}">
      <dgm:prSet phldrT="[Текст]" custT="1"/>
      <dgm:spPr>
        <a:solidFill>
          <a:schemeClr val="accent6"/>
        </a:solidFill>
      </dgm:spPr>
      <dgm:t>
        <a:bodyPr/>
        <a:lstStyle/>
        <a:p>
          <a:r>
            <a:rPr lang="ru-RU" sz="3200" b="1" dirty="0" smtClean="0">
              <a:solidFill>
                <a:srgbClr val="FFFF00"/>
              </a:solidFill>
              <a:latin typeface="Times New Roman" panose="02020603050405020304" pitchFamily="18" charset="0"/>
              <a:cs typeface="Times New Roman" panose="02020603050405020304" pitchFamily="18" charset="0"/>
            </a:rPr>
            <a:t>1. Анкетирование</a:t>
          </a:r>
          <a:endParaRPr lang="ru-RU" sz="3200" b="1" dirty="0">
            <a:solidFill>
              <a:srgbClr val="FFFF00"/>
            </a:solidFill>
            <a:latin typeface="Times New Roman" panose="02020603050405020304" pitchFamily="18" charset="0"/>
            <a:cs typeface="Times New Roman" panose="02020603050405020304" pitchFamily="18" charset="0"/>
          </a:endParaRPr>
        </a:p>
      </dgm:t>
    </dgm:pt>
    <dgm:pt modelId="{6088D745-D300-4C84-BCBF-9C0167BBA210}" type="parTrans" cxnId="{1F8DF0E9-C121-45E1-A314-08920BC080F6}">
      <dgm:prSet/>
      <dgm:spPr/>
      <dgm:t>
        <a:bodyPr/>
        <a:lstStyle/>
        <a:p>
          <a:endParaRPr lang="ru-RU"/>
        </a:p>
      </dgm:t>
    </dgm:pt>
    <dgm:pt modelId="{73C4DDC9-2C7F-4BE9-B7AB-D371940F8853}" type="sibTrans" cxnId="{1F8DF0E9-C121-45E1-A314-08920BC080F6}">
      <dgm:prSet/>
      <dgm:spPr/>
      <dgm:t>
        <a:bodyPr/>
        <a:lstStyle/>
        <a:p>
          <a:endParaRPr lang="ru-RU"/>
        </a:p>
      </dgm:t>
    </dgm:pt>
    <dgm:pt modelId="{E26AC5B4-5664-44F3-A92C-409F8BD22421}">
      <dgm:prSet phldrT="[Текст]" custT="1"/>
      <dgm:spPr>
        <a:solidFill>
          <a:schemeClr val="accent6"/>
        </a:solidFill>
      </dgm:spPr>
      <dgm:t>
        <a:bodyPr/>
        <a:lstStyle/>
        <a:p>
          <a:r>
            <a:rPr lang="ru-RU" sz="3200" b="1" dirty="0" smtClean="0">
              <a:solidFill>
                <a:srgbClr val="FFFF00"/>
              </a:solidFill>
              <a:latin typeface="Times New Roman" panose="02020603050405020304" pitchFamily="18" charset="0"/>
              <a:cs typeface="Times New Roman" panose="02020603050405020304" pitchFamily="18" charset="0"/>
            </a:rPr>
            <a:t>2. Эксперимент</a:t>
          </a:r>
          <a:endParaRPr lang="ru-RU" sz="3200" b="1" dirty="0">
            <a:solidFill>
              <a:srgbClr val="FFFF00"/>
            </a:solidFill>
            <a:latin typeface="Times New Roman" panose="02020603050405020304" pitchFamily="18" charset="0"/>
            <a:cs typeface="Times New Roman" panose="02020603050405020304" pitchFamily="18" charset="0"/>
          </a:endParaRPr>
        </a:p>
      </dgm:t>
    </dgm:pt>
    <dgm:pt modelId="{21C4798F-8476-4415-9AB9-4C1E27616DF6}" type="parTrans" cxnId="{0328A71F-B737-4B94-A6D1-07AEAC283C7D}">
      <dgm:prSet/>
      <dgm:spPr/>
      <dgm:t>
        <a:bodyPr/>
        <a:lstStyle/>
        <a:p>
          <a:endParaRPr lang="ru-RU"/>
        </a:p>
      </dgm:t>
    </dgm:pt>
    <dgm:pt modelId="{D6FAE842-16BA-4633-8E87-2598643BA1D8}" type="sibTrans" cxnId="{0328A71F-B737-4B94-A6D1-07AEAC283C7D}">
      <dgm:prSet/>
      <dgm:spPr/>
      <dgm:t>
        <a:bodyPr/>
        <a:lstStyle/>
        <a:p>
          <a:endParaRPr lang="ru-RU"/>
        </a:p>
      </dgm:t>
    </dgm:pt>
    <dgm:pt modelId="{BC18AE7F-A2B2-4FC9-9A3B-0247A2BBD4A6}">
      <dgm:prSet phldrT="[Текст]" custT="1"/>
      <dgm:spPr>
        <a:solidFill>
          <a:schemeClr val="accent6"/>
        </a:solidFill>
      </dgm:spPr>
      <dgm:t>
        <a:bodyPr/>
        <a:lstStyle/>
        <a:p>
          <a:r>
            <a:rPr lang="ru-RU" sz="3200" b="1" dirty="0" smtClean="0">
              <a:solidFill>
                <a:srgbClr val="FFFF00"/>
              </a:solidFill>
              <a:latin typeface="Times New Roman" panose="02020603050405020304" pitchFamily="18" charset="0"/>
              <a:cs typeface="Times New Roman" panose="02020603050405020304" pitchFamily="18" charset="0"/>
            </a:rPr>
            <a:t>3. Выставка</a:t>
          </a:r>
          <a:endParaRPr lang="ru-RU" sz="3200" b="1" dirty="0">
            <a:solidFill>
              <a:srgbClr val="FFFF00"/>
            </a:solidFill>
            <a:latin typeface="Times New Roman" panose="02020603050405020304" pitchFamily="18" charset="0"/>
            <a:cs typeface="Times New Roman" panose="02020603050405020304" pitchFamily="18" charset="0"/>
          </a:endParaRPr>
        </a:p>
      </dgm:t>
    </dgm:pt>
    <dgm:pt modelId="{0F2B8A7F-FEB8-43E9-B0D3-08C06DE92434}" type="parTrans" cxnId="{648DF9BA-66A2-44E6-893C-384723F1AAB4}">
      <dgm:prSet/>
      <dgm:spPr/>
      <dgm:t>
        <a:bodyPr/>
        <a:lstStyle/>
        <a:p>
          <a:endParaRPr lang="ru-RU"/>
        </a:p>
      </dgm:t>
    </dgm:pt>
    <dgm:pt modelId="{73183452-3E8E-42CC-A6A1-3CA717BB949A}" type="sibTrans" cxnId="{648DF9BA-66A2-44E6-893C-384723F1AAB4}">
      <dgm:prSet/>
      <dgm:spPr/>
      <dgm:t>
        <a:bodyPr/>
        <a:lstStyle/>
        <a:p>
          <a:endParaRPr lang="ru-RU"/>
        </a:p>
      </dgm:t>
    </dgm:pt>
    <dgm:pt modelId="{5F1863FE-1BB1-4FD3-8841-E80E36C9C47D}" type="pres">
      <dgm:prSet presAssocID="{97ED4FC1-0DC7-44D9-AA07-8CD11B46EA12}" presName="diagram" presStyleCnt="0">
        <dgm:presLayoutVars>
          <dgm:dir/>
          <dgm:resizeHandles val="exact"/>
        </dgm:presLayoutVars>
      </dgm:prSet>
      <dgm:spPr/>
      <dgm:t>
        <a:bodyPr/>
        <a:lstStyle/>
        <a:p>
          <a:endParaRPr lang="ru-RU"/>
        </a:p>
      </dgm:t>
    </dgm:pt>
    <dgm:pt modelId="{1B25B72C-C613-47A5-95F8-BD0F111DC808}" type="pres">
      <dgm:prSet presAssocID="{9870C25A-A9B2-493A-86E7-F4DB569F0A6C}" presName="node" presStyleLbl="node1" presStyleIdx="0" presStyleCnt="3" custScaleX="99770" custScaleY="25699" custLinFactNeighborX="-2379" custLinFactNeighborY="2828">
        <dgm:presLayoutVars>
          <dgm:bulletEnabled val="1"/>
        </dgm:presLayoutVars>
      </dgm:prSet>
      <dgm:spPr/>
      <dgm:t>
        <a:bodyPr/>
        <a:lstStyle/>
        <a:p>
          <a:endParaRPr lang="ru-RU"/>
        </a:p>
      </dgm:t>
    </dgm:pt>
    <dgm:pt modelId="{CA92504F-B23E-4DE8-BD4E-35118DD2BF2E}" type="pres">
      <dgm:prSet presAssocID="{73C4DDC9-2C7F-4BE9-B7AB-D371940F8853}" presName="sibTrans" presStyleCnt="0"/>
      <dgm:spPr/>
    </dgm:pt>
    <dgm:pt modelId="{0B7529C6-B2B7-4E51-A02C-762CF34222B6}" type="pres">
      <dgm:prSet presAssocID="{E26AC5B4-5664-44F3-A92C-409F8BD22421}" presName="node" presStyleLbl="node1" presStyleIdx="1" presStyleCnt="3" custScaleX="99434" custScaleY="25982" custLinFactNeighborX="-1790" custLinFactNeighborY="-1764">
        <dgm:presLayoutVars>
          <dgm:bulletEnabled val="1"/>
        </dgm:presLayoutVars>
      </dgm:prSet>
      <dgm:spPr/>
      <dgm:t>
        <a:bodyPr/>
        <a:lstStyle/>
        <a:p>
          <a:endParaRPr lang="ru-RU"/>
        </a:p>
      </dgm:t>
    </dgm:pt>
    <dgm:pt modelId="{F7F5FA28-62C6-4301-87D3-16763CCB7159}" type="pres">
      <dgm:prSet presAssocID="{D6FAE842-16BA-4633-8E87-2598643BA1D8}" presName="sibTrans" presStyleCnt="0"/>
      <dgm:spPr/>
    </dgm:pt>
    <dgm:pt modelId="{E13A8E1D-0088-4EFD-BBAC-A16894388A05}" type="pres">
      <dgm:prSet presAssocID="{BC18AE7F-A2B2-4FC9-9A3B-0247A2BBD4A6}" presName="node" presStyleLbl="node1" presStyleIdx="2" presStyleCnt="3" custScaleY="25813" custLinFactNeighborX="-1193" custLinFactNeighborY="-5964">
        <dgm:presLayoutVars>
          <dgm:bulletEnabled val="1"/>
        </dgm:presLayoutVars>
      </dgm:prSet>
      <dgm:spPr/>
      <dgm:t>
        <a:bodyPr/>
        <a:lstStyle/>
        <a:p>
          <a:endParaRPr lang="ru-RU"/>
        </a:p>
      </dgm:t>
    </dgm:pt>
  </dgm:ptLst>
  <dgm:cxnLst>
    <dgm:cxn modelId="{648DF9BA-66A2-44E6-893C-384723F1AAB4}" srcId="{97ED4FC1-0DC7-44D9-AA07-8CD11B46EA12}" destId="{BC18AE7F-A2B2-4FC9-9A3B-0247A2BBD4A6}" srcOrd="2" destOrd="0" parTransId="{0F2B8A7F-FEB8-43E9-B0D3-08C06DE92434}" sibTransId="{73183452-3E8E-42CC-A6A1-3CA717BB949A}"/>
    <dgm:cxn modelId="{385A0EB9-A4B1-4E09-A3F8-9F52AC34E7C9}" type="presOf" srcId="{BC18AE7F-A2B2-4FC9-9A3B-0247A2BBD4A6}" destId="{E13A8E1D-0088-4EFD-BBAC-A16894388A05}" srcOrd="0" destOrd="0" presId="urn:microsoft.com/office/officeart/2005/8/layout/default"/>
    <dgm:cxn modelId="{0A6F083E-DE50-4083-B742-6AA3356727CA}" type="presOf" srcId="{E26AC5B4-5664-44F3-A92C-409F8BD22421}" destId="{0B7529C6-B2B7-4E51-A02C-762CF34222B6}" srcOrd="0" destOrd="0" presId="urn:microsoft.com/office/officeart/2005/8/layout/default"/>
    <dgm:cxn modelId="{932214D0-31F8-4CB8-BD79-C7983960B757}" type="presOf" srcId="{9870C25A-A9B2-493A-86E7-F4DB569F0A6C}" destId="{1B25B72C-C613-47A5-95F8-BD0F111DC808}" srcOrd="0" destOrd="0" presId="urn:microsoft.com/office/officeart/2005/8/layout/default"/>
    <dgm:cxn modelId="{1F8DF0E9-C121-45E1-A314-08920BC080F6}" srcId="{97ED4FC1-0DC7-44D9-AA07-8CD11B46EA12}" destId="{9870C25A-A9B2-493A-86E7-F4DB569F0A6C}" srcOrd="0" destOrd="0" parTransId="{6088D745-D300-4C84-BCBF-9C0167BBA210}" sibTransId="{73C4DDC9-2C7F-4BE9-B7AB-D371940F8853}"/>
    <dgm:cxn modelId="{6A684D96-6220-4CF9-8959-86F6C53DB21E}" type="presOf" srcId="{97ED4FC1-0DC7-44D9-AA07-8CD11B46EA12}" destId="{5F1863FE-1BB1-4FD3-8841-E80E36C9C47D}" srcOrd="0" destOrd="0" presId="urn:microsoft.com/office/officeart/2005/8/layout/default"/>
    <dgm:cxn modelId="{0328A71F-B737-4B94-A6D1-07AEAC283C7D}" srcId="{97ED4FC1-0DC7-44D9-AA07-8CD11B46EA12}" destId="{E26AC5B4-5664-44F3-A92C-409F8BD22421}" srcOrd="1" destOrd="0" parTransId="{21C4798F-8476-4415-9AB9-4C1E27616DF6}" sibTransId="{D6FAE842-16BA-4633-8E87-2598643BA1D8}"/>
    <dgm:cxn modelId="{D7AA7739-8399-4922-AFB1-FD1CDECCB196}" type="presParOf" srcId="{5F1863FE-1BB1-4FD3-8841-E80E36C9C47D}" destId="{1B25B72C-C613-47A5-95F8-BD0F111DC808}" srcOrd="0" destOrd="0" presId="urn:microsoft.com/office/officeart/2005/8/layout/default"/>
    <dgm:cxn modelId="{4C0A78E0-7B7B-4A9E-B425-B3D86023E2B8}" type="presParOf" srcId="{5F1863FE-1BB1-4FD3-8841-E80E36C9C47D}" destId="{CA92504F-B23E-4DE8-BD4E-35118DD2BF2E}" srcOrd="1" destOrd="0" presId="urn:microsoft.com/office/officeart/2005/8/layout/default"/>
    <dgm:cxn modelId="{971EF3EC-A532-4038-AF50-2D9A55368A9D}" type="presParOf" srcId="{5F1863FE-1BB1-4FD3-8841-E80E36C9C47D}" destId="{0B7529C6-B2B7-4E51-A02C-762CF34222B6}" srcOrd="2" destOrd="0" presId="urn:microsoft.com/office/officeart/2005/8/layout/default"/>
    <dgm:cxn modelId="{ED7EE0B4-424C-4C7B-BCAA-A6AFEF739AA3}" type="presParOf" srcId="{5F1863FE-1BB1-4FD3-8841-E80E36C9C47D}" destId="{F7F5FA28-62C6-4301-87D3-16763CCB7159}" srcOrd="3" destOrd="0" presId="urn:microsoft.com/office/officeart/2005/8/layout/default"/>
    <dgm:cxn modelId="{0A164498-F882-422C-BEBB-98118F10433D}" type="presParOf" srcId="{5F1863FE-1BB1-4FD3-8841-E80E36C9C47D}" destId="{E13A8E1D-0088-4EFD-BBAC-A16894388A05}"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25B72C-C613-47A5-95F8-BD0F111DC808}">
      <dsp:nvSpPr>
        <dsp:cNvPr id="0" name=""/>
        <dsp:cNvSpPr/>
      </dsp:nvSpPr>
      <dsp:spPr>
        <a:xfrm>
          <a:off x="906507" y="90156"/>
          <a:ext cx="5199064" cy="803512"/>
        </a:xfrm>
        <a:prstGeom prst="rect">
          <a:avLst/>
        </a:prstGeom>
        <a:solidFill>
          <a:schemeClr val="accent6"/>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ru-RU" sz="3200" b="1" kern="1200" dirty="0" smtClean="0">
              <a:solidFill>
                <a:srgbClr val="FFFF00"/>
              </a:solidFill>
              <a:latin typeface="Times New Roman" panose="02020603050405020304" pitchFamily="18" charset="0"/>
              <a:cs typeface="Times New Roman" panose="02020603050405020304" pitchFamily="18" charset="0"/>
            </a:rPr>
            <a:t>1. Анкетирование</a:t>
          </a:r>
          <a:endParaRPr lang="ru-RU" sz="3200" b="1" kern="1200" dirty="0">
            <a:solidFill>
              <a:srgbClr val="FFFF00"/>
            </a:solidFill>
            <a:latin typeface="Times New Roman" panose="02020603050405020304" pitchFamily="18" charset="0"/>
            <a:cs typeface="Times New Roman" panose="02020603050405020304" pitchFamily="18" charset="0"/>
          </a:endParaRPr>
        </a:p>
      </dsp:txBody>
      <dsp:txXfrm>
        <a:off x="906507" y="90156"/>
        <a:ext cx="5199064" cy="803512"/>
      </dsp:txXfrm>
    </dsp:sp>
    <dsp:sp modelId="{0B7529C6-B2B7-4E51-A02C-762CF34222B6}">
      <dsp:nvSpPr>
        <dsp:cNvPr id="0" name=""/>
        <dsp:cNvSpPr/>
      </dsp:nvSpPr>
      <dsp:spPr>
        <a:xfrm>
          <a:off x="945954" y="1271199"/>
          <a:ext cx="5181554" cy="812360"/>
        </a:xfrm>
        <a:prstGeom prst="rect">
          <a:avLst/>
        </a:prstGeom>
        <a:solidFill>
          <a:schemeClr val="accent6"/>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ru-RU" sz="3200" b="1" kern="1200" dirty="0" smtClean="0">
              <a:solidFill>
                <a:srgbClr val="FFFF00"/>
              </a:solidFill>
              <a:latin typeface="Times New Roman" panose="02020603050405020304" pitchFamily="18" charset="0"/>
              <a:cs typeface="Times New Roman" panose="02020603050405020304" pitchFamily="18" charset="0"/>
            </a:rPr>
            <a:t>2. Эксперимент</a:t>
          </a:r>
          <a:endParaRPr lang="ru-RU" sz="3200" b="1" kern="1200" dirty="0">
            <a:solidFill>
              <a:srgbClr val="FFFF00"/>
            </a:solidFill>
            <a:latin typeface="Times New Roman" panose="02020603050405020304" pitchFamily="18" charset="0"/>
            <a:cs typeface="Times New Roman" panose="02020603050405020304" pitchFamily="18" charset="0"/>
          </a:endParaRPr>
        </a:p>
      </dsp:txBody>
      <dsp:txXfrm>
        <a:off x="945954" y="1271199"/>
        <a:ext cx="5181554" cy="812360"/>
      </dsp:txXfrm>
    </dsp:sp>
    <dsp:sp modelId="{E13A8E1D-0088-4EFD-BBAC-A16894388A05}">
      <dsp:nvSpPr>
        <dsp:cNvPr id="0" name=""/>
        <dsp:cNvSpPr/>
      </dsp:nvSpPr>
      <dsp:spPr>
        <a:xfrm>
          <a:off x="962317" y="2473347"/>
          <a:ext cx="5211049" cy="807076"/>
        </a:xfrm>
        <a:prstGeom prst="rect">
          <a:avLst/>
        </a:prstGeom>
        <a:solidFill>
          <a:schemeClr val="accent6"/>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ru-RU" sz="3200" b="1" kern="1200" dirty="0" smtClean="0">
              <a:solidFill>
                <a:srgbClr val="FFFF00"/>
              </a:solidFill>
              <a:latin typeface="Times New Roman" panose="02020603050405020304" pitchFamily="18" charset="0"/>
              <a:cs typeface="Times New Roman" panose="02020603050405020304" pitchFamily="18" charset="0"/>
            </a:rPr>
            <a:t>3. Выставка</a:t>
          </a:r>
          <a:endParaRPr lang="ru-RU" sz="3200" b="1" kern="1200" dirty="0">
            <a:solidFill>
              <a:srgbClr val="FFFF00"/>
            </a:solidFill>
            <a:latin typeface="Times New Roman" panose="02020603050405020304" pitchFamily="18" charset="0"/>
            <a:cs typeface="Times New Roman" panose="02020603050405020304" pitchFamily="18" charset="0"/>
          </a:endParaRPr>
        </a:p>
      </dsp:txBody>
      <dsp:txXfrm>
        <a:off x="962317" y="2473347"/>
        <a:ext cx="5211049" cy="80707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84408C8-9D2B-4417-98C4-30C32171B087}" type="datetimeFigureOut">
              <a:rPr lang="ru-RU" smtClean="0"/>
              <a:t>17.02.2022</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18C09B53-3859-4142-B5EA-77A4CEB6F1DA}" type="slidenum">
              <a:rPr lang="ru-RU" smtClean="0"/>
              <a:t>‹#›</a:t>
            </a:fld>
            <a:endParaRPr lang="ru-RU"/>
          </a:p>
        </p:txBody>
      </p:sp>
    </p:spTree>
    <p:extLst>
      <p:ext uri="{BB962C8B-B14F-4D97-AF65-F5344CB8AC3E}">
        <p14:creationId xmlns:p14="http://schemas.microsoft.com/office/powerpoint/2010/main" val="1165226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84408C8-9D2B-4417-98C4-30C32171B087}" type="datetimeFigureOut">
              <a:rPr lang="ru-RU" smtClean="0"/>
              <a:t>17.02.2022</a:t>
            </a:fld>
            <a:endParaRPr lang="ru-RU"/>
          </a:p>
        </p:txBody>
      </p:sp>
      <p:sp>
        <p:nvSpPr>
          <p:cNvPr id="5" name="Footer Placeholder 4"/>
          <p:cNvSpPr>
            <a:spLocks noGrp="1"/>
          </p:cNvSpPr>
          <p:nvPr>
            <p:ph type="ftr" sz="quarter" idx="11"/>
          </p:nvPr>
        </p:nvSpPr>
        <p:spPr/>
        <p:txBody>
          <a:bodyPr/>
          <a:lstStyle/>
          <a:p>
            <a:endParaRPr lang="ru-RU"/>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8C09B53-3859-4142-B5EA-77A4CEB6F1DA}" type="slidenum">
              <a:rPr lang="ru-RU" smtClean="0"/>
              <a:t>‹#›</a:t>
            </a:fld>
            <a:endParaRPr lang="ru-RU"/>
          </a:p>
        </p:txBody>
      </p:sp>
    </p:spTree>
    <p:extLst>
      <p:ext uri="{BB962C8B-B14F-4D97-AF65-F5344CB8AC3E}">
        <p14:creationId xmlns:p14="http://schemas.microsoft.com/office/powerpoint/2010/main" val="316649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84408C8-9D2B-4417-98C4-30C32171B087}" type="datetimeFigureOut">
              <a:rPr lang="ru-RU" smtClean="0"/>
              <a:t>17.02.2022</a:t>
            </a:fld>
            <a:endParaRPr lang="ru-RU"/>
          </a:p>
        </p:txBody>
      </p:sp>
      <p:sp>
        <p:nvSpPr>
          <p:cNvPr id="5" name="Footer Placeholder 4"/>
          <p:cNvSpPr>
            <a:spLocks noGrp="1"/>
          </p:cNvSpPr>
          <p:nvPr>
            <p:ph type="ftr" sz="quarter" idx="11"/>
          </p:nvPr>
        </p:nvSpPr>
        <p:spPr/>
        <p:txBody>
          <a:bodyPr/>
          <a:lstStyle/>
          <a:p>
            <a:endParaRPr lang="ru-RU"/>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8C09B53-3859-4142-B5EA-77A4CEB6F1DA}" type="slidenum">
              <a:rPr lang="ru-RU" smtClean="0"/>
              <a:t>‹#›</a:t>
            </a:fld>
            <a:endParaRPr lang="ru-RU"/>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690265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984408C8-9D2B-4417-98C4-30C32171B087}" type="datetimeFigureOut">
              <a:rPr lang="ru-RU" smtClean="0"/>
              <a:t>17.02.2022</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8C09B53-3859-4142-B5EA-77A4CEB6F1DA}" type="slidenum">
              <a:rPr lang="ru-RU" smtClean="0"/>
              <a:t>‹#›</a:t>
            </a:fld>
            <a:endParaRPr lang="ru-RU"/>
          </a:p>
        </p:txBody>
      </p:sp>
    </p:spTree>
    <p:extLst>
      <p:ext uri="{BB962C8B-B14F-4D97-AF65-F5344CB8AC3E}">
        <p14:creationId xmlns:p14="http://schemas.microsoft.com/office/powerpoint/2010/main" val="22774119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984408C8-9D2B-4417-98C4-30C32171B087}" type="datetimeFigureOut">
              <a:rPr lang="ru-RU" smtClean="0"/>
              <a:t>17.02.2022</a:t>
            </a:fld>
            <a:endParaRPr lang="ru-RU"/>
          </a:p>
        </p:txBody>
      </p:sp>
      <p:sp>
        <p:nvSpPr>
          <p:cNvPr id="6" name="Footer Placeholder 5"/>
          <p:cNvSpPr>
            <a:spLocks noGrp="1"/>
          </p:cNvSpPr>
          <p:nvPr>
            <p:ph type="ftr" sz="quarter" idx="11"/>
          </p:nvPr>
        </p:nvSpPr>
        <p:spPr/>
        <p:txBody>
          <a:bodyPr/>
          <a:lstStyle/>
          <a:p>
            <a:endParaRPr lang="ru-RU"/>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8C09B53-3859-4142-B5EA-77A4CEB6F1DA}" type="slidenum">
              <a:rPr lang="ru-RU" smtClean="0"/>
              <a:t>‹#›</a:t>
            </a:fld>
            <a:endParaRPr lang="ru-RU"/>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0074851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984408C8-9D2B-4417-98C4-30C32171B087}" type="datetimeFigureOut">
              <a:rPr lang="ru-RU" smtClean="0"/>
              <a:t>17.02.2022</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8C09B53-3859-4142-B5EA-77A4CEB6F1DA}" type="slidenum">
              <a:rPr lang="ru-RU" smtClean="0"/>
              <a:t>‹#›</a:t>
            </a:fld>
            <a:endParaRPr lang="ru-RU"/>
          </a:p>
        </p:txBody>
      </p:sp>
    </p:spTree>
    <p:extLst>
      <p:ext uri="{BB962C8B-B14F-4D97-AF65-F5344CB8AC3E}">
        <p14:creationId xmlns:p14="http://schemas.microsoft.com/office/powerpoint/2010/main" val="5118392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84408C8-9D2B-4417-98C4-30C32171B087}" type="datetimeFigureOut">
              <a:rPr lang="ru-RU" smtClean="0"/>
              <a:t>17.02.2022</a:t>
            </a:fld>
            <a:endParaRPr lang="ru-RU"/>
          </a:p>
        </p:txBody>
      </p:sp>
      <p:sp>
        <p:nvSpPr>
          <p:cNvPr id="5" name="Footer Placeholder 4"/>
          <p:cNvSpPr>
            <a:spLocks noGrp="1"/>
          </p:cNvSpPr>
          <p:nvPr>
            <p:ph type="ftr" sz="quarter" idx="11"/>
          </p:nvPr>
        </p:nvSpPr>
        <p:spPr/>
        <p:txBody>
          <a:bodyPr/>
          <a:lstStyle/>
          <a:p>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8C09B53-3859-4142-B5EA-77A4CEB6F1DA}" type="slidenum">
              <a:rPr lang="ru-RU" smtClean="0"/>
              <a:t>‹#›</a:t>
            </a:fld>
            <a:endParaRPr lang="ru-RU"/>
          </a:p>
        </p:txBody>
      </p:sp>
    </p:spTree>
    <p:extLst>
      <p:ext uri="{BB962C8B-B14F-4D97-AF65-F5344CB8AC3E}">
        <p14:creationId xmlns:p14="http://schemas.microsoft.com/office/powerpoint/2010/main" val="9147892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84408C8-9D2B-4417-98C4-30C32171B087}" type="datetimeFigureOut">
              <a:rPr lang="ru-RU" smtClean="0"/>
              <a:t>17.02.2022</a:t>
            </a:fld>
            <a:endParaRPr lang="ru-RU"/>
          </a:p>
        </p:txBody>
      </p:sp>
      <p:sp>
        <p:nvSpPr>
          <p:cNvPr id="5" name="Footer Placeholder 4"/>
          <p:cNvSpPr>
            <a:spLocks noGrp="1"/>
          </p:cNvSpPr>
          <p:nvPr>
            <p:ph type="ftr" sz="quarter" idx="11"/>
          </p:nvPr>
        </p:nvSpPr>
        <p:spPr/>
        <p:txBody>
          <a:bodyPr/>
          <a:lstStyle/>
          <a:p>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8C09B53-3859-4142-B5EA-77A4CEB6F1DA}" type="slidenum">
              <a:rPr lang="ru-RU" smtClean="0"/>
              <a:t>‹#›</a:t>
            </a:fld>
            <a:endParaRPr lang="ru-RU"/>
          </a:p>
        </p:txBody>
      </p:sp>
    </p:spTree>
    <p:extLst>
      <p:ext uri="{BB962C8B-B14F-4D97-AF65-F5344CB8AC3E}">
        <p14:creationId xmlns:p14="http://schemas.microsoft.com/office/powerpoint/2010/main" val="955606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84408C8-9D2B-4417-98C4-30C32171B087}" type="datetimeFigureOut">
              <a:rPr lang="ru-RU" smtClean="0"/>
              <a:t>17.02.2022</a:t>
            </a:fld>
            <a:endParaRPr lang="ru-RU"/>
          </a:p>
        </p:txBody>
      </p:sp>
      <p:sp>
        <p:nvSpPr>
          <p:cNvPr id="5" name="Footer Placeholder 4"/>
          <p:cNvSpPr>
            <a:spLocks noGrp="1"/>
          </p:cNvSpPr>
          <p:nvPr>
            <p:ph type="ftr" sz="quarter" idx="11"/>
          </p:nvPr>
        </p:nvSpPr>
        <p:spPr/>
        <p:txBody>
          <a:bodyPr/>
          <a:lstStyle/>
          <a:p>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8C09B53-3859-4142-B5EA-77A4CEB6F1DA}" type="slidenum">
              <a:rPr lang="ru-RU" smtClean="0"/>
              <a:t>‹#›</a:t>
            </a:fld>
            <a:endParaRPr lang="ru-RU"/>
          </a:p>
        </p:txBody>
      </p:sp>
    </p:spTree>
    <p:extLst>
      <p:ext uri="{BB962C8B-B14F-4D97-AF65-F5344CB8AC3E}">
        <p14:creationId xmlns:p14="http://schemas.microsoft.com/office/powerpoint/2010/main" val="574168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84408C8-9D2B-4417-98C4-30C32171B087}" type="datetimeFigureOut">
              <a:rPr lang="ru-RU" smtClean="0"/>
              <a:t>17.02.2022</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8C09B53-3859-4142-B5EA-77A4CEB6F1DA}" type="slidenum">
              <a:rPr lang="ru-RU" smtClean="0"/>
              <a:t>‹#›</a:t>
            </a:fld>
            <a:endParaRPr lang="ru-RU"/>
          </a:p>
        </p:txBody>
      </p:sp>
    </p:spTree>
    <p:extLst>
      <p:ext uri="{BB962C8B-B14F-4D97-AF65-F5344CB8AC3E}">
        <p14:creationId xmlns:p14="http://schemas.microsoft.com/office/powerpoint/2010/main" val="1873381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84408C8-9D2B-4417-98C4-30C32171B087}" type="datetimeFigureOut">
              <a:rPr lang="ru-RU" smtClean="0"/>
              <a:t>17.02.2022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18C09B53-3859-4142-B5EA-77A4CEB6F1DA}" type="slidenum">
              <a:rPr lang="ru-RU" smtClean="0"/>
              <a:t>‹#›</a:t>
            </a:fld>
            <a:endParaRPr lang="ru-RU"/>
          </a:p>
        </p:txBody>
      </p:sp>
    </p:spTree>
    <p:extLst>
      <p:ext uri="{BB962C8B-B14F-4D97-AF65-F5344CB8AC3E}">
        <p14:creationId xmlns:p14="http://schemas.microsoft.com/office/powerpoint/2010/main" val="4050557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84408C8-9D2B-4417-98C4-30C32171B087}" type="datetimeFigureOut">
              <a:rPr lang="ru-RU" smtClean="0"/>
              <a:t>17.02.2022</a:t>
            </a:fld>
            <a:endParaRPr lang="ru-RU"/>
          </a:p>
        </p:txBody>
      </p:sp>
      <p:sp>
        <p:nvSpPr>
          <p:cNvPr id="8" name="Footer Placeholder 7"/>
          <p:cNvSpPr>
            <a:spLocks noGrp="1"/>
          </p:cNvSpPr>
          <p:nvPr>
            <p:ph type="ftr" sz="quarter" idx="11"/>
          </p:nvPr>
        </p:nvSpPr>
        <p:spPr/>
        <p:txBody>
          <a:bodyPr/>
          <a:lstStyle/>
          <a:p>
            <a:endParaRPr lang="ru-RU"/>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18C09B53-3859-4142-B5EA-77A4CEB6F1DA}" type="slidenum">
              <a:rPr lang="ru-RU" smtClean="0"/>
              <a:t>‹#›</a:t>
            </a:fld>
            <a:endParaRPr lang="ru-RU"/>
          </a:p>
        </p:txBody>
      </p:sp>
    </p:spTree>
    <p:extLst>
      <p:ext uri="{BB962C8B-B14F-4D97-AF65-F5344CB8AC3E}">
        <p14:creationId xmlns:p14="http://schemas.microsoft.com/office/powerpoint/2010/main" val="4044694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84408C8-9D2B-4417-98C4-30C32171B087}" type="datetimeFigureOut">
              <a:rPr lang="ru-RU" smtClean="0"/>
              <a:t>17.02.2022</a:t>
            </a:fld>
            <a:endParaRPr lang="ru-RU"/>
          </a:p>
        </p:txBody>
      </p:sp>
      <p:sp>
        <p:nvSpPr>
          <p:cNvPr id="4" name="Footer Placeholder 3"/>
          <p:cNvSpPr>
            <a:spLocks noGrp="1"/>
          </p:cNvSpPr>
          <p:nvPr>
            <p:ph type="ftr" sz="quarter" idx="11"/>
          </p:nvPr>
        </p:nvSpPr>
        <p:spPr/>
        <p:txBody>
          <a:bodyPr/>
          <a:lstStyle/>
          <a:p>
            <a:endParaRPr lang="ru-RU"/>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8C09B53-3859-4142-B5EA-77A4CEB6F1DA}" type="slidenum">
              <a:rPr lang="ru-RU" smtClean="0"/>
              <a:t>‹#›</a:t>
            </a:fld>
            <a:endParaRPr lang="ru-RU"/>
          </a:p>
        </p:txBody>
      </p:sp>
    </p:spTree>
    <p:extLst>
      <p:ext uri="{BB962C8B-B14F-4D97-AF65-F5344CB8AC3E}">
        <p14:creationId xmlns:p14="http://schemas.microsoft.com/office/powerpoint/2010/main" val="317917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4408C8-9D2B-4417-98C4-30C32171B087}" type="datetimeFigureOut">
              <a:rPr lang="ru-RU" smtClean="0"/>
              <a:t>17.02.2022</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8C09B53-3859-4142-B5EA-77A4CEB6F1DA}" type="slidenum">
              <a:rPr lang="ru-RU" smtClean="0"/>
              <a:t>‹#›</a:t>
            </a:fld>
            <a:endParaRPr lang="ru-RU"/>
          </a:p>
        </p:txBody>
      </p:sp>
    </p:spTree>
    <p:extLst>
      <p:ext uri="{BB962C8B-B14F-4D97-AF65-F5344CB8AC3E}">
        <p14:creationId xmlns:p14="http://schemas.microsoft.com/office/powerpoint/2010/main" val="3486049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84408C8-9D2B-4417-98C4-30C32171B087}" type="datetimeFigureOut">
              <a:rPr lang="ru-RU" smtClean="0"/>
              <a:t>17.02.2022</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8C09B53-3859-4142-B5EA-77A4CEB6F1DA}" type="slidenum">
              <a:rPr lang="ru-RU" smtClean="0"/>
              <a:t>‹#›</a:t>
            </a:fld>
            <a:endParaRPr lang="ru-RU"/>
          </a:p>
        </p:txBody>
      </p:sp>
    </p:spTree>
    <p:extLst>
      <p:ext uri="{BB962C8B-B14F-4D97-AF65-F5344CB8AC3E}">
        <p14:creationId xmlns:p14="http://schemas.microsoft.com/office/powerpoint/2010/main" val="2560462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84408C8-9D2B-4417-98C4-30C32171B087}" type="datetimeFigureOut">
              <a:rPr lang="ru-RU" smtClean="0"/>
              <a:t>17.02.2022</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8C09B53-3859-4142-B5EA-77A4CEB6F1DA}" type="slidenum">
              <a:rPr lang="ru-RU" smtClean="0"/>
              <a:t>‹#›</a:t>
            </a:fld>
            <a:endParaRPr lang="ru-RU"/>
          </a:p>
        </p:txBody>
      </p:sp>
    </p:spTree>
    <p:extLst>
      <p:ext uri="{BB962C8B-B14F-4D97-AF65-F5344CB8AC3E}">
        <p14:creationId xmlns:p14="http://schemas.microsoft.com/office/powerpoint/2010/main" val="2607114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984408C8-9D2B-4417-98C4-30C32171B087}" type="datetimeFigureOut">
              <a:rPr lang="ru-RU" smtClean="0"/>
              <a:t>17.02.2022</a:t>
            </a:fld>
            <a:endParaRPr lang="ru-RU"/>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18C09B53-3859-4142-B5EA-77A4CEB6F1DA}" type="slidenum">
              <a:rPr lang="ru-RU" smtClean="0"/>
              <a:t>‹#›</a:t>
            </a:fld>
            <a:endParaRPr lang="ru-RU"/>
          </a:p>
        </p:txBody>
      </p:sp>
    </p:spTree>
    <p:extLst>
      <p:ext uri="{BB962C8B-B14F-4D97-AF65-F5344CB8AC3E}">
        <p14:creationId xmlns:p14="http://schemas.microsoft.com/office/powerpoint/2010/main" val="157213645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6.xml"/><Relationship Id="rId5" Type="http://schemas.openxmlformats.org/officeDocument/2006/relationships/image" Target="../media/image29.jpeg"/><Relationship Id="rId4" Type="http://schemas.openxmlformats.org/officeDocument/2006/relationships/image" Target="../media/image28.jpeg"/></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08227" y="4940519"/>
            <a:ext cx="2435773" cy="1001110"/>
          </a:xfrm>
        </p:spPr>
        <p:txBody>
          <a:bodyPr>
            <a:normAutofit lnSpcReduction="10000"/>
          </a:bodyPr>
          <a:lstStyle/>
          <a:p>
            <a:pPr marL="0" indent="0" algn="r">
              <a:spcBef>
                <a:spcPts val="0"/>
              </a:spcBef>
              <a:buNone/>
            </a:pPr>
            <a:r>
              <a:rPr lang="ru-RU" sz="1200" b="1" dirty="0">
                <a:solidFill>
                  <a:schemeClr val="accent1">
                    <a:lumMod val="75000"/>
                  </a:schemeClr>
                </a:solidFill>
                <a:latin typeface="Times New Roman" panose="02020603050405020304" pitchFamily="18" charset="0"/>
                <a:cs typeface="Times New Roman" panose="02020603050405020304" pitchFamily="18" charset="0"/>
              </a:rPr>
              <a:t>Выполнил: Потапенко Семён</a:t>
            </a:r>
          </a:p>
          <a:p>
            <a:pPr marL="0" indent="0" algn="r">
              <a:spcBef>
                <a:spcPts val="0"/>
              </a:spcBef>
              <a:buNone/>
            </a:pPr>
            <a:r>
              <a:rPr lang="ru-RU" sz="1200" b="1" dirty="0">
                <a:solidFill>
                  <a:schemeClr val="accent1">
                    <a:lumMod val="75000"/>
                  </a:schemeClr>
                </a:solidFill>
                <a:latin typeface="Times New Roman" panose="02020603050405020304" pitchFamily="18" charset="0"/>
                <a:cs typeface="Times New Roman" panose="02020603050405020304" pitchFamily="18" charset="0"/>
              </a:rPr>
              <a:t>ученик 2 «Б» класса</a:t>
            </a:r>
          </a:p>
          <a:p>
            <a:pPr marL="0" indent="0" algn="r">
              <a:spcBef>
                <a:spcPts val="0"/>
              </a:spcBef>
              <a:buNone/>
            </a:pPr>
            <a:r>
              <a:rPr lang="ru-RU" sz="1200" b="1" dirty="0">
                <a:solidFill>
                  <a:schemeClr val="accent1">
                    <a:lumMod val="75000"/>
                  </a:schemeClr>
                </a:solidFill>
                <a:latin typeface="Times New Roman" panose="02020603050405020304" pitchFamily="18" charset="0"/>
                <a:cs typeface="Times New Roman" panose="02020603050405020304" pitchFamily="18" charset="0"/>
              </a:rPr>
              <a:t>МКОУ </a:t>
            </a:r>
            <a:r>
              <a:rPr lang="ru-RU" sz="1200" b="1" dirty="0" err="1">
                <a:solidFill>
                  <a:schemeClr val="accent1">
                    <a:lumMod val="75000"/>
                  </a:schemeClr>
                </a:solidFill>
                <a:latin typeface="Times New Roman" panose="02020603050405020304" pitchFamily="18" charset="0"/>
                <a:cs typeface="Times New Roman" panose="02020603050405020304" pitchFamily="18" charset="0"/>
              </a:rPr>
              <a:t>Новобирюсинская</a:t>
            </a:r>
            <a:r>
              <a:rPr lang="ru-RU" sz="1200" b="1" dirty="0">
                <a:solidFill>
                  <a:schemeClr val="accent1">
                    <a:lumMod val="75000"/>
                  </a:schemeClr>
                </a:solidFill>
                <a:latin typeface="Times New Roman" panose="02020603050405020304" pitchFamily="18" charset="0"/>
                <a:cs typeface="Times New Roman" panose="02020603050405020304" pitchFamily="18" charset="0"/>
              </a:rPr>
              <a:t> СОШ</a:t>
            </a:r>
          </a:p>
          <a:p>
            <a:pPr marL="0" indent="0" algn="r">
              <a:spcBef>
                <a:spcPts val="0"/>
              </a:spcBef>
              <a:buNone/>
            </a:pPr>
            <a:r>
              <a:rPr lang="ru-RU" sz="1200" b="1" dirty="0">
                <a:solidFill>
                  <a:schemeClr val="accent1">
                    <a:lumMod val="75000"/>
                  </a:schemeClr>
                </a:solidFill>
                <a:latin typeface="Times New Roman" panose="02020603050405020304" pitchFamily="18" charset="0"/>
                <a:cs typeface="Times New Roman" panose="02020603050405020304" pitchFamily="18" charset="0"/>
              </a:rPr>
              <a:t>Руководитель: Потапенко В.В.</a:t>
            </a:r>
          </a:p>
          <a:p>
            <a:pPr marL="0" indent="0" algn="r">
              <a:spcBef>
                <a:spcPts val="0"/>
              </a:spcBef>
              <a:buNone/>
            </a:pPr>
            <a:r>
              <a:rPr lang="ru-RU" sz="1200" b="1" dirty="0">
                <a:solidFill>
                  <a:schemeClr val="accent1">
                    <a:lumMod val="75000"/>
                  </a:schemeClr>
                </a:solidFill>
                <a:latin typeface="Times New Roman" panose="02020603050405020304" pitchFamily="18" charset="0"/>
                <a:cs typeface="Times New Roman" panose="02020603050405020304" pitchFamily="18" charset="0"/>
              </a:rPr>
              <a:t>учитель начальных классов</a:t>
            </a:r>
          </a:p>
          <a:p>
            <a:pPr marL="0" indent="0">
              <a:buNone/>
            </a:pPr>
            <a:endParaRPr lang="ru-RU" dirty="0"/>
          </a:p>
        </p:txBody>
      </p:sp>
      <p:sp>
        <p:nvSpPr>
          <p:cNvPr id="4" name="Шеврон 3"/>
          <p:cNvSpPr/>
          <p:nvPr/>
        </p:nvSpPr>
        <p:spPr>
          <a:xfrm>
            <a:off x="0" y="857250"/>
            <a:ext cx="8647386" cy="780394"/>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rgbClr val="FFFF00"/>
                </a:solidFill>
                <a:latin typeface="Times New Roman" panose="02020603050405020304" pitchFamily="18" charset="0"/>
                <a:cs typeface="Times New Roman" panose="02020603050405020304" pitchFamily="18" charset="0"/>
              </a:rPr>
              <a:t>Исследовательская работа</a:t>
            </a:r>
          </a:p>
          <a:p>
            <a:pPr algn="ctr"/>
            <a:r>
              <a:rPr lang="ru-RU" sz="2400" b="1" dirty="0">
                <a:solidFill>
                  <a:srgbClr val="FFFF00"/>
                </a:solidFill>
                <a:latin typeface="Times New Roman" panose="02020603050405020304" pitchFamily="18" charset="0"/>
                <a:cs typeface="Times New Roman" panose="02020603050405020304" pitchFamily="18" charset="0"/>
              </a:rPr>
              <a:t>«Удивительный мир ЛЕГО»</a:t>
            </a:r>
          </a:p>
        </p:txBody>
      </p:sp>
      <p:pic>
        <p:nvPicPr>
          <p:cNvPr id="5" name="Рисунок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0343" y="2110609"/>
            <a:ext cx="8180333" cy="3235463"/>
          </a:xfrm>
          <a:prstGeom prst="rect">
            <a:avLst/>
          </a:prstGeom>
        </p:spPr>
      </p:pic>
      <p:pic>
        <p:nvPicPr>
          <p:cNvPr id="9" name="Рисунок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56136" y="3670944"/>
            <a:ext cx="925513" cy="656077"/>
          </a:xfrm>
          <a:prstGeom prst="rect">
            <a:avLst/>
          </a:prstGeom>
        </p:spPr>
      </p:pic>
      <p:pic>
        <p:nvPicPr>
          <p:cNvPr id="10" name="Рисунок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68668" y="4003375"/>
            <a:ext cx="807983" cy="403991"/>
          </a:xfrm>
          <a:prstGeom prst="rect">
            <a:avLst/>
          </a:prstGeom>
        </p:spPr>
      </p:pic>
    </p:spTree>
    <p:extLst>
      <p:ext uri="{BB962C8B-B14F-4D97-AF65-F5344CB8AC3E}">
        <p14:creationId xmlns:p14="http://schemas.microsoft.com/office/powerpoint/2010/main" val="3942447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Горизонтальный свиток 1"/>
          <p:cNvSpPr/>
          <p:nvPr/>
        </p:nvSpPr>
        <p:spPr>
          <a:xfrm>
            <a:off x="55179" y="857251"/>
            <a:ext cx="8907518" cy="1505606"/>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b="1" dirty="0">
                <a:solidFill>
                  <a:schemeClr val="accent5">
                    <a:lumMod val="40000"/>
                    <a:lumOff val="60000"/>
                  </a:schemeClr>
                </a:solidFill>
                <a:latin typeface="Times New Roman" panose="02020603050405020304" pitchFamily="18" charset="0"/>
                <a:cs typeface="Times New Roman" panose="02020603050405020304" pitchFamily="18" charset="0"/>
              </a:rPr>
              <a:t>	Название для своей компании «LEGO» Оле </a:t>
            </a:r>
            <a:r>
              <a:rPr lang="ru-RU" b="1" dirty="0" err="1">
                <a:solidFill>
                  <a:schemeClr val="accent5">
                    <a:lumMod val="40000"/>
                    <a:lumOff val="60000"/>
                  </a:schemeClr>
                </a:solidFill>
                <a:latin typeface="Times New Roman" panose="02020603050405020304" pitchFamily="18" charset="0"/>
                <a:cs typeface="Times New Roman" panose="02020603050405020304" pitchFamily="18" charset="0"/>
              </a:rPr>
              <a:t>Кирк</a:t>
            </a:r>
            <a:r>
              <a:rPr lang="ru-RU" b="1" dirty="0">
                <a:solidFill>
                  <a:schemeClr val="accent5">
                    <a:lumMod val="40000"/>
                    <a:lumOff val="60000"/>
                  </a:schemeClr>
                </a:solidFill>
                <a:latin typeface="Times New Roman" panose="02020603050405020304" pitchFamily="18" charset="0"/>
                <a:cs typeface="Times New Roman" panose="02020603050405020304" pitchFamily="18" charset="0"/>
              </a:rPr>
              <a:t> придумал сам. Оно образовалось от выражения «</a:t>
            </a:r>
            <a:r>
              <a:rPr lang="ru-RU" b="1" dirty="0" err="1">
                <a:solidFill>
                  <a:schemeClr val="accent5">
                    <a:lumMod val="40000"/>
                    <a:lumOff val="60000"/>
                  </a:schemeClr>
                </a:solidFill>
                <a:latin typeface="Times New Roman" panose="02020603050405020304" pitchFamily="18" charset="0"/>
                <a:cs typeface="Times New Roman" panose="02020603050405020304" pitchFamily="18" charset="0"/>
              </a:rPr>
              <a:t>leg</a:t>
            </a:r>
            <a:r>
              <a:rPr lang="ru-RU" b="1" dirty="0">
                <a:solidFill>
                  <a:schemeClr val="accent5">
                    <a:lumMod val="40000"/>
                    <a:lumOff val="60000"/>
                  </a:schemeClr>
                </a:solidFill>
                <a:latin typeface="Times New Roman" panose="02020603050405020304" pitchFamily="18" charset="0"/>
                <a:cs typeface="Times New Roman" panose="02020603050405020304" pitchFamily="18" charset="0"/>
              </a:rPr>
              <a:t> </a:t>
            </a:r>
            <a:r>
              <a:rPr lang="ru-RU" b="1" dirty="0" err="1">
                <a:solidFill>
                  <a:schemeClr val="accent5">
                    <a:lumMod val="40000"/>
                    <a:lumOff val="60000"/>
                  </a:schemeClr>
                </a:solidFill>
                <a:latin typeface="Times New Roman" panose="02020603050405020304" pitchFamily="18" charset="0"/>
                <a:cs typeface="Times New Roman" panose="02020603050405020304" pitchFamily="18" charset="0"/>
              </a:rPr>
              <a:t>godt</a:t>
            </a:r>
            <a:r>
              <a:rPr lang="ru-RU" b="1" dirty="0">
                <a:solidFill>
                  <a:schemeClr val="accent5">
                    <a:lumMod val="40000"/>
                    <a:lumOff val="60000"/>
                  </a:schemeClr>
                </a:solidFill>
                <a:latin typeface="Times New Roman" panose="02020603050405020304" pitchFamily="18" charset="0"/>
                <a:cs typeface="Times New Roman" panose="02020603050405020304" pitchFamily="18" charset="0"/>
              </a:rPr>
              <a:t>». В переводе с датского - «играй с удовольствием». </a:t>
            </a:r>
          </a:p>
        </p:txBody>
      </p:sp>
      <p:pic>
        <p:nvPicPr>
          <p:cNvPr id="3" name="Рисунок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23848" y="2228850"/>
            <a:ext cx="5998779" cy="3771900"/>
          </a:xfrm>
          <a:prstGeom prst="rect">
            <a:avLst/>
          </a:prstGeom>
        </p:spPr>
      </p:pic>
    </p:spTree>
    <p:extLst>
      <p:ext uri="{BB962C8B-B14F-4D97-AF65-F5344CB8AC3E}">
        <p14:creationId xmlns:p14="http://schemas.microsoft.com/office/powerpoint/2010/main" val="4102051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750" fill="hold"/>
                                        <p:tgtEl>
                                          <p:spTgt spid="3"/>
                                        </p:tgtEl>
                                        <p:attrNameLst>
                                          <p:attrName>ppt_w</p:attrName>
                                        </p:attrNameLst>
                                      </p:cBhvr>
                                      <p:tavLst>
                                        <p:tav tm="0">
                                          <p:val>
                                            <p:fltVal val="0"/>
                                          </p:val>
                                        </p:tav>
                                        <p:tav tm="100000">
                                          <p:val>
                                            <p:strVal val="#ppt_w"/>
                                          </p:val>
                                        </p:tav>
                                      </p:tavLst>
                                    </p:anim>
                                    <p:anim calcmode="lin" valueType="num">
                                      <p:cBhvr>
                                        <p:cTn id="14" dur="750" fill="hold"/>
                                        <p:tgtEl>
                                          <p:spTgt spid="3"/>
                                        </p:tgtEl>
                                        <p:attrNameLst>
                                          <p:attrName>ppt_h</p:attrName>
                                        </p:attrNameLst>
                                      </p:cBhvr>
                                      <p:tavLst>
                                        <p:tav tm="0">
                                          <p:val>
                                            <p:fltVal val="0"/>
                                          </p:val>
                                        </p:tav>
                                        <p:tav tm="100000">
                                          <p:val>
                                            <p:strVal val="#ppt_h"/>
                                          </p:val>
                                        </p:tav>
                                      </p:tavLst>
                                    </p:anim>
                                    <p:anim calcmode="lin" valueType="num">
                                      <p:cBhvr>
                                        <p:cTn id="15" dur="750" fill="hold"/>
                                        <p:tgtEl>
                                          <p:spTgt spid="3"/>
                                        </p:tgtEl>
                                        <p:attrNameLst>
                                          <p:attrName>style.rotation</p:attrName>
                                        </p:attrNameLst>
                                      </p:cBhvr>
                                      <p:tavLst>
                                        <p:tav tm="0">
                                          <p:val>
                                            <p:fltVal val="90"/>
                                          </p:val>
                                        </p:tav>
                                        <p:tav tm="100000">
                                          <p:val>
                                            <p:fltVal val="0"/>
                                          </p:val>
                                        </p:tav>
                                      </p:tavLst>
                                    </p:anim>
                                    <p:animEffect transition="in" filter="fade">
                                      <p:cBhvr>
                                        <p:cTn id="16"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Объект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857251"/>
            <a:ext cx="5683470" cy="5143499"/>
          </a:xfrm>
          <a:prstGeom prst="rect">
            <a:avLst/>
          </a:prstGeom>
        </p:spPr>
      </p:pic>
      <p:sp>
        <p:nvSpPr>
          <p:cNvPr id="4" name="TextBox 3"/>
          <p:cNvSpPr txBox="1"/>
          <p:nvPr/>
        </p:nvSpPr>
        <p:spPr>
          <a:xfrm>
            <a:off x="417786" y="4814395"/>
            <a:ext cx="8403021" cy="369332"/>
          </a:xfrm>
          <a:prstGeom prst="rect">
            <a:avLst/>
          </a:prstGeom>
          <a:noFill/>
        </p:spPr>
        <p:txBody>
          <a:bodyPr wrap="square" rtlCol="0">
            <a:spAutoFit/>
          </a:bodyPr>
          <a:lstStyle/>
          <a:p>
            <a:pPr algn="just"/>
            <a:r>
              <a:rPr lang="ru-RU" dirty="0">
                <a:latin typeface="Times New Roman" panose="02020603050405020304" pitchFamily="18" charset="0"/>
                <a:cs typeface="Times New Roman" panose="02020603050405020304" pitchFamily="18" charset="0"/>
              </a:rPr>
              <a:t>	</a:t>
            </a:r>
            <a:endParaRPr lang="ru-RU" b="1" dirty="0">
              <a:latin typeface="Times New Roman" panose="02020603050405020304" pitchFamily="18" charset="0"/>
              <a:cs typeface="Times New Roman" panose="02020603050405020304" pitchFamily="18" charset="0"/>
            </a:endParaRPr>
          </a:p>
        </p:txBody>
      </p:sp>
      <p:sp>
        <p:nvSpPr>
          <p:cNvPr id="5" name="Вертикальный свиток 4"/>
          <p:cNvSpPr/>
          <p:nvPr/>
        </p:nvSpPr>
        <p:spPr>
          <a:xfrm>
            <a:off x="5770181" y="975491"/>
            <a:ext cx="3373819" cy="4926725"/>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accent5">
                    <a:lumMod val="40000"/>
                    <a:lumOff val="60000"/>
                  </a:schemeClr>
                </a:solidFill>
                <a:latin typeface="Times New Roman" panose="02020603050405020304" pitchFamily="18" charset="0"/>
                <a:cs typeface="Times New Roman" panose="02020603050405020304" pitchFamily="18" charset="0"/>
              </a:rPr>
              <a:t>Вскоре Оле </a:t>
            </a:r>
            <a:r>
              <a:rPr lang="ru-RU" b="1" dirty="0" err="1">
                <a:solidFill>
                  <a:schemeClr val="accent5">
                    <a:lumMod val="40000"/>
                    <a:lumOff val="60000"/>
                  </a:schemeClr>
                </a:solidFill>
                <a:latin typeface="Times New Roman" panose="02020603050405020304" pitchFamily="18" charset="0"/>
                <a:cs typeface="Times New Roman" panose="02020603050405020304" pitchFamily="18" charset="0"/>
              </a:rPr>
              <a:t>Кирк</a:t>
            </a:r>
            <a:r>
              <a:rPr lang="ru-RU" b="1" dirty="0">
                <a:solidFill>
                  <a:schemeClr val="accent5">
                    <a:lumMod val="40000"/>
                    <a:lumOff val="60000"/>
                  </a:schemeClr>
                </a:solidFill>
                <a:latin typeface="Times New Roman" panose="02020603050405020304" pitchFamily="18" charset="0"/>
                <a:cs typeface="Times New Roman" panose="02020603050405020304" pitchFamily="18" charset="0"/>
              </a:rPr>
              <a:t> узнал, что фраза «</a:t>
            </a:r>
            <a:r>
              <a:rPr lang="ru-RU" b="1" dirty="0" err="1">
                <a:solidFill>
                  <a:schemeClr val="accent5">
                    <a:lumMod val="40000"/>
                    <a:lumOff val="60000"/>
                  </a:schemeClr>
                </a:solidFill>
                <a:latin typeface="Times New Roman" panose="02020603050405020304" pitchFamily="18" charset="0"/>
                <a:cs typeface="Times New Roman" panose="02020603050405020304" pitchFamily="18" charset="0"/>
              </a:rPr>
              <a:t>lego</a:t>
            </a:r>
            <a:r>
              <a:rPr lang="ru-RU" b="1" dirty="0">
                <a:solidFill>
                  <a:schemeClr val="accent5">
                    <a:lumMod val="40000"/>
                    <a:lumOff val="60000"/>
                  </a:schemeClr>
                </a:solidFill>
                <a:latin typeface="Times New Roman" panose="02020603050405020304" pitchFamily="18" charset="0"/>
                <a:cs typeface="Times New Roman" panose="02020603050405020304" pitchFamily="18" charset="0"/>
              </a:rPr>
              <a:t>» на латыни означает  «я учусь».</a:t>
            </a:r>
          </a:p>
          <a:p>
            <a:pPr algn="ctr"/>
            <a:endParaRPr lang="ru-RU" b="1" dirty="0">
              <a:solidFill>
                <a:schemeClr val="accent5">
                  <a:lumMod val="40000"/>
                  <a:lumOff val="60000"/>
                </a:schemeClr>
              </a:solidFill>
              <a:latin typeface="Times New Roman" panose="02020603050405020304" pitchFamily="18" charset="0"/>
              <a:cs typeface="Times New Roman" panose="02020603050405020304" pitchFamily="18" charset="0"/>
            </a:endParaRPr>
          </a:p>
          <a:p>
            <a:pPr algn="ctr"/>
            <a:r>
              <a:rPr lang="ru-RU" b="1" dirty="0">
                <a:solidFill>
                  <a:schemeClr val="accent5">
                    <a:lumMod val="40000"/>
                    <a:lumOff val="60000"/>
                  </a:schemeClr>
                </a:solidFill>
                <a:latin typeface="Times New Roman" panose="02020603050405020304" pitchFamily="18" charset="0"/>
                <a:cs typeface="Times New Roman" panose="02020603050405020304" pitchFamily="18" charset="0"/>
              </a:rPr>
              <a:t> </a:t>
            </a:r>
            <a:r>
              <a:rPr lang="ru-RU" b="1" dirty="0" err="1">
                <a:solidFill>
                  <a:schemeClr val="accent5">
                    <a:lumMod val="40000"/>
                    <a:lumOff val="60000"/>
                  </a:schemeClr>
                </a:solidFill>
                <a:latin typeface="Times New Roman" panose="02020603050405020304" pitchFamily="18" charset="0"/>
                <a:cs typeface="Times New Roman" panose="02020603050405020304" pitchFamily="18" charset="0"/>
              </a:rPr>
              <a:t>Дивиз</a:t>
            </a:r>
            <a:r>
              <a:rPr lang="ru-RU" b="1" dirty="0">
                <a:solidFill>
                  <a:schemeClr val="accent5">
                    <a:lumMod val="40000"/>
                    <a:lumOff val="60000"/>
                  </a:schemeClr>
                </a:solidFill>
                <a:latin typeface="Times New Roman" panose="02020603050405020304" pitchFamily="18" charset="0"/>
                <a:cs typeface="Times New Roman" panose="02020603050405020304" pitchFamily="18" charset="0"/>
              </a:rPr>
              <a:t> компании «</a:t>
            </a:r>
            <a:r>
              <a:rPr lang="ru-RU" b="1" dirty="0" err="1">
                <a:solidFill>
                  <a:schemeClr val="accent5">
                    <a:lumMod val="40000"/>
                    <a:lumOff val="60000"/>
                  </a:schemeClr>
                </a:solidFill>
                <a:latin typeface="Times New Roman" panose="02020603050405020304" pitchFamily="18" charset="0"/>
                <a:cs typeface="Times New Roman" panose="02020603050405020304" pitchFamily="18" charset="0"/>
              </a:rPr>
              <a:t>Лего</a:t>
            </a:r>
            <a:r>
              <a:rPr lang="ru-RU" b="1" dirty="0">
                <a:solidFill>
                  <a:schemeClr val="accent5">
                    <a:lumMod val="40000"/>
                    <a:lumOff val="60000"/>
                  </a:schemeClr>
                </a:solidFill>
                <a:latin typeface="Times New Roman" panose="02020603050405020304" pitchFamily="18" charset="0"/>
                <a:cs typeface="Times New Roman" panose="02020603050405020304" pitchFamily="18" charset="0"/>
              </a:rPr>
              <a:t>»: «Только лучшее, является достойным!»</a:t>
            </a:r>
            <a:r>
              <a:rPr lang="ru-RU" dirty="0">
                <a:latin typeface="Times New Roman" panose="02020603050405020304" pitchFamily="18" charset="0"/>
                <a:cs typeface="Times New Roman" panose="02020603050405020304" pitchFamily="18" charset="0"/>
              </a:rPr>
              <a:t>.</a:t>
            </a:r>
          </a:p>
        </p:txBody>
      </p:sp>
      <p:sp>
        <p:nvSpPr>
          <p:cNvPr id="6" name="TextBox 5"/>
          <p:cNvSpPr txBox="1"/>
          <p:nvPr/>
        </p:nvSpPr>
        <p:spPr>
          <a:xfrm>
            <a:off x="748863" y="5136403"/>
            <a:ext cx="4690241" cy="646331"/>
          </a:xfrm>
          <a:prstGeom prst="rect">
            <a:avLst/>
          </a:prstGeom>
          <a:noFill/>
        </p:spPr>
        <p:txBody>
          <a:bodyPr wrap="square" rtlCol="0">
            <a:spAutoFit/>
          </a:bodyPr>
          <a:lstStyle/>
          <a:p>
            <a:pPr algn="ctr"/>
            <a:r>
              <a:rPr lang="ru-RU" b="1" dirty="0">
                <a:solidFill>
                  <a:schemeClr val="bg1"/>
                </a:solidFill>
                <a:latin typeface="Times New Roman" panose="02020603050405020304" pitchFamily="18" charset="0"/>
                <a:cs typeface="Times New Roman" panose="02020603050405020304" pitchFamily="18" charset="0"/>
              </a:rPr>
              <a:t>Так выглядит логотип компании «</a:t>
            </a:r>
            <a:r>
              <a:rPr lang="ru-RU" b="1" dirty="0" err="1">
                <a:solidFill>
                  <a:schemeClr val="bg1"/>
                </a:solidFill>
                <a:latin typeface="Times New Roman" panose="02020603050405020304" pitchFamily="18" charset="0"/>
                <a:cs typeface="Times New Roman" panose="02020603050405020304" pitchFamily="18" charset="0"/>
              </a:rPr>
              <a:t>Лего</a:t>
            </a:r>
            <a:r>
              <a:rPr lang="ru-RU" b="1" dirty="0">
                <a:solidFill>
                  <a:schemeClr val="bg1"/>
                </a:solidFill>
                <a:latin typeface="Times New Roman" panose="02020603050405020304" pitchFamily="18" charset="0"/>
                <a:cs typeface="Times New Roman" panose="02020603050405020304" pitchFamily="18" charset="0"/>
              </a:rPr>
              <a:t>» в настоящее время</a:t>
            </a:r>
          </a:p>
        </p:txBody>
      </p:sp>
    </p:spTree>
    <p:extLst>
      <p:ext uri="{BB962C8B-B14F-4D97-AF65-F5344CB8AC3E}">
        <p14:creationId xmlns:p14="http://schemas.microsoft.com/office/powerpoint/2010/main" val="727350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500"/>
                                        <p:tgtEl>
                                          <p:spTgt spid="2"/>
                                        </p:tgtEl>
                                      </p:cBhvr>
                                    </p:animEffect>
                                    <p:anim calcmode="lin" valueType="num">
                                      <p:cBhvr>
                                        <p:cTn id="15" dur="1500" fill="hold"/>
                                        <p:tgtEl>
                                          <p:spTgt spid="2"/>
                                        </p:tgtEl>
                                        <p:attrNameLst>
                                          <p:attrName>ppt_w</p:attrName>
                                        </p:attrNameLst>
                                      </p:cBhvr>
                                      <p:tavLst>
                                        <p:tav tm="0" fmla="#ppt_w*sin(2.5*pi*$)">
                                          <p:val>
                                            <p:fltVal val="0"/>
                                          </p:val>
                                        </p:tav>
                                        <p:tav tm="100000">
                                          <p:val>
                                            <p:fltVal val="1"/>
                                          </p:val>
                                        </p:tav>
                                      </p:tavLst>
                                    </p:anim>
                                    <p:anim calcmode="lin" valueType="num">
                                      <p:cBhvr>
                                        <p:cTn id="16" dur="1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ятиугольник 1"/>
          <p:cNvSpPr/>
          <p:nvPr/>
        </p:nvSpPr>
        <p:spPr>
          <a:xfrm>
            <a:off x="0" y="1038554"/>
            <a:ext cx="9144000" cy="882869"/>
          </a:xfrm>
          <a:prstGeom prst="homePlat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dirty="0">
                <a:solidFill>
                  <a:srgbClr val="FFFF00"/>
                </a:solidFill>
                <a:latin typeface="Times New Roman" panose="02020603050405020304" pitchFamily="18" charset="0"/>
                <a:cs typeface="Times New Roman" panose="02020603050405020304" pitchFamily="18" charset="0"/>
              </a:rPr>
              <a:t>	Конструкторов «</a:t>
            </a:r>
            <a:r>
              <a:rPr lang="ru-RU" dirty="0" err="1">
                <a:solidFill>
                  <a:srgbClr val="FFFF00"/>
                </a:solidFill>
                <a:latin typeface="Times New Roman" panose="02020603050405020304" pitchFamily="18" charset="0"/>
                <a:cs typeface="Times New Roman" panose="02020603050405020304" pitchFamily="18" charset="0"/>
              </a:rPr>
              <a:t>Лего</a:t>
            </a:r>
            <a:r>
              <a:rPr lang="ru-RU" dirty="0">
                <a:solidFill>
                  <a:srgbClr val="FFFF00"/>
                </a:solidFill>
                <a:latin typeface="Times New Roman" panose="02020603050405020304" pitchFamily="18" charset="0"/>
                <a:cs typeface="Times New Roman" panose="02020603050405020304" pitchFamily="18" charset="0"/>
              </a:rPr>
              <a:t>» очень много. Но главных направлений – три: «Замок», «Космос», «Город».</a:t>
            </a:r>
          </a:p>
        </p:txBody>
      </p:sp>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7336" y="3837417"/>
            <a:ext cx="2635591" cy="2099538"/>
          </a:xfrm>
          <a:prstGeom prst="rect">
            <a:avLst/>
          </a:prstGeom>
        </p:spPr>
      </p:pic>
      <p:pic>
        <p:nvPicPr>
          <p:cNvPr id="4" name="Рисунок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47808" y="3837418"/>
            <a:ext cx="2936062" cy="2099537"/>
          </a:xfrm>
          <a:prstGeom prst="rect">
            <a:avLst/>
          </a:prstGeom>
        </p:spPr>
      </p:pic>
      <p:pic>
        <p:nvPicPr>
          <p:cNvPr id="5" name="Рисунок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95448" y="2616946"/>
            <a:ext cx="2850809" cy="2387716"/>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spTree>
    <p:extLst>
      <p:ext uri="{BB962C8B-B14F-4D97-AF65-F5344CB8AC3E}">
        <p14:creationId xmlns:p14="http://schemas.microsoft.com/office/powerpoint/2010/main" val="1587149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arn(inVertical)">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8" y="1511520"/>
            <a:ext cx="2758966" cy="4489231"/>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7276" y="2155278"/>
            <a:ext cx="2817070" cy="3845473"/>
          </a:xfrm>
          <a:prstGeom prst="rect">
            <a:avLst/>
          </a:prstGeom>
        </p:spPr>
      </p:pic>
      <p:pic>
        <p:nvPicPr>
          <p:cNvPr id="4" name="Рисунок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67699" y="2852497"/>
            <a:ext cx="2732392" cy="3148253"/>
          </a:xfrm>
          <a:prstGeom prst="rect">
            <a:avLst/>
          </a:prstGeom>
        </p:spPr>
      </p:pic>
      <p:sp>
        <p:nvSpPr>
          <p:cNvPr id="5" name="Пятиугольник 4"/>
          <p:cNvSpPr/>
          <p:nvPr/>
        </p:nvSpPr>
        <p:spPr>
          <a:xfrm>
            <a:off x="1" y="857251"/>
            <a:ext cx="4233041" cy="654269"/>
          </a:xfrm>
          <a:prstGeom prst="homePlat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000000"/>
              </a:solidFill>
              <a:latin typeface="Times New Roman" panose="02020603050405020304" pitchFamily="18" charset="0"/>
              <a:ea typeface="Times New Roman" panose="02020603050405020304" pitchFamily="18" charset="0"/>
            </a:endParaRPr>
          </a:p>
          <a:p>
            <a:pPr algn="ctr"/>
            <a:r>
              <a:rPr lang="ru-RU" dirty="0">
                <a:solidFill>
                  <a:srgbClr val="000000"/>
                </a:solidFill>
                <a:latin typeface="Times New Roman" panose="02020603050405020304" pitchFamily="18" charset="0"/>
                <a:ea typeface="Times New Roman" panose="02020603050405020304" pitchFamily="18" charset="0"/>
              </a:rPr>
              <a:t>Первая ЛЕГО -башня в Англии, была высотой 13,1 метра. </a:t>
            </a:r>
            <a:br>
              <a:rPr lang="ru-RU" dirty="0">
                <a:solidFill>
                  <a:srgbClr val="000000"/>
                </a:solidFill>
                <a:latin typeface="Times New Roman" panose="02020603050405020304" pitchFamily="18" charset="0"/>
                <a:ea typeface="Times New Roman" panose="02020603050405020304" pitchFamily="18" charset="0"/>
              </a:rPr>
            </a:br>
            <a:endParaRPr lang="ru-RU" dirty="0"/>
          </a:p>
        </p:txBody>
      </p:sp>
      <p:sp>
        <p:nvSpPr>
          <p:cNvPr id="6" name="Пятиугольник 5"/>
          <p:cNvSpPr/>
          <p:nvPr/>
        </p:nvSpPr>
        <p:spPr>
          <a:xfrm>
            <a:off x="2907276" y="1531139"/>
            <a:ext cx="4683821" cy="624138"/>
          </a:xfrm>
          <a:prstGeom prst="homePlat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latin typeface="Times New Roman" panose="02020603050405020304" pitchFamily="18" charset="0"/>
                <a:ea typeface="Times New Roman" panose="02020603050405020304" pitchFamily="18" charset="0"/>
              </a:rPr>
              <a:t>В России ЛЕГО-башня в Москве, 25 метров.</a:t>
            </a:r>
            <a:endParaRPr lang="ru-RU" dirty="0">
              <a:solidFill>
                <a:schemeClr val="tx1"/>
              </a:solidFill>
            </a:endParaRPr>
          </a:p>
        </p:txBody>
      </p:sp>
      <p:sp>
        <p:nvSpPr>
          <p:cNvPr id="7" name="Пятиугольник 6"/>
          <p:cNvSpPr/>
          <p:nvPr/>
        </p:nvSpPr>
        <p:spPr>
          <a:xfrm>
            <a:off x="5867698" y="2236732"/>
            <a:ext cx="3276302" cy="615764"/>
          </a:xfrm>
          <a:prstGeom prst="homePlat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a:solidFill>
                  <a:srgbClr val="000000"/>
                </a:solidFill>
                <a:latin typeface="Times New Roman" panose="02020603050405020304" pitchFamily="18" charset="0"/>
                <a:ea typeface="Times New Roman" panose="02020603050405020304" pitchFamily="18" charset="0"/>
              </a:rPr>
              <a:t>ЛЕГО- башня в Сантьяго — 31 метр.  </a:t>
            </a:r>
            <a:br>
              <a:rPr lang="ru-RU" dirty="0">
                <a:solidFill>
                  <a:srgbClr val="000000"/>
                </a:solidFill>
                <a:latin typeface="Times New Roman" panose="02020603050405020304" pitchFamily="18" charset="0"/>
                <a:ea typeface="Times New Roman" panose="02020603050405020304" pitchFamily="18" charset="0"/>
              </a:rPr>
            </a:br>
            <a:r>
              <a:rPr lang="ru-RU" sz="1350" dirty="0">
                <a:solidFill>
                  <a:srgbClr val="000000"/>
                </a:solidFill>
                <a:latin typeface="Times New Roman" panose="02020603050405020304" pitchFamily="18" charset="0"/>
                <a:ea typeface="Times New Roman" panose="02020603050405020304" pitchFamily="18" charset="0"/>
              </a:rPr>
              <a:t>                                                                              </a:t>
            </a:r>
            <a:endParaRPr lang="ru-RU" sz="1350" dirty="0"/>
          </a:p>
        </p:txBody>
      </p:sp>
    </p:spTree>
    <p:extLst>
      <p:ext uri="{BB962C8B-B14F-4D97-AF65-F5344CB8AC3E}">
        <p14:creationId xmlns:p14="http://schemas.microsoft.com/office/powerpoint/2010/main" val="1919301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75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0-#ppt_w/2"/>
                                          </p:val>
                                        </p:tav>
                                        <p:tav tm="100000">
                                          <p:val>
                                            <p:strVal val="#ppt_x"/>
                                          </p:val>
                                        </p:tav>
                                      </p:tavLst>
                                    </p:anim>
                                    <p:anim calcmode="lin" valueType="num">
                                      <p:cBhvr additive="base">
                                        <p:cTn id="19" dur="75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barn(inVertical)">
                                      <p:cBhvr>
                                        <p:cTn id="24" dur="5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750" fill="hold"/>
                                        <p:tgtEl>
                                          <p:spTgt spid="7"/>
                                        </p:tgtEl>
                                        <p:attrNameLst>
                                          <p:attrName>ppt_x</p:attrName>
                                        </p:attrNameLst>
                                      </p:cBhvr>
                                      <p:tavLst>
                                        <p:tav tm="0">
                                          <p:val>
                                            <p:strVal val="0-#ppt_w/2"/>
                                          </p:val>
                                        </p:tav>
                                        <p:tav tm="100000">
                                          <p:val>
                                            <p:strVal val="#ppt_x"/>
                                          </p:val>
                                        </p:tav>
                                      </p:tavLst>
                                    </p:anim>
                                    <p:anim calcmode="lin" valueType="num">
                                      <p:cBhvr additive="base">
                                        <p:cTn id="30" dur="75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barn(inVertical)">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ая прямоугольная выноска 1"/>
          <p:cNvSpPr/>
          <p:nvPr/>
        </p:nvSpPr>
        <p:spPr>
          <a:xfrm>
            <a:off x="1805152" y="1180443"/>
            <a:ext cx="6487511" cy="2057400"/>
          </a:xfrm>
          <a:prstGeom prst="wedgeRoundRectCallout">
            <a:avLst>
              <a:gd name="adj1" fmla="val -73434"/>
              <a:gd name="adj2" fmla="val 161815"/>
              <a:gd name="adj3" fmla="val 16667"/>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100" b="1" dirty="0">
                <a:solidFill>
                  <a:srgbClr val="00B050"/>
                </a:solidFill>
                <a:latin typeface="Times New Roman" panose="02020603050405020304" pitchFamily="18" charset="0"/>
                <a:cs typeface="Times New Roman" panose="02020603050405020304" pitchFamily="18" charset="0"/>
              </a:rPr>
              <a:t>Действительно ли занятия по конструированию развивают детские творческие способности, фантазию, память, или это просто игра-забава, простое развлечение?</a:t>
            </a:r>
          </a:p>
        </p:txBody>
      </p:sp>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27635" y="3472158"/>
            <a:ext cx="4816366" cy="2528592"/>
          </a:xfrm>
          <a:prstGeom prst="rect">
            <a:avLst/>
          </a:prstGeom>
        </p:spPr>
      </p:pic>
    </p:spTree>
    <p:extLst>
      <p:ext uri="{BB962C8B-B14F-4D97-AF65-F5344CB8AC3E}">
        <p14:creationId xmlns:p14="http://schemas.microsoft.com/office/powerpoint/2010/main" val="3456927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555975975"/>
              </p:ext>
            </p:extLst>
          </p:nvPr>
        </p:nvGraphicFramePr>
        <p:xfrm>
          <a:off x="1024759" y="1992368"/>
          <a:ext cx="7260020" cy="346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Пятиугольник 2"/>
          <p:cNvSpPr/>
          <p:nvPr/>
        </p:nvSpPr>
        <p:spPr>
          <a:xfrm>
            <a:off x="0" y="1054320"/>
            <a:ext cx="7401911" cy="749729"/>
          </a:xfrm>
          <a:prstGeom prst="homePlat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950" b="1" dirty="0">
                <a:solidFill>
                  <a:schemeClr val="tx1"/>
                </a:solidFill>
                <a:latin typeface="Times New Roman" panose="02020603050405020304" pitchFamily="18" charset="0"/>
                <a:cs typeface="Times New Roman" panose="02020603050405020304" pitchFamily="18" charset="0"/>
              </a:rPr>
              <a:t>Практическая часть моей работы проводилась в три этапа:</a:t>
            </a:r>
          </a:p>
        </p:txBody>
      </p:sp>
    </p:spTree>
    <p:extLst>
      <p:ext uri="{BB962C8B-B14F-4D97-AF65-F5344CB8AC3E}">
        <p14:creationId xmlns:p14="http://schemas.microsoft.com/office/powerpoint/2010/main" val="3697994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ятиугольник 1"/>
          <p:cNvSpPr/>
          <p:nvPr/>
        </p:nvSpPr>
        <p:spPr>
          <a:xfrm flipH="1">
            <a:off x="1868215" y="1385394"/>
            <a:ext cx="6897413" cy="36347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rgbClr val="FFFF00"/>
                </a:solidFill>
                <a:latin typeface="Times New Roman" panose="02020603050405020304" pitchFamily="18" charset="0"/>
                <a:cs typeface="Times New Roman" panose="02020603050405020304" pitchFamily="18" charset="0"/>
              </a:rPr>
              <a:t>Результаты анкетирования</a:t>
            </a:r>
          </a:p>
        </p:txBody>
      </p:sp>
      <p:sp>
        <p:nvSpPr>
          <p:cNvPr id="3" name="Заголовок 2"/>
          <p:cNvSpPr>
            <a:spLocks noGrp="1"/>
          </p:cNvSpPr>
          <p:nvPr>
            <p:ph type="title"/>
          </p:nvPr>
        </p:nvSpPr>
        <p:spPr>
          <a:xfrm>
            <a:off x="5383925" y="2323443"/>
            <a:ext cx="3244534" cy="3563007"/>
          </a:xfrm>
        </p:spPr>
        <p:txBody>
          <a:bodyPr>
            <a:normAutofit fontScale="90000"/>
          </a:bodyPr>
          <a:lstStyle/>
          <a:p>
            <a:pPr algn="ctr"/>
            <a:r>
              <a:rPr lang="ru-RU" sz="1650" b="1" dirty="0">
                <a:solidFill>
                  <a:schemeClr val="accent6">
                    <a:lumMod val="75000"/>
                  </a:schemeClr>
                </a:solidFill>
                <a:latin typeface="Times New Roman" panose="02020603050405020304" pitchFamily="18" charset="0"/>
                <a:cs typeface="Times New Roman" panose="02020603050405020304" pitchFamily="18" charset="0"/>
              </a:rPr>
              <a:t>По итогам работы с анкетами мне удалось выяснить, что у большинства ребят есть конструктор ЛЕГО. Но никто не знает историю создания конструкторов LEGO и происхождение его названия. Многие ребята хотят создавать новые модели из ЛЕГО и хотят принести свои модели для школьной выставки. Многим ребятам хотелось бы посещать кружок по </a:t>
            </a:r>
            <a:r>
              <a:rPr lang="ru-RU" sz="1650" b="1" dirty="0" err="1">
                <a:solidFill>
                  <a:schemeClr val="accent6">
                    <a:lumMod val="75000"/>
                  </a:schemeClr>
                </a:solidFill>
                <a:latin typeface="Times New Roman" panose="02020603050405020304" pitchFamily="18" charset="0"/>
                <a:cs typeface="Times New Roman" panose="02020603050405020304" pitchFamily="18" charset="0"/>
              </a:rPr>
              <a:t>Лего</a:t>
            </a:r>
            <a:r>
              <a:rPr lang="ru-RU" sz="1650" b="1" dirty="0">
                <a:solidFill>
                  <a:schemeClr val="accent6">
                    <a:lumMod val="75000"/>
                  </a:schemeClr>
                </a:solidFill>
                <a:latin typeface="Times New Roman" panose="02020603050405020304" pitchFamily="18" charset="0"/>
                <a:cs typeface="Times New Roman" panose="02020603050405020304" pitchFamily="18" charset="0"/>
              </a:rPr>
              <a:t>- конструированию.</a:t>
            </a:r>
            <a:r>
              <a:rPr lang="ru-RU" b="1" dirty="0">
                <a:solidFill>
                  <a:schemeClr val="accent6">
                    <a:lumMod val="75000"/>
                  </a:schemeClr>
                </a:solidFill>
              </a:rPr>
              <a:t/>
            </a:r>
            <a:br>
              <a:rPr lang="ru-RU" b="1" dirty="0">
                <a:solidFill>
                  <a:schemeClr val="accent6">
                    <a:lumMod val="75000"/>
                  </a:schemeClr>
                </a:solidFill>
              </a:rPr>
            </a:br>
            <a:endParaRPr lang="ru-RU" sz="1500" b="1" dirty="0">
              <a:solidFill>
                <a:schemeClr val="accent6">
                  <a:lumMod val="75000"/>
                </a:schemeClr>
              </a:solidFill>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3738300291"/>
              </p:ext>
            </p:extLst>
          </p:nvPr>
        </p:nvGraphicFramePr>
        <p:xfrm>
          <a:off x="748867" y="2323443"/>
          <a:ext cx="4109963" cy="2988976"/>
        </p:xfrm>
        <a:graphic>
          <a:graphicData uri="http://schemas.openxmlformats.org/drawingml/2006/table">
            <a:tbl>
              <a:tblPr firstRow="1" firstCol="1" bandRow="1">
                <a:tableStyleId>{5C22544A-7EE6-4342-B048-85BDC9FD1C3A}</a:tableStyleId>
              </a:tblPr>
              <a:tblGrid>
                <a:gridCol w="1517210">
                  <a:extLst>
                    <a:ext uri="{9D8B030D-6E8A-4147-A177-3AD203B41FA5}">
                      <a16:colId xmlns:a16="http://schemas.microsoft.com/office/drawing/2014/main" val="377194534"/>
                    </a:ext>
                  </a:extLst>
                </a:gridCol>
                <a:gridCol w="291834">
                  <a:extLst>
                    <a:ext uri="{9D8B030D-6E8A-4147-A177-3AD203B41FA5}">
                      <a16:colId xmlns:a16="http://schemas.microsoft.com/office/drawing/2014/main" val="930111380"/>
                    </a:ext>
                  </a:extLst>
                </a:gridCol>
                <a:gridCol w="234620">
                  <a:extLst>
                    <a:ext uri="{9D8B030D-6E8A-4147-A177-3AD203B41FA5}">
                      <a16:colId xmlns:a16="http://schemas.microsoft.com/office/drawing/2014/main" val="1826884743"/>
                    </a:ext>
                  </a:extLst>
                </a:gridCol>
                <a:gridCol w="234620">
                  <a:extLst>
                    <a:ext uri="{9D8B030D-6E8A-4147-A177-3AD203B41FA5}">
                      <a16:colId xmlns:a16="http://schemas.microsoft.com/office/drawing/2014/main" val="2111923751"/>
                    </a:ext>
                  </a:extLst>
                </a:gridCol>
                <a:gridCol w="234620">
                  <a:extLst>
                    <a:ext uri="{9D8B030D-6E8A-4147-A177-3AD203B41FA5}">
                      <a16:colId xmlns:a16="http://schemas.microsoft.com/office/drawing/2014/main" val="750634431"/>
                    </a:ext>
                  </a:extLst>
                </a:gridCol>
                <a:gridCol w="234620">
                  <a:extLst>
                    <a:ext uri="{9D8B030D-6E8A-4147-A177-3AD203B41FA5}">
                      <a16:colId xmlns:a16="http://schemas.microsoft.com/office/drawing/2014/main" val="872081113"/>
                    </a:ext>
                  </a:extLst>
                </a:gridCol>
                <a:gridCol w="218156">
                  <a:extLst>
                    <a:ext uri="{9D8B030D-6E8A-4147-A177-3AD203B41FA5}">
                      <a16:colId xmlns:a16="http://schemas.microsoft.com/office/drawing/2014/main" val="2426533885"/>
                    </a:ext>
                  </a:extLst>
                </a:gridCol>
                <a:gridCol w="218156">
                  <a:extLst>
                    <a:ext uri="{9D8B030D-6E8A-4147-A177-3AD203B41FA5}">
                      <a16:colId xmlns:a16="http://schemas.microsoft.com/office/drawing/2014/main" val="1151169196"/>
                    </a:ext>
                  </a:extLst>
                </a:gridCol>
                <a:gridCol w="463065">
                  <a:extLst>
                    <a:ext uri="{9D8B030D-6E8A-4147-A177-3AD203B41FA5}">
                      <a16:colId xmlns:a16="http://schemas.microsoft.com/office/drawing/2014/main" val="267267737"/>
                    </a:ext>
                  </a:extLst>
                </a:gridCol>
                <a:gridCol w="463065">
                  <a:extLst>
                    <a:ext uri="{9D8B030D-6E8A-4147-A177-3AD203B41FA5}">
                      <a16:colId xmlns:a16="http://schemas.microsoft.com/office/drawing/2014/main" val="1139150983"/>
                    </a:ext>
                  </a:extLst>
                </a:gridCol>
              </a:tblGrid>
              <a:tr h="301516">
                <a:tc gridSpan="2">
                  <a:txBody>
                    <a:bodyPr/>
                    <a:lstStyle/>
                    <a:p>
                      <a:pPr>
                        <a:lnSpc>
                          <a:spcPct val="150000"/>
                        </a:lnSpc>
                        <a:spcAft>
                          <a:spcPts val="750"/>
                        </a:spcAft>
                      </a:pPr>
                      <a:r>
                        <a:rPr lang="ru-RU" sz="700">
                          <a:effectLst/>
                        </a:rPr>
                        <a:t>Вопросы              / возможные ответы</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hMerge="1">
                  <a:txBody>
                    <a:bodyPr/>
                    <a:lstStyle/>
                    <a:p>
                      <a:endParaRPr lang="ru-RU"/>
                    </a:p>
                  </a:txBody>
                  <a:tcPr/>
                </a:tc>
                <a:tc>
                  <a:txBody>
                    <a:bodyPr/>
                    <a:lstStyle/>
                    <a:p>
                      <a:pPr>
                        <a:lnSpc>
                          <a:spcPct val="150000"/>
                        </a:lnSpc>
                        <a:spcAft>
                          <a:spcPts val="750"/>
                        </a:spcAft>
                      </a:pPr>
                      <a:r>
                        <a:rPr lang="ru-RU" sz="700">
                          <a:effectLst/>
                        </a:rPr>
                        <a:t>1А</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1Б</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2А</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2Б</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3</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4А</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4Б</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Итого:</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37046" marT="0" marB="0"/>
                </a:tc>
                <a:extLst>
                  <a:ext uri="{0D108BD9-81ED-4DB2-BD59-A6C34878D82A}">
                    <a16:rowId xmlns:a16="http://schemas.microsoft.com/office/drawing/2014/main" val="3234357976"/>
                  </a:ext>
                </a:extLst>
              </a:tr>
              <a:tr h="199404">
                <a:tc rowSpan="2">
                  <a:txBody>
                    <a:bodyPr/>
                    <a:lstStyle/>
                    <a:p>
                      <a:pPr>
                        <a:lnSpc>
                          <a:spcPct val="150000"/>
                        </a:lnSpc>
                        <a:spcAft>
                          <a:spcPts val="750"/>
                        </a:spcAft>
                      </a:pPr>
                      <a:r>
                        <a:rPr lang="ru-RU" sz="700">
                          <a:effectLst/>
                        </a:rPr>
                        <a:t>Увлекаешься ли ты ЛЕГО?</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да</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12</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19</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14</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17</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12</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96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37046" marT="0" marB="0"/>
                </a:tc>
                <a:extLst>
                  <a:ext uri="{0D108BD9-81ED-4DB2-BD59-A6C34878D82A}">
                    <a16:rowId xmlns:a16="http://schemas.microsoft.com/office/drawing/2014/main" val="873832079"/>
                  </a:ext>
                </a:extLst>
              </a:tr>
              <a:tr h="199404">
                <a:tc vMerge="1">
                  <a:txBody>
                    <a:bodyPr/>
                    <a:lstStyle/>
                    <a:p>
                      <a:endParaRPr lang="ru-RU"/>
                    </a:p>
                  </a:txBody>
                  <a:tcPr/>
                </a:tc>
                <a:tc>
                  <a:txBody>
                    <a:bodyPr/>
                    <a:lstStyle/>
                    <a:p>
                      <a:pPr>
                        <a:lnSpc>
                          <a:spcPct val="150000"/>
                        </a:lnSpc>
                        <a:spcAft>
                          <a:spcPts val="750"/>
                        </a:spcAft>
                      </a:pPr>
                      <a:r>
                        <a:rPr lang="ru-RU" sz="700">
                          <a:effectLst/>
                        </a:rPr>
                        <a:t>нет</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2</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7</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8</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40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37046" marT="0" marB="0"/>
                </a:tc>
                <a:extLst>
                  <a:ext uri="{0D108BD9-81ED-4DB2-BD59-A6C34878D82A}">
                    <a16:rowId xmlns:a16="http://schemas.microsoft.com/office/drawing/2014/main" val="437139277"/>
                  </a:ext>
                </a:extLst>
              </a:tr>
              <a:tr h="199404">
                <a:tc rowSpan="2">
                  <a:txBody>
                    <a:bodyPr/>
                    <a:lstStyle/>
                    <a:p>
                      <a:pPr>
                        <a:lnSpc>
                          <a:spcPct val="150000"/>
                        </a:lnSpc>
                        <a:spcAft>
                          <a:spcPts val="750"/>
                        </a:spcAft>
                      </a:pPr>
                      <a:r>
                        <a:rPr lang="ru-RU" sz="700">
                          <a:effectLst/>
                        </a:rPr>
                        <a:t>Знаешь ли ты историю создания ЛЕГО?</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да</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37046" marT="0" marB="0"/>
                </a:tc>
                <a:extLst>
                  <a:ext uri="{0D108BD9-81ED-4DB2-BD59-A6C34878D82A}">
                    <a16:rowId xmlns:a16="http://schemas.microsoft.com/office/drawing/2014/main" val="2413417902"/>
                  </a:ext>
                </a:extLst>
              </a:tr>
              <a:tr h="199404">
                <a:tc vMerge="1">
                  <a:txBody>
                    <a:bodyPr/>
                    <a:lstStyle/>
                    <a:p>
                      <a:endParaRPr lang="ru-RU"/>
                    </a:p>
                  </a:txBody>
                  <a:tcPr/>
                </a:tc>
                <a:tc>
                  <a:txBody>
                    <a:bodyPr/>
                    <a:lstStyle/>
                    <a:p>
                      <a:pPr>
                        <a:lnSpc>
                          <a:spcPct val="150000"/>
                        </a:lnSpc>
                        <a:spcAft>
                          <a:spcPts val="750"/>
                        </a:spcAft>
                      </a:pPr>
                      <a:r>
                        <a:rPr lang="ru-RU" sz="700">
                          <a:effectLst/>
                        </a:rPr>
                        <a:t>нет</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22</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14</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20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20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24</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22</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14</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136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37046" marT="0" marB="0"/>
                </a:tc>
                <a:extLst>
                  <a:ext uri="{0D108BD9-81ED-4DB2-BD59-A6C34878D82A}">
                    <a16:rowId xmlns:a16="http://schemas.microsoft.com/office/drawing/2014/main" val="2837618321"/>
                  </a:ext>
                </a:extLst>
              </a:tr>
              <a:tr h="199404">
                <a:tc rowSpan="2">
                  <a:txBody>
                    <a:bodyPr/>
                    <a:lstStyle/>
                    <a:p>
                      <a:pPr>
                        <a:lnSpc>
                          <a:spcPct val="150000"/>
                        </a:lnSpc>
                        <a:spcAft>
                          <a:spcPts val="750"/>
                        </a:spcAft>
                      </a:pPr>
                      <a:r>
                        <a:rPr lang="ru-RU" sz="700">
                          <a:effectLst/>
                        </a:rPr>
                        <a:t>У тебя есть конструктор ЛЕГО? </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да</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17</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12</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20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18</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12</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100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37046" marT="0" marB="0"/>
                </a:tc>
                <a:extLst>
                  <a:ext uri="{0D108BD9-81ED-4DB2-BD59-A6C34878D82A}">
                    <a16:rowId xmlns:a16="http://schemas.microsoft.com/office/drawing/2014/main" val="468707728"/>
                  </a:ext>
                </a:extLst>
              </a:tr>
              <a:tr h="199404">
                <a:tc vMerge="1">
                  <a:txBody>
                    <a:bodyPr/>
                    <a:lstStyle/>
                    <a:p>
                      <a:endParaRPr lang="ru-RU"/>
                    </a:p>
                  </a:txBody>
                  <a:tcPr/>
                </a:tc>
                <a:tc>
                  <a:txBody>
                    <a:bodyPr/>
                    <a:lstStyle/>
                    <a:p>
                      <a:pPr>
                        <a:lnSpc>
                          <a:spcPct val="150000"/>
                        </a:lnSpc>
                        <a:spcAft>
                          <a:spcPts val="750"/>
                        </a:spcAft>
                      </a:pPr>
                      <a:r>
                        <a:rPr lang="ru-RU" sz="700">
                          <a:effectLst/>
                        </a:rPr>
                        <a:t>нет</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5</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2</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4</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8</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36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37046" marT="0" marB="0"/>
                </a:tc>
                <a:extLst>
                  <a:ext uri="{0D108BD9-81ED-4DB2-BD59-A6C34878D82A}">
                    <a16:rowId xmlns:a16="http://schemas.microsoft.com/office/drawing/2014/main" val="900800243"/>
                  </a:ext>
                </a:extLst>
              </a:tr>
              <a:tr h="199404">
                <a:tc rowSpan="2">
                  <a:txBody>
                    <a:bodyPr/>
                    <a:lstStyle/>
                    <a:p>
                      <a:pPr>
                        <a:lnSpc>
                          <a:spcPct val="150000"/>
                        </a:lnSpc>
                        <a:spcAft>
                          <a:spcPts val="750"/>
                        </a:spcAft>
                      </a:pPr>
                      <a:r>
                        <a:rPr lang="ru-RU" sz="700">
                          <a:effectLst/>
                        </a:rPr>
                        <a:t>Хотел бы ты создать новую модель из ЛЕГО? </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да</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12</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19</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14</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17</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12</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96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37046" marT="0" marB="0"/>
                </a:tc>
                <a:extLst>
                  <a:ext uri="{0D108BD9-81ED-4DB2-BD59-A6C34878D82A}">
                    <a16:rowId xmlns:a16="http://schemas.microsoft.com/office/drawing/2014/main" val="2892377618"/>
                  </a:ext>
                </a:extLst>
              </a:tr>
              <a:tr h="199404">
                <a:tc vMerge="1">
                  <a:txBody>
                    <a:bodyPr/>
                    <a:lstStyle/>
                    <a:p>
                      <a:endParaRPr lang="ru-RU"/>
                    </a:p>
                  </a:txBody>
                  <a:tcPr/>
                </a:tc>
                <a:tc>
                  <a:txBody>
                    <a:bodyPr/>
                    <a:lstStyle/>
                    <a:p>
                      <a:pPr>
                        <a:lnSpc>
                          <a:spcPct val="150000"/>
                        </a:lnSpc>
                        <a:spcAft>
                          <a:spcPts val="750"/>
                        </a:spcAft>
                      </a:pPr>
                      <a:r>
                        <a:rPr lang="ru-RU" sz="700">
                          <a:effectLst/>
                        </a:rPr>
                        <a:t>нет</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2</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7</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8</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40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37046" marT="0" marB="0"/>
                </a:tc>
                <a:extLst>
                  <a:ext uri="{0D108BD9-81ED-4DB2-BD59-A6C34878D82A}">
                    <a16:rowId xmlns:a16="http://schemas.microsoft.com/office/drawing/2014/main" val="1972543493"/>
                  </a:ext>
                </a:extLst>
              </a:tr>
              <a:tr h="384810">
                <a:tc rowSpan="2">
                  <a:txBody>
                    <a:bodyPr/>
                    <a:lstStyle/>
                    <a:p>
                      <a:pPr>
                        <a:lnSpc>
                          <a:spcPct val="150000"/>
                        </a:lnSpc>
                        <a:spcAft>
                          <a:spcPts val="750"/>
                        </a:spcAft>
                      </a:pPr>
                      <a:r>
                        <a:rPr lang="ru-RU" sz="700">
                          <a:effectLst/>
                        </a:rPr>
                        <a:t>Хотел бы ты принести свои модели из ЛЕГО на школьную выставку?     </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да</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7</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4</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8</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11</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10</a:t>
                      </a:r>
                      <a:endParaRPr lang="ru-RU" sz="500">
                        <a:effectLst/>
                      </a:endParaRPr>
                    </a:p>
                    <a:p>
                      <a:pPr>
                        <a:lnSpc>
                          <a:spcPct val="150000"/>
                        </a:lnSpc>
                        <a:spcAft>
                          <a:spcPts val="750"/>
                        </a:spcAft>
                      </a:pPr>
                      <a:r>
                        <a:rPr lang="ru-RU" sz="700">
                          <a:effectLst/>
                        </a:rPr>
                        <a:t> </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4</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50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37046" marT="0" marB="0"/>
                </a:tc>
                <a:extLst>
                  <a:ext uri="{0D108BD9-81ED-4DB2-BD59-A6C34878D82A}">
                    <a16:rowId xmlns:a16="http://schemas.microsoft.com/office/drawing/2014/main" val="4085304754"/>
                  </a:ext>
                </a:extLst>
              </a:tr>
              <a:tr h="199404">
                <a:tc vMerge="1">
                  <a:txBody>
                    <a:bodyPr/>
                    <a:lstStyle/>
                    <a:p>
                      <a:endParaRPr lang="ru-RU"/>
                    </a:p>
                  </a:txBody>
                  <a:tcPr/>
                </a:tc>
                <a:tc>
                  <a:txBody>
                    <a:bodyPr/>
                    <a:lstStyle/>
                    <a:p>
                      <a:pPr>
                        <a:lnSpc>
                          <a:spcPct val="150000"/>
                        </a:lnSpc>
                        <a:spcAft>
                          <a:spcPts val="750"/>
                        </a:spcAft>
                      </a:pPr>
                      <a:r>
                        <a:rPr lang="ru-RU" sz="700">
                          <a:effectLst/>
                        </a:rPr>
                        <a:t>нет</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15</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12</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9</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14</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86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37046" marT="0" marB="0"/>
                </a:tc>
                <a:extLst>
                  <a:ext uri="{0D108BD9-81ED-4DB2-BD59-A6C34878D82A}">
                    <a16:rowId xmlns:a16="http://schemas.microsoft.com/office/drawing/2014/main" val="1285534153"/>
                  </a:ext>
                </a:extLst>
              </a:tr>
              <a:tr h="199404">
                <a:tc rowSpan="2">
                  <a:txBody>
                    <a:bodyPr/>
                    <a:lstStyle/>
                    <a:p>
                      <a:pPr>
                        <a:lnSpc>
                          <a:spcPct val="150000"/>
                        </a:lnSpc>
                        <a:spcAft>
                          <a:spcPts val="0"/>
                        </a:spcAft>
                      </a:pPr>
                      <a:r>
                        <a:rPr lang="ru-RU" sz="700">
                          <a:effectLst/>
                        </a:rPr>
                        <a:t>Хотел бы ты, чтобы в нашей школе был кружок по «Лего»-конструированию?</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да</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12</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19</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14</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17</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12</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96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37046" marT="0" marB="0"/>
                </a:tc>
                <a:extLst>
                  <a:ext uri="{0D108BD9-81ED-4DB2-BD59-A6C34878D82A}">
                    <a16:rowId xmlns:a16="http://schemas.microsoft.com/office/drawing/2014/main" val="3654897934"/>
                  </a:ext>
                </a:extLst>
              </a:tr>
              <a:tr h="308610">
                <a:tc vMerge="1">
                  <a:txBody>
                    <a:bodyPr/>
                    <a:lstStyle/>
                    <a:p>
                      <a:endParaRPr lang="ru-RU"/>
                    </a:p>
                  </a:txBody>
                  <a:tcPr/>
                </a:tc>
                <a:tc>
                  <a:txBody>
                    <a:bodyPr/>
                    <a:lstStyle/>
                    <a:p>
                      <a:pPr>
                        <a:lnSpc>
                          <a:spcPct val="150000"/>
                        </a:lnSpc>
                        <a:spcAft>
                          <a:spcPts val="750"/>
                        </a:spcAft>
                      </a:pPr>
                      <a:r>
                        <a:rPr lang="ru-RU" sz="700">
                          <a:effectLst/>
                        </a:rPr>
                        <a:t>нет</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2</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1</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6</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22550" marR="22550" marT="22550" marB="22550"/>
                </a:tc>
                <a:tc>
                  <a:txBody>
                    <a:bodyPr/>
                    <a:lstStyle/>
                    <a:p>
                      <a:pPr>
                        <a:lnSpc>
                          <a:spcPct val="150000"/>
                        </a:lnSpc>
                        <a:spcAft>
                          <a:spcPts val="750"/>
                        </a:spcAft>
                      </a:pPr>
                      <a:r>
                        <a:rPr lang="ru-RU" sz="700">
                          <a:effectLst/>
                        </a:rPr>
                        <a:t>7</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10</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a:effectLst/>
                        </a:rPr>
                        <a:t>8</a:t>
                      </a:r>
                      <a:endParaRPr lang="ru-RU" sz="500">
                        <a:effectLst/>
                        <a:latin typeface="Calibri" panose="020F0502020204030204" pitchFamily="34" charset="0"/>
                        <a:ea typeface="Calibri" panose="020F0502020204030204" pitchFamily="34" charset="0"/>
                        <a:cs typeface="Times New Roman" panose="02020603050405020304" pitchFamily="18" charset="0"/>
                      </a:endParaRPr>
                    </a:p>
                  </a:txBody>
                  <a:tcPr marL="37046" marR="0" marT="0" marB="0"/>
                </a:tc>
                <a:tc>
                  <a:txBody>
                    <a:bodyPr/>
                    <a:lstStyle/>
                    <a:p>
                      <a:pPr>
                        <a:lnSpc>
                          <a:spcPct val="150000"/>
                        </a:lnSpc>
                        <a:spcAft>
                          <a:spcPts val="750"/>
                        </a:spcAft>
                      </a:pPr>
                      <a:r>
                        <a:rPr lang="ru-RU" sz="700" dirty="0">
                          <a:effectLst/>
                        </a:rPr>
                        <a:t>40</a:t>
                      </a:r>
                      <a:endParaRPr lang="ru-RU" sz="500" dirty="0">
                        <a:effectLst/>
                        <a:latin typeface="Calibri" panose="020F0502020204030204" pitchFamily="34" charset="0"/>
                        <a:ea typeface="Calibri" panose="020F0502020204030204" pitchFamily="34" charset="0"/>
                        <a:cs typeface="Times New Roman" panose="02020603050405020304" pitchFamily="18" charset="0"/>
                      </a:endParaRPr>
                    </a:p>
                  </a:txBody>
                  <a:tcPr marL="37046" marR="37046" marT="0" marB="0"/>
                </a:tc>
                <a:extLst>
                  <a:ext uri="{0D108BD9-81ED-4DB2-BD59-A6C34878D82A}">
                    <a16:rowId xmlns:a16="http://schemas.microsoft.com/office/drawing/2014/main" val="1626260723"/>
                  </a:ext>
                </a:extLst>
              </a:tr>
            </a:tbl>
          </a:graphicData>
        </a:graphic>
      </p:graphicFrame>
      <p:sp>
        <p:nvSpPr>
          <p:cNvPr id="5" name="Rectangle 1"/>
          <p:cNvSpPr>
            <a:spLocks noChangeArrowheads="1"/>
          </p:cNvSpPr>
          <p:nvPr/>
        </p:nvSpPr>
        <p:spPr bwMode="auto">
          <a:xfrm>
            <a:off x="1477906" y="2356623"/>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ru-RU" sz="1350"/>
          </a:p>
        </p:txBody>
      </p:sp>
    </p:spTree>
    <p:extLst>
      <p:ext uri="{BB962C8B-B14F-4D97-AF65-F5344CB8AC3E}">
        <p14:creationId xmlns:p14="http://schemas.microsoft.com/office/powerpoint/2010/main" val="3083604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10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ятиугольник 1"/>
          <p:cNvSpPr/>
          <p:nvPr/>
        </p:nvSpPr>
        <p:spPr>
          <a:xfrm flipH="1">
            <a:off x="2112579" y="1409043"/>
            <a:ext cx="6842234" cy="36347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rgbClr val="FFFF00"/>
                </a:solidFill>
                <a:latin typeface="Times New Roman" panose="02020603050405020304" pitchFamily="18" charset="0"/>
                <a:cs typeface="Times New Roman" panose="02020603050405020304" pitchFamily="18" charset="0"/>
              </a:rPr>
              <a:t>Эксперимент и его результат</a:t>
            </a:r>
          </a:p>
        </p:txBody>
      </p:sp>
      <p:sp>
        <p:nvSpPr>
          <p:cNvPr id="3" name="Заголовок 2"/>
          <p:cNvSpPr>
            <a:spLocks noGrp="1"/>
          </p:cNvSpPr>
          <p:nvPr>
            <p:ph type="title"/>
          </p:nvPr>
        </p:nvSpPr>
        <p:spPr>
          <a:xfrm>
            <a:off x="5923113" y="1992367"/>
            <a:ext cx="3031700" cy="4008383"/>
          </a:xfrm>
        </p:spPr>
        <p:txBody>
          <a:bodyPr>
            <a:normAutofit/>
          </a:bodyPr>
          <a:lstStyle/>
          <a:p>
            <a:pPr indent="337185" algn="ctr">
              <a:lnSpc>
                <a:spcPct val="107000"/>
              </a:lnSpc>
              <a:spcAft>
                <a:spcPts val="563"/>
              </a:spcAft>
            </a:pPr>
            <a:r>
              <a:rPr lang="ru-RU" sz="1500" b="1" dirty="0">
                <a:solidFill>
                  <a:schemeClr val="accent6">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Я предложил одноклассникам собрать по схеме модель из конструктора на время. Одну модель собирал ученик, который часто играет с «</a:t>
            </a:r>
            <a:r>
              <a:rPr lang="ru-RU" sz="1500" b="1" dirty="0" err="1">
                <a:solidFill>
                  <a:schemeClr val="accent6">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Лего</a:t>
            </a:r>
            <a:r>
              <a:rPr lang="ru-RU" sz="1500" b="1" dirty="0">
                <a:solidFill>
                  <a:schemeClr val="accent6">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 другую- ученик, который никогда этим не занимался. </a:t>
            </a:r>
            <a:br>
              <a:rPr lang="ru-RU" sz="1500" b="1" dirty="0">
                <a:solidFill>
                  <a:schemeClr val="accent6">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br>
            <a:r>
              <a:rPr lang="ru-RU" sz="1500" b="1" dirty="0">
                <a:solidFill>
                  <a:schemeClr val="accent6">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
            </a:r>
            <a:br>
              <a:rPr lang="ru-RU" sz="1500" b="1" dirty="0">
                <a:solidFill>
                  <a:schemeClr val="accent6">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br>
            <a:r>
              <a:rPr lang="ru-RU" sz="1500" b="1" dirty="0">
                <a:solidFill>
                  <a:schemeClr val="accent6">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По результатам эксперимента я доказал – чем чаще человек занимается конструированием,  тем быстрее он сможет собрать модель.</a:t>
            </a:r>
            <a:r>
              <a:rPr lang="ru-RU" sz="1500" b="1" dirty="0">
                <a:solidFill>
                  <a:schemeClr val="accent6">
                    <a:lumMod val="75000"/>
                  </a:schemeClr>
                </a:solidFill>
                <a:latin typeface="Times New Roman" panose="02020603050405020304" pitchFamily="18" charset="0"/>
                <a:ea typeface="Calibri" panose="020F0502020204030204" pitchFamily="34" charset="0"/>
                <a:cs typeface="Times New Roman" panose="02020603050405020304" pitchFamily="18" charset="0"/>
              </a:rPr>
              <a:t/>
            </a:r>
            <a:br>
              <a:rPr lang="ru-RU" sz="1500" b="1" dirty="0">
                <a:solidFill>
                  <a:schemeClr val="accent6">
                    <a:lumMod val="75000"/>
                  </a:schemeClr>
                </a:solidFill>
                <a:latin typeface="Times New Roman" panose="02020603050405020304" pitchFamily="18" charset="0"/>
                <a:ea typeface="Calibri" panose="020F0502020204030204" pitchFamily="34" charset="0"/>
                <a:cs typeface="Times New Roman" panose="02020603050405020304" pitchFamily="18" charset="0"/>
              </a:rPr>
            </a:br>
            <a:endParaRPr lang="ru-RU" sz="1500" b="1" dirty="0">
              <a:solidFill>
                <a:schemeClr val="accent6">
                  <a:lumMod val="75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2466" y="1992368"/>
            <a:ext cx="2521536" cy="1891153"/>
          </a:xfrm>
          <a:prstGeom prst="rect">
            <a:avLst/>
          </a:prstGeom>
        </p:spPr>
      </p:pic>
      <p:pic>
        <p:nvPicPr>
          <p:cNvPr id="6" name="Рисунок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2466" y="4048801"/>
            <a:ext cx="2521536" cy="1828544"/>
          </a:xfrm>
          <a:prstGeom prst="rect">
            <a:avLst/>
          </a:prstGeom>
        </p:spPr>
      </p:pic>
      <p:pic>
        <p:nvPicPr>
          <p:cNvPr id="7" name="Рисунок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74591" y="3996559"/>
            <a:ext cx="2466831" cy="1880786"/>
          </a:xfrm>
          <a:prstGeom prst="rect">
            <a:avLst/>
          </a:prstGeom>
        </p:spPr>
      </p:pic>
      <p:pic>
        <p:nvPicPr>
          <p:cNvPr id="8" name="Рисунок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45694" y="1992367"/>
            <a:ext cx="2466831" cy="1891153"/>
          </a:xfrm>
          <a:prstGeom prst="rect">
            <a:avLst/>
          </a:prstGeom>
        </p:spPr>
      </p:pic>
    </p:spTree>
    <p:extLst>
      <p:ext uri="{BB962C8B-B14F-4D97-AF65-F5344CB8AC3E}">
        <p14:creationId xmlns:p14="http://schemas.microsoft.com/office/powerpoint/2010/main" val="1949000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750"/>
                                        <p:tgtEl>
                                          <p:spTgt spid="3"/>
                                        </p:tgtEl>
                                      </p:cBhvr>
                                    </p:animEffect>
                                    <p:anim calcmode="lin" valueType="num">
                                      <p:cBhvr>
                                        <p:cTn id="14" dur="750" fill="hold"/>
                                        <p:tgtEl>
                                          <p:spTgt spid="3"/>
                                        </p:tgtEl>
                                        <p:attrNameLst>
                                          <p:attrName>ppt_x</p:attrName>
                                        </p:attrNameLst>
                                      </p:cBhvr>
                                      <p:tavLst>
                                        <p:tav tm="0">
                                          <p:val>
                                            <p:strVal val="#ppt_x"/>
                                          </p:val>
                                        </p:tav>
                                        <p:tav tm="100000">
                                          <p:val>
                                            <p:strVal val="#ppt_x"/>
                                          </p:val>
                                        </p:tav>
                                      </p:tavLst>
                                    </p:anim>
                                    <p:anim calcmode="lin" valueType="num">
                                      <p:cBhvr>
                                        <p:cTn id="15" dur="75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ppt_x"/>
                                          </p:val>
                                        </p:tav>
                                        <p:tav tm="100000">
                                          <p:val>
                                            <p:strVal val="#ppt_x"/>
                                          </p:val>
                                        </p:tav>
                                      </p:tavLst>
                                    </p:anim>
                                    <p:anim calcmode="lin" valueType="num">
                                      <p:cBhvr additive="base">
                                        <p:cTn id="3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92718" y="2228850"/>
            <a:ext cx="3835741" cy="3334407"/>
          </a:xfrm>
        </p:spPr>
        <p:txBody>
          <a:bodyPr>
            <a:normAutofit/>
          </a:bodyPr>
          <a:lstStyle/>
          <a:p>
            <a:pPr indent="337185" algn="ctr">
              <a:lnSpc>
                <a:spcPct val="107000"/>
              </a:lnSpc>
              <a:spcAft>
                <a:spcPts val="563"/>
              </a:spcAft>
            </a:pPr>
            <a:r>
              <a:rPr lang="ru-RU" sz="1800" b="1" dirty="0">
                <a:solidFill>
                  <a:schemeClr val="accent6">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Объявлена выставка моделей из конструктора «ЛЕГО». </a:t>
            </a:r>
            <a:br>
              <a:rPr lang="ru-RU" sz="1800" b="1" dirty="0">
                <a:solidFill>
                  <a:schemeClr val="accent6">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br>
            <a:r>
              <a:rPr lang="ru-RU" sz="1800" b="1" dirty="0">
                <a:solidFill>
                  <a:schemeClr val="accent6">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
            </a:r>
            <a:br>
              <a:rPr lang="ru-RU" sz="1800" b="1" dirty="0">
                <a:solidFill>
                  <a:schemeClr val="accent6">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br>
            <a:r>
              <a:rPr lang="ru-RU" sz="1800" b="1" dirty="0">
                <a:solidFill>
                  <a:schemeClr val="accent6">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Она прошла очень интересно. Модели можно было трогать и даже играть. Слушая ребят, я понял, что занятия с «</a:t>
            </a:r>
            <a:r>
              <a:rPr lang="ru-RU" sz="1800" b="1" dirty="0" err="1">
                <a:solidFill>
                  <a:schemeClr val="accent6">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Лего</a:t>
            </a:r>
            <a:r>
              <a:rPr lang="ru-RU" sz="1800" b="1" dirty="0">
                <a:solidFill>
                  <a:schemeClr val="accent6">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 – не просто игра, это увлечение, которое помогает детям развивать свои способности.</a:t>
            </a:r>
            <a:endParaRPr lang="ru-RU" sz="1800" dirty="0"/>
          </a:p>
        </p:txBody>
      </p:sp>
      <p:sp>
        <p:nvSpPr>
          <p:cNvPr id="3" name="Пятиугольник 2"/>
          <p:cNvSpPr/>
          <p:nvPr/>
        </p:nvSpPr>
        <p:spPr>
          <a:xfrm flipH="1">
            <a:off x="1944693" y="1424809"/>
            <a:ext cx="6962824" cy="36347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rgbClr val="FFFF00"/>
                </a:solidFill>
                <a:latin typeface="Times New Roman" panose="02020603050405020304" pitchFamily="18" charset="0"/>
                <a:cs typeface="Times New Roman" panose="02020603050405020304" pitchFamily="18" charset="0"/>
              </a:rPr>
              <a:t>Выставка и ее результаты</a:t>
            </a:r>
          </a:p>
        </p:txBody>
      </p:sp>
      <p:pic>
        <p:nvPicPr>
          <p:cNvPr id="5" name="Рисунок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8146" y="1939159"/>
            <a:ext cx="2609193" cy="1956895"/>
          </a:xfrm>
          <a:prstGeom prst="rect">
            <a:avLst/>
          </a:prstGeom>
        </p:spPr>
      </p:pic>
      <p:pic>
        <p:nvPicPr>
          <p:cNvPr id="6" name="Рисунок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44693" y="3896053"/>
            <a:ext cx="2659118" cy="1994339"/>
          </a:xfrm>
          <a:prstGeom prst="rect">
            <a:avLst/>
          </a:prstGeom>
        </p:spPr>
      </p:pic>
    </p:spTree>
    <p:extLst>
      <p:ext uri="{BB962C8B-B14F-4D97-AF65-F5344CB8AC3E}">
        <p14:creationId xmlns:p14="http://schemas.microsoft.com/office/powerpoint/2010/main" val="2936981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1373" y="1869243"/>
            <a:ext cx="7051907" cy="4261573"/>
          </a:xfrm>
        </p:spPr>
        <p:txBody>
          <a:bodyPr>
            <a:normAutofit/>
          </a:bodyPr>
          <a:lstStyle/>
          <a:p>
            <a:pPr algn="just"/>
            <a:r>
              <a:rPr lang="ru-RU" sz="2400" b="1" dirty="0">
                <a:solidFill>
                  <a:schemeClr val="accent1"/>
                </a:solidFill>
                <a:latin typeface="Times New Roman" panose="02020603050405020304" pitchFamily="18" charset="0"/>
                <a:cs typeface="Times New Roman" panose="02020603050405020304" pitchFamily="18" charset="0"/>
              </a:rPr>
              <a:t>          </a:t>
            </a:r>
            <a:br>
              <a:rPr lang="ru-RU" sz="2400" b="1" dirty="0">
                <a:solidFill>
                  <a:schemeClr val="accent1"/>
                </a:solidFill>
                <a:latin typeface="Times New Roman" panose="02020603050405020304" pitchFamily="18" charset="0"/>
                <a:cs typeface="Times New Roman" panose="02020603050405020304" pitchFamily="18" charset="0"/>
              </a:rPr>
            </a:br>
            <a:r>
              <a:rPr lang="ru-RU" sz="2400" b="1" dirty="0">
                <a:solidFill>
                  <a:schemeClr val="accent1"/>
                </a:solidFill>
                <a:latin typeface="Times New Roman" panose="02020603050405020304" pitchFamily="18" charset="0"/>
                <a:cs typeface="Times New Roman" panose="02020603050405020304" pitchFamily="18" charset="0"/>
              </a:rPr>
              <a:t>		В процессе моей работы я изучил много материалов о «</a:t>
            </a:r>
            <a:r>
              <a:rPr lang="ru-RU" sz="2400" b="1" dirty="0" err="1">
                <a:solidFill>
                  <a:schemeClr val="accent1"/>
                </a:solidFill>
                <a:latin typeface="Times New Roman" panose="02020603050405020304" pitchFamily="18" charset="0"/>
                <a:cs typeface="Times New Roman" panose="02020603050405020304" pitchFamily="18" charset="0"/>
              </a:rPr>
              <a:t>Лего</a:t>
            </a:r>
            <a:r>
              <a:rPr lang="ru-RU" sz="2400" b="1" dirty="0">
                <a:solidFill>
                  <a:schemeClr val="accent1"/>
                </a:solidFill>
                <a:latin typeface="Times New Roman" panose="02020603050405020304" pitchFamily="18" charset="0"/>
                <a:cs typeface="Times New Roman" panose="02020603050405020304" pitchFamily="18" charset="0"/>
              </a:rPr>
              <a:t>», даже посмотрел мультфильм об истории его создания. Провёл анкетирование, эксперимент и организовал выставку. Я установил, что ребята любят заниматься с конструктором «</a:t>
            </a:r>
            <a:r>
              <a:rPr lang="ru-RU" sz="2400" b="1" dirty="0" err="1">
                <a:solidFill>
                  <a:schemeClr val="accent1"/>
                </a:solidFill>
                <a:latin typeface="Times New Roman" panose="02020603050405020304" pitchFamily="18" charset="0"/>
                <a:cs typeface="Times New Roman" panose="02020603050405020304" pitchFamily="18" charset="0"/>
              </a:rPr>
              <a:t>Лего</a:t>
            </a:r>
            <a:r>
              <a:rPr lang="ru-RU" sz="2400" b="1" dirty="0">
                <a:solidFill>
                  <a:schemeClr val="accent1"/>
                </a:solidFill>
                <a:latin typeface="Times New Roman" panose="02020603050405020304" pitchFamily="18" charset="0"/>
                <a:cs typeface="Times New Roman" panose="02020603050405020304" pitchFamily="18" charset="0"/>
              </a:rPr>
              <a:t>». Я доказал, что занятия с конструктором «</a:t>
            </a:r>
            <a:r>
              <a:rPr lang="ru-RU" sz="2400" b="1" dirty="0" err="1">
                <a:solidFill>
                  <a:schemeClr val="accent1"/>
                </a:solidFill>
                <a:latin typeface="Times New Roman" panose="02020603050405020304" pitchFamily="18" charset="0"/>
                <a:cs typeface="Times New Roman" panose="02020603050405020304" pitchFamily="18" charset="0"/>
              </a:rPr>
              <a:t>Лего</a:t>
            </a:r>
            <a:r>
              <a:rPr lang="ru-RU" sz="2400" b="1" dirty="0">
                <a:solidFill>
                  <a:schemeClr val="accent1"/>
                </a:solidFill>
                <a:latin typeface="Times New Roman" panose="02020603050405020304" pitchFamily="18" charset="0"/>
                <a:cs typeface="Times New Roman" panose="02020603050405020304" pitchFamily="18" charset="0"/>
              </a:rPr>
              <a:t>» полезны для детей, они развивают их творческие и интеллектуальные способности.</a:t>
            </a:r>
          </a:p>
        </p:txBody>
      </p:sp>
      <p:sp>
        <p:nvSpPr>
          <p:cNvPr id="3" name="Пятиугольник 2"/>
          <p:cNvSpPr/>
          <p:nvPr/>
        </p:nvSpPr>
        <p:spPr>
          <a:xfrm flipH="1">
            <a:off x="1521374" y="1411175"/>
            <a:ext cx="7244253" cy="36347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rgbClr val="FFFF00"/>
                </a:solidFill>
                <a:latin typeface="Times New Roman" panose="02020603050405020304" pitchFamily="18" charset="0"/>
                <a:cs typeface="Times New Roman" panose="02020603050405020304" pitchFamily="18" charset="0"/>
              </a:rPr>
              <a:t>Заключение</a:t>
            </a:r>
          </a:p>
        </p:txBody>
      </p:sp>
    </p:spTree>
    <p:extLst>
      <p:ext uri="{BB962C8B-B14F-4D97-AF65-F5344CB8AC3E}">
        <p14:creationId xmlns:p14="http://schemas.microsoft.com/office/powerpoint/2010/main" val="4227906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5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500"/>
                                        <p:tgtEl>
                                          <p:spTgt spid="2"/>
                                        </p:tgtEl>
                                      </p:cBhvr>
                                    </p:animEffect>
                                    <p:anim calcmode="lin" valueType="num">
                                      <p:cBhvr>
                                        <p:cTn id="14" dur="1500" fill="hold"/>
                                        <p:tgtEl>
                                          <p:spTgt spid="2"/>
                                        </p:tgtEl>
                                        <p:attrNameLst>
                                          <p:attrName>ppt_x</p:attrName>
                                        </p:attrNameLst>
                                      </p:cBhvr>
                                      <p:tavLst>
                                        <p:tav tm="0">
                                          <p:val>
                                            <p:strVal val="#ppt_x"/>
                                          </p:val>
                                        </p:tav>
                                        <p:tav tm="100000">
                                          <p:val>
                                            <p:strVal val="#ppt_x"/>
                                          </p:val>
                                        </p:tav>
                                      </p:tavLst>
                                    </p:anim>
                                    <p:anim calcmode="lin" valueType="num">
                                      <p:cBhvr>
                                        <p:cTn id="15"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686910" y="1325332"/>
            <a:ext cx="6941549" cy="4482290"/>
          </a:xfrm>
        </p:spPr>
        <p:txBody>
          <a:bodyPr>
            <a:normAutofit fontScale="90000"/>
          </a:bodyPr>
          <a:lstStyle/>
          <a:p>
            <a:pPr indent="337185" algn="ctr">
              <a:lnSpc>
                <a:spcPct val="107000"/>
              </a:lnSpc>
              <a:spcAft>
                <a:spcPts val="563"/>
              </a:spcAft>
            </a:pPr>
            <a:r>
              <a:rPr lang="ru-RU" sz="1950" b="1" dirty="0">
                <a:solidFill>
                  <a:schemeClr val="accent4">
                    <a:lumMod val="75000"/>
                  </a:schemeClr>
                </a:solidFill>
                <a:latin typeface="Times New Roman" panose="02020603050405020304" pitchFamily="18" charset="0"/>
                <a:ea typeface="Calibri" panose="020F0502020204030204" pitchFamily="34" charset="0"/>
                <a:cs typeface="Times New Roman" panose="02020603050405020304" pitchFamily="18" charset="0"/>
              </a:rPr>
              <a:t/>
            </a:r>
            <a:br>
              <a:rPr lang="ru-RU" sz="1950" b="1" dirty="0">
                <a:solidFill>
                  <a:schemeClr val="accent4">
                    <a:lumMod val="75000"/>
                  </a:schemeClr>
                </a:solidFill>
                <a:latin typeface="Times New Roman" panose="02020603050405020304" pitchFamily="18" charset="0"/>
                <a:ea typeface="Calibri" panose="020F0502020204030204" pitchFamily="34" charset="0"/>
                <a:cs typeface="Times New Roman" panose="02020603050405020304" pitchFamily="18" charset="0"/>
              </a:rPr>
            </a:br>
            <a:r>
              <a:rPr lang="ru-RU" sz="1950" b="1" dirty="0">
                <a:solidFill>
                  <a:schemeClr val="accent4">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b="1" dirty="0" smtClean="0">
                <a:solidFill>
                  <a:schemeClr val="accent4">
                    <a:lumMod val="75000"/>
                  </a:schemeClr>
                </a:solidFill>
                <a:latin typeface="Times New Roman" panose="02020603050405020304" pitchFamily="18" charset="0"/>
                <a:ea typeface="Calibri" panose="020F0502020204030204" pitchFamily="34" charset="0"/>
                <a:cs typeface="Times New Roman" panose="02020603050405020304" pitchFamily="18" charset="0"/>
              </a:rPr>
              <a:t>В настоящее время моё самое любимое увлечение - это конструктор «</a:t>
            </a:r>
            <a:r>
              <a:rPr lang="ru-RU" b="1" dirty="0" err="1" smtClean="0">
                <a:solidFill>
                  <a:schemeClr val="accent4">
                    <a:lumMod val="75000"/>
                  </a:schemeClr>
                </a:solidFill>
                <a:latin typeface="Times New Roman" panose="02020603050405020304" pitchFamily="18" charset="0"/>
                <a:ea typeface="Calibri" panose="020F0502020204030204" pitchFamily="34" charset="0"/>
                <a:cs typeface="Times New Roman" panose="02020603050405020304" pitchFamily="18" charset="0"/>
              </a:rPr>
              <a:t>Лего</a:t>
            </a:r>
            <a:r>
              <a:rPr lang="ru-RU" b="1" dirty="0" smtClean="0">
                <a:solidFill>
                  <a:schemeClr val="accent4">
                    <a:lumMod val="75000"/>
                  </a:schemeClr>
                </a:solidFill>
                <a:latin typeface="Times New Roman" panose="02020603050405020304" pitchFamily="18" charset="0"/>
                <a:ea typeface="Calibri" panose="020F0502020204030204" pitchFamily="34" charset="0"/>
                <a:cs typeface="Times New Roman" panose="02020603050405020304" pitchFamily="18" charset="0"/>
              </a:rPr>
              <a:t>». Мама с папой купили мне его, когда мне было 4 года. Я  люблю  собирать  разные  модели   не только по инструкции, но и сам их придумывать. Детали из одного набора идеально подходят к деталям из </a:t>
            </a:r>
            <a:r>
              <a:rPr lang="ru-RU" b="1" smtClean="0">
                <a:solidFill>
                  <a:schemeClr val="accent4">
                    <a:lumMod val="75000"/>
                  </a:schemeClr>
                </a:solidFill>
                <a:latin typeface="Times New Roman" panose="02020603050405020304" pitchFamily="18" charset="0"/>
                <a:ea typeface="Calibri" panose="020F0502020204030204" pitchFamily="34" charset="0"/>
                <a:cs typeface="Times New Roman" panose="02020603050405020304" pitchFamily="18" charset="0"/>
              </a:rPr>
              <a:t>другого набора.</a:t>
            </a:r>
            <a:r>
              <a:rPr lang="ru-RU" b="1" dirty="0" smtClean="0">
                <a:solidFill>
                  <a:schemeClr val="accent4">
                    <a:lumMod val="75000"/>
                  </a:schemeClr>
                </a:solidFill>
                <a:latin typeface="Times New Roman" panose="02020603050405020304" pitchFamily="18" charset="0"/>
                <a:ea typeface="Calibri" panose="020F0502020204030204" pitchFamily="34" charset="0"/>
                <a:cs typeface="Times New Roman" panose="02020603050405020304" pitchFamily="18" charset="0"/>
              </a:rPr>
              <a:t/>
            </a:r>
            <a:br>
              <a:rPr lang="ru-RU" b="1" dirty="0" smtClean="0">
                <a:solidFill>
                  <a:schemeClr val="accent4">
                    <a:lumMod val="75000"/>
                  </a:schemeClr>
                </a:solidFill>
                <a:latin typeface="Times New Roman" panose="02020603050405020304" pitchFamily="18" charset="0"/>
                <a:ea typeface="Calibri" panose="020F0502020204030204" pitchFamily="34" charset="0"/>
                <a:cs typeface="Times New Roman" panose="02020603050405020304" pitchFamily="18" charset="0"/>
              </a:rPr>
            </a:br>
            <a:r>
              <a:rPr lang="ru-RU" sz="2400" b="1" dirty="0">
                <a:solidFill>
                  <a:schemeClr val="accent4">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br>
              <a:rPr lang="ru-RU" sz="2400" b="1" dirty="0">
                <a:solidFill>
                  <a:schemeClr val="accent4">
                    <a:lumMod val="75000"/>
                  </a:schemeClr>
                </a:solidFill>
                <a:latin typeface="Times New Roman" panose="02020603050405020304" pitchFamily="18" charset="0"/>
                <a:ea typeface="Calibri" panose="020F0502020204030204" pitchFamily="34" charset="0"/>
                <a:cs typeface="Times New Roman" panose="02020603050405020304" pitchFamily="18" charset="0"/>
              </a:rPr>
            </a:br>
            <a:r>
              <a:rPr lang="ru-RU" sz="2400" b="1" dirty="0">
                <a:solidFill>
                  <a:schemeClr val="accent4">
                    <a:lumMod val="75000"/>
                  </a:schemeClr>
                </a:solidFill>
                <a:latin typeface="Times New Roman" panose="02020603050405020304" pitchFamily="18" charset="0"/>
                <a:ea typeface="Calibri" panose="020F0502020204030204" pitchFamily="34" charset="0"/>
                <a:cs typeface="Times New Roman" panose="02020603050405020304" pitchFamily="18" charset="0"/>
              </a:rPr>
              <a:t/>
            </a:r>
            <a:br>
              <a:rPr lang="ru-RU" sz="2400" b="1" dirty="0">
                <a:solidFill>
                  <a:schemeClr val="accent4">
                    <a:lumMod val="75000"/>
                  </a:schemeClr>
                </a:solidFill>
                <a:latin typeface="Times New Roman" panose="02020603050405020304" pitchFamily="18" charset="0"/>
                <a:ea typeface="Calibri" panose="020F0502020204030204" pitchFamily="34" charset="0"/>
                <a:cs typeface="Times New Roman" panose="02020603050405020304" pitchFamily="18" charset="0"/>
              </a:rPr>
            </a:br>
            <a:r>
              <a:rPr lang="ru-RU" sz="1950" b="1" dirty="0">
                <a:solidFill>
                  <a:schemeClr val="accent4">
                    <a:lumMod val="75000"/>
                  </a:schemeClr>
                </a:solidFill>
                <a:latin typeface="Times New Roman" panose="02020603050405020304" pitchFamily="18" charset="0"/>
                <a:ea typeface="Calibri" panose="020F0502020204030204" pitchFamily="34" charset="0"/>
                <a:cs typeface="Times New Roman" panose="02020603050405020304" pitchFamily="18" charset="0"/>
              </a:rPr>
              <a:t/>
            </a:r>
            <a:br>
              <a:rPr lang="ru-RU" sz="1950" b="1" dirty="0">
                <a:solidFill>
                  <a:schemeClr val="accent4">
                    <a:lumMod val="75000"/>
                  </a:schemeClr>
                </a:solidFill>
                <a:latin typeface="Times New Roman" panose="02020603050405020304" pitchFamily="18" charset="0"/>
                <a:ea typeface="Calibri" panose="020F0502020204030204" pitchFamily="34" charset="0"/>
                <a:cs typeface="Times New Roman" panose="02020603050405020304" pitchFamily="18" charset="0"/>
              </a:rPr>
            </a:br>
            <a:r>
              <a:rPr lang="ru-RU" sz="1950" b="1" dirty="0">
                <a:solidFill>
                  <a:schemeClr val="accent4">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b="1" dirty="0" smtClean="0">
                <a:solidFill>
                  <a:schemeClr val="accent4">
                    <a:lumMod val="75000"/>
                  </a:schemeClr>
                </a:solidFill>
                <a:latin typeface="Times New Roman" panose="02020603050405020304" pitchFamily="18" charset="0"/>
                <a:ea typeface="Calibri" panose="020F0502020204030204" pitchFamily="34" charset="0"/>
                <a:cs typeface="Times New Roman" panose="02020603050405020304" pitchFamily="18" charset="0"/>
              </a:rPr>
              <a:t>Итак, придумывая новые модели…</a:t>
            </a:r>
            <a:endParaRPr lang="ru-RU" b="1" dirty="0">
              <a:solidFill>
                <a:schemeClr val="accent4">
                  <a:lumMod val="75000"/>
                </a:schemeClr>
              </a:solidFill>
            </a:endParaRPr>
          </a:p>
        </p:txBody>
      </p:sp>
    </p:spTree>
    <p:extLst>
      <p:ext uri="{BB962C8B-B14F-4D97-AF65-F5344CB8AC3E}">
        <p14:creationId xmlns:p14="http://schemas.microsoft.com/office/powerpoint/2010/main" val="3216343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 calcmode="lin" valueType="num">
                                      <p:cBhvr>
                                        <p:cTn id="9" dur="250" fill="hold"/>
                                        <p:tgtEl>
                                          <p:spTgt spid="4"/>
                                        </p:tgtEl>
                                        <p:attrNameLst>
                                          <p:attrName>style.rotation</p:attrName>
                                        </p:attrNameLst>
                                      </p:cBhvr>
                                      <p:tavLst>
                                        <p:tav tm="0">
                                          <p:val>
                                            <p:fltVal val="90"/>
                                          </p:val>
                                        </p:tav>
                                        <p:tav tm="100000">
                                          <p:val>
                                            <p:fltVal val="0"/>
                                          </p:val>
                                        </p:tav>
                                      </p:tavLst>
                                    </p:anim>
                                    <p:animEffect transition="in" filter="fade">
                                      <p:cBhvr>
                                        <p:cTn id="10" dur="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ятиугольник 3"/>
          <p:cNvSpPr/>
          <p:nvPr/>
        </p:nvSpPr>
        <p:spPr>
          <a:xfrm>
            <a:off x="0" y="1062202"/>
            <a:ext cx="8875986" cy="709448"/>
          </a:xfrm>
          <a:prstGeom prst="homePlat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700" b="1" dirty="0">
                <a:solidFill>
                  <a:srgbClr val="FFFF00"/>
                </a:solidFill>
                <a:latin typeface="Times New Roman" panose="02020603050405020304" pitchFamily="18" charset="0"/>
                <a:cs typeface="Times New Roman" panose="02020603050405020304" pitchFamily="18" charset="0"/>
              </a:rPr>
              <a:t>Все гениальное начинается с простой игры!</a:t>
            </a:r>
          </a:p>
        </p:txBody>
      </p:sp>
      <p:pic>
        <p:nvPicPr>
          <p:cNvPr id="5" name="Рисунок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21373" y="1897775"/>
            <a:ext cx="6006662" cy="3378748"/>
          </a:xfrm>
          <a:prstGeom prst="rect">
            <a:avLst/>
          </a:prstGeom>
        </p:spPr>
      </p:pic>
      <p:sp>
        <p:nvSpPr>
          <p:cNvPr id="6" name="Пятиугольник 5"/>
          <p:cNvSpPr/>
          <p:nvPr/>
        </p:nvSpPr>
        <p:spPr>
          <a:xfrm flipH="1">
            <a:off x="457200" y="5402647"/>
            <a:ext cx="8686799" cy="598103"/>
          </a:xfrm>
          <a:prstGeom prst="homePlat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700" b="1" dirty="0">
                <a:solidFill>
                  <a:srgbClr val="FFFF00"/>
                </a:solidFill>
                <a:latin typeface="Times New Roman" panose="02020603050405020304" pitchFamily="18" charset="0"/>
                <a:cs typeface="Times New Roman" panose="02020603050405020304" pitchFamily="18" charset="0"/>
              </a:rPr>
              <a:t>Благодарю за внимание!</a:t>
            </a:r>
          </a:p>
        </p:txBody>
      </p:sp>
    </p:spTree>
    <p:extLst>
      <p:ext uri="{BB962C8B-B14F-4D97-AF65-F5344CB8AC3E}">
        <p14:creationId xmlns:p14="http://schemas.microsoft.com/office/powerpoint/2010/main" val="1456485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750" fill="hold"/>
                                        <p:tgtEl>
                                          <p:spTgt spid="4"/>
                                        </p:tgtEl>
                                        <p:attrNameLst>
                                          <p:attrName>ppt_x</p:attrName>
                                        </p:attrNameLst>
                                      </p:cBhvr>
                                      <p:tavLst>
                                        <p:tav tm="0">
                                          <p:val>
                                            <p:strVal val="0-#ppt_w/2"/>
                                          </p:val>
                                        </p:tav>
                                        <p:tav tm="100000">
                                          <p:val>
                                            <p:strVal val="#ppt_x"/>
                                          </p:val>
                                        </p:tav>
                                      </p:tavLst>
                                    </p:anim>
                                    <p:anim calcmode="lin" valueType="num">
                                      <p:cBhvr additive="base">
                                        <p:cTn id="8" dur="175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1)">
                                      <p:cBhvr>
                                        <p:cTn id="13" dur="2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750" fill="hold"/>
                                        <p:tgtEl>
                                          <p:spTgt spid="6"/>
                                        </p:tgtEl>
                                        <p:attrNameLst>
                                          <p:attrName>ppt_x</p:attrName>
                                        </p:attrNameLst>
                                      </p:cBhvr>
                                      <p:tavLst>
                                        <p:tav tm="0">
                                          <p:val>
                                            <p:strVal val="1+#ppt_w/2"/>
                                          </p:val>
                                        </p:tav>
                                        <p:tav tm="100000">
                                          <p:val>
                                            <p:strVal val="#ppt_x"/>
                                          </p:val>
                                        </p:tav>
                                      </p:tavLst>
                                    </p:anim>
                                    <p:anim calcmode="lin" valueType="num">
                                      <p:cBhvr additive="base">
                                        <p:cTn id="19" dur="1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2055" y="2299795"/>
            <a:ext cx="3926166" cy="3227990"/>
          </a:xfrm>
          <a:prstGeom prst="rect">
            <a:avLst/>
          </a:prstGeom>
          <a:ln>
            <a:noFill/>
          </a:ln>
          <a:effectLst>
            <a:glow rad="228600">
              <a:schemeClr val="accent1">
                <a:satMod val="175000"/>
                <a:alpha val="40000"/>
              </a:schemeClr>
            </a:glow>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
        <p:nvSpPr>
          <p:cNvPr id="5" name="Волна 4"/>
          <p:cNvSpPr/>
          <p:nvPr/>
        </p:nvSpPr>
        <p:spPr>
          <a:xfrm>
            <a:off x="0" y="1085850"/>
            <a:ext cx="2924503" cy="1079938"/>
          </a:xfrm>
          <a:prstGeom prst="wave">
            <a:avLst>
              <a:gd name="adj1" fmla="val 12500"/>
              <a:gd name="adj2" fmla="val -255"/>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100" b="1" dirty="0">
                <a:solidFill>
                  <a:srgbClr val="FFFF00"/>
                </a:solidFill>
                <a:latin typeface="Times New Roman" panose="02020603050405020304" pitchFamily="18" charset="0"/>
                <a:cs typeface="Times New Roman" panose="02020603050405020304" pitchFamily="18" charset="0"/>
              </a:rPr>
              <a:t>Я задумался…</a:t>
            </a:r>
          </a:p>
        </p:txBody>
      </p:sp>
      <p:sp>
        <p:nvSpPr>
          <p:cNvPr id="6" name="Скругленная прямоугольная выноска 5"/>
          <p:cNvSpPr/>
          <p:nvPr/>
        </p:nvSpPr>
        <p:spPr>
          <a:xfrm>
            <a:off x="4579882" y="1085850"/>
            <a:ext cx="3894083" cy="914400"/>
          </a:xfrm>
          <a:prstGeom prst="wedgeRoundRectCallout">
            <a:avLst>
              <a:gd name="adj1" fmla="val -60307"/>
              <a:gd name="adj2" fmla="val 94277"/>
              <a:gd name="adj3" fmla="val 1666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350" b="1" dirty="0">
                <a:solidFill>
                  <a:schemeClr val="accent1">
                    <a:lumMod val="75000"/>
                  </a:schemeClr>
                </a:solidFill>
              </a:rPr>
              <a:t>Кто, когда и в какой стране создал</a:t>
            </a:r>
            <a:r>
              <a:rPr lang="en-US" sz="1350" b="1" dirty="0">
                <a:solidFill>
                  <a:schemeClr val="accent1">
                    <a:lumMod val="75000"/>
                  </a:schemeClr>
                </a:solidFill>
              </a:rPr>
              <a:t> </a:t>
            </a:r>
            <a:r>
              <a:rPr lang="ru-RU" sz="1350" b="1" dirty="0">
                <a:solidFill>
                  <a:schemeClr val="accent1">
                    <a:lumMod val="75000"/>
                  </a:schemeClr>
                </a:solidFill>
              </a:rPr>
              <a:t>такую игрушку? </a:t>
            </a:r>
          </a:p>
        </p:txBody>
      </p:sp>
      <p:sp>
        <p:nvSpPr>
          <p:cNvPr id="7" name="Скругленная прямоугольная выноска 6"/>
          <p:cNvSpPr/>
          <p:nvPr/>
        </p:nvSpPr>
        <p:spPr>
          <a:xfrm>
            <a:off x="4579881" y="2429230"/>
            <a:ext cx="3894083" cy="832262"/>
          </a:xfrm>
          <a:prstGeom prst="wedgeRoundRectCallout">
            <a:avLst>
              <a:gd name="adj1" fmla="val -60105"/>
              <a:gd name="adj2" fmla="val 85749"/>
              <a:gd name="adj3" fmla="val 1666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350" b="1" dirty="0">
                <a:solidFill>
                  <a:schemeClr val="accent1">
                    <a:lumMod val="75000"/>
                  </a:schemeClr>
                </a:solidFill>
              </a:rPr>
              <a:t>Почему она так называется?</a:t>
            </a:r>
          </a:p>
        </p:txBody>
      </p:sp>
      <p:sp>
        <p:nvSpPr>
          <p:cNvPr id="8" name="Скругленная прямоугольная выноска 7"/>
          <p:cNvSpPr/>
          <p:nvPr/>
        </p:nvSpPr>
        <p:spPr>
          <a:xfrm>
            <a:off x="4579881" y="3576802"/>
            <a:ext cx="3894083" cy="748862"/>
          </a:xfrm>
          <a:prstGeom prst="wedgeRoundRectCallout">
            <a:avLst>
              <a:gd name="adj1" fmla="val -59902"/>
              <a:gd name="adj2" fmla="val 95096"/>
              <a:gd name="adj3" fmla="val 1666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350" b="1" dirty="0">
                <a:solidFill>
                  <a:schemeClr val="accent1">
                    <a:lumMod val="75000"/>
                  </a:schemeClr>
                </a:solidFill>
              </a:rPr>
              <a:t>Почему она так популярна?</a:t>
            </a:r>
          </a:p>
        </p:txBody>
      </p:sp>
      <p:sp>
        <p:nvSpPr>
          <p:cNvPr id="9" name="Скругленная прямоугольная выноска 8"/>
          <p:cNvSpPr/>
          <p:nvPr/>
        </p:nvSpPr>
        <p:spPr>
          <a:xfrm>
            <a:off x="4579881" y="4719801"/>
            <a:ext cx="3894083" cy="709449"/>
          </a:xfrm>
          <a:prstGeom prst="wedgeRoundRectCallout">
            <a:avLst>
              <a:gd name="adj1" fmla="val -60510"/>
              <a:gd name="adj2" fmla="val 114767"/>
              <a:gd name="adj3" fmla="val 1666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350" b="1" dirty="0">
                <a:solidFill>
                  <a:schemeClr val="accent1">
                    <a:lumMod val="75000"/>
                  </a:schemeClr>
                </a:solidFill>
              </a:rPr>
              <a:t>Полезен ли конструктор </a:t>
            </a:r>
            <a:r>
              <a:rPr lang="en-US" sz="1350" b="1" dirty="0">
                <a:solidFill>
                  <a:schemeClr val="accent1">
                    <a:lumMod val="75000"/>
                  </a:schemeClr>
                </a:solidFill>
              </a:rPr>
              <a:t>Lego</a:t>
            </a:r>
            <a:r>
              <a:rPr lang="ru-RU" sz="1350" b="1" dirty="0">
                <a:solidFill>
                  <a:schemeClr val="accent1">
                    <a:lumMod val="75000"/>
                  </a:schemeClr>
                </a:solidFill>
              </a:rPr>
              <a:t> для детей?</a:t>
            </a:r>
          </a:p>
        </p:txBody>
      </p:sp>
    </p:spTree>
    <p:extLst>
      <p:ext uri="{BB962C8B-B14F-4D97-AF65-F5344CB8AC3E}">
        <p14:creationId xmlns:p14="http://schemas.microsoft.com/office/powerpoint/2010/main" val="3143690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8)">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ppt_w</p:attrName>
                                        </p:attrNameLst>
                                      </p:cBhvr>
                                      <p:tavLst>
                                        <p:tav tm="0" fmla="#ppt_w*sin(2.5*pi*$)">
                                          <p:val>
                                            <p:fltVal val="0"/>
                                          </p:val>
                                        </p:tav>
                                        <p:tav tm="100000">
                                          <p:val>
                                            <p:fltVal val="1"/>
                                          </p:val>
                                        </p:tav>
                                      </p:tavLst>
                                    </p:anim>
                                    <p:anim calcmode="lin" valueType="num">
                                      <p:cBhvr>
                                        <p:cTn id="14"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Выноска со стрелками влево/вправо 1"/>
          <p:cNvSpPr/>
          <p:nvPr/>
        </p:nvSpPr>
        <p:spPr>
          <a:xfrm>
            <a:off x="1332186" y="1070085"/>
            <a:ext cx="6227380" cy="763130"/>
          </a:xfrm>
          <a:prstGeom prst="leftRightArrowCallout">
            <a:avLst>
              <a:gd name="adj1" fmla="val 75795"/>
              <a:gd name="adj2" fmla="val 46387"/>
              <a:gd name="adj3" fmla="val 25000"/>
              <a:gd name="adj4" fmla="val 79459"/>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000" b="1" dirty="0">
                <a:solidFill>
                  <a:srgbClr val="00B050"/>
                </a:solidFill>
                <a:latin typeface="Times New Roman" panose="02020603050405020304" pitchFamily="18" charset="0"/>
                <a:cs typeface="Times New Roman" panose="02020603050405020304" pitchFamily="18" charset="0"/>
              </a:rPr>
              <a:t>А К Т У А Л Ь Н О С Т Ь</a:t>
            </a:r>
          </a:p>
        </p:txBody>
      </p:sp>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8133" y="1958989"/>
            <a:ext cx="1019569" cy="1373448"/>
          </a:xfrm>
          <a:prstGeom prst="rect">
            <a:avLst/>
          </a:prstGeom>
          <a:ln>
            <a:noFill/>
          </a:ln>
          <a:effectLst>
            <a:glow rad="228600">
              <a:schemeClr val="accent4">
                <a:satMod val="175000"/>
                <a:alpha val="40000"/>
              </a:schemeClr>
            </a:glow>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
        <p:nvSpPr>
          <p:cNvPr id="5" name="Скругленный прямоугольник 4"/>
          <p:cNvSpPr/>
          <p:nvPr/>
        </p:nvSpPr>
        <p:spPr>
          <a:xfrm>
            <a:off x="1714500" y="2110609"/>
            <a:ext cx="5767779" cy="3681248"/>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100" dirty="0">
                <a:solidFill>
                  <a:srgbClr val="FFC000"/>
                </a:solidFill>
                <a:latin typeface="Times New Roman" panose="02020603050405020304" pitchFamily="18" charset="0"/>
                <a:cs typeface="Times New Roman" panose="02020603050405020304" pitchFamily="18" charset="0"/>
              </a:rPr>
              <a:t>	В настоящее время в магазинах огромный выбор детских игрушек. Родители хотят выбрать ребенку игрушку, которая будет ему интересна, поможет развивать творческие способности. Ведь иногда дети сами не знают, какую игрушку им бы хотелось.</a:t>
            </a:r>
          </a:p>
        </p:txBody>
      </p:sp>
      <p:pic>
        <p:nvPicPr>
          <p:cNvPr id="6" name="Рисунок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82279" y="950919"/>
            <a:ext cx="1353374" cy="1257178"/>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7" name="Рисунок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6303" y="3785508"/>
            <a:ext cx="1315031" cy="2006349"/>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8" name="Рисунок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35445" y="2439764"/>
            <a:ext cx="1338692" cy="1560213"/>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9" name="Рисунок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639203" y="4175092"/>
            <a:ext cx="1334935" cy="1825658"/>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spTree>
    <p:extLst>
      <p:ext uri="{BB962C8B-B14F-4D97-AF65-F5344CB8AC3E}">
        <p14:creationId xmlns:p14="http://schemas.microsoft.com/office/powerpoint/2010/main" val="2506298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ятиугольник 2"/>
          <p:cNvSpPr/>
          <p:nvPr/>
        </p:nvSpPr>
        <p:spPr>
          <a:xfrm>
            <a:off x="197070" y="3635966"/>
            <a:ext cx="5951480" cy="363474"/>
          </a:xfrm>
          <a:prstGeom prst="homePlat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350" b="1" dirty="0">
                <a:solidFill>
                  <a:srgbClr val="FFFF00"/>
                </a:solidFill>
              </a:rPr>
              <a:t>1.Узнать историю создания </a:t>
            </a:r>
            <a:r>
              <a:rPr lang="ru-RU" sz="1350" b="1" dirty="0" err="1">
                <a:solidFill>
                  <a:srgbClr val="FFFF00"/>
                </a:solidFill>
              </a:rPr>
              <a:t>Лего</a:t>
            </a:r>
            <a:r>
              <a:rPr lang="ru-RU" sz="1350" b="1" dirty="0">
                <a:solidFill>
                  <a:srgbClr val="FFFF00"/>
                </a:solidFill>
              </a:rPr>
              <a:t> – конструктора.</a:t>
            </a:r>
          </a:p>
        </p:txBody>
      </p:sp>
      <p:sp>
        <p:nvSpPr>
          <p:cNvPr id="4" name="Пятиугольник 3"/>
          <p:cNvSpPr/>
          <p:nvPr/>
        </p:nvSpPr>
        <p:spPr>
          <a:xfrm>
            <a:off x="197070" y="3999440"/>
            <a:ext cx="6353504" cy="363474"/>
          </a:xfrm>
          <a:prstGeom prst="homePlat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350" b="1" dirty="0">
                <a:solidFill>
                  <a:srgbClr val="FFFF00"/>
                </a:solidFill>
              </a:rPr>
              <a:t>2.Узнать историю возникновения его названия.</a:t>
            </a:r>
          </a:p>
        </p:txBody>
      </p:sp>
      <p:sp>
        <p:nvSpPr>
          <p:cNvPr id="5" name="Пятиугольник 4"/>
          <p:cNvSpPr/>
          <p:nvPr/>
        </p:nvSpPr>
        <p:spPr>
          <a:xfrm>
            <a:off x="197069" y="4379978"/>
            <a:ext cx="6787056" cy="363474"/>
          </a:xfrm>
          <a:prstGeom prst="homePlat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350" b="1" dirty="0">
                <a:solidFill>
                  <a:srgbClr val="FFFF00"/>
                </a:solidFill>
              </a:rPr>
              <a:t>3.Изучить разновидности игр </a:t>
            </a:r>
            <a:r>
              <a:rPr lang="ru-RU" sz="1350" b="1" dirty="0" err="1">
                <a:solidFill>
                  <a:srgbClr val="FFFF00"/>
                </a:solidFill>
              </a:rPr>
              <a:t>Лего</a:t>
            </a:r>
            <a:r>
              <a:rPr lang="ru-RU" sz="1350" b="1" dirty="0">
                <a:solidFill>
                  <a:srgbClr val="FFFF00"/>
                </a:solidFill>
              </a:rPr>
              <a:t>.</a:t>
            </a:r>
          </a:p>
        </p:txBody>
      </p:sp>
      <p:sp>
        <p:nvSpPr>
          <p:cNvPr id="6" name="Пятиугольник 5"/>
          <p:cNvSpPr/>
          <p:nvPr/>
        </p:nvSpPr>
        <p:spPr>
          <a:xfrm>
            <a:off x="197069" y="4746092"/>
            <a:ext cx="7181192" cy="363474"/>
          </a:xfrm>
          <a:prstGeom prst="homePlat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350" b="1" dirty="0">
                <a:solidFill>
                  <a:srgbClr val="FFFF00"/>
                </a:solidFill>
              </a:rPr>
              <a:t>4.Провести анкетирование.</a:t>
            </a:r>
          </a:p>
        </p:txBody>
      </p:sp>
      <p:sp>
        <p:nvSpPr>
          <p:cNvPr id="7" name="Пятиугольник 6"/>
          <p:cNvSpPr/>
          <p:nvPr/>
        </p:nvSpPr>
        <p:spPr>
          <a:xfrm>
            <a:off x="197070" y="5112207"/>
            <a:ext cx="7575331" cy="442301"/>
          </a:xfrm>
          <a:prstGeom prst="homePlat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350" b="1" dirty="0">
                <a:solidFill>
                  <a:srgbClr val="FFFF00"/>
                </a:solidFill>
              </a:rPr>
              <a:t>5.Выяснить, зависит ли скорость сборки модели из конструктора </a:t>
            </a:r>
            <a:r>
              <a:rPr lang="ru-RU" sz="1350" b="1" dirty="0" err="1">
                <a:solidFill>
                  <a:srgbClr val="FFFF00"/>
                </a:solidFill>
              </a:rPr>
              <a:t>Лего</a:t>
            </a:r>
            <a:r>
              <a:rPr lang="ru-RU" sz="1350" b="1" dirty="0">
                <a:solidFill>
                  <a:srgbClr val="FFFF00"/>
                </a:solidFill>
              </a:rPr>
              <a:t> от продолжительности времени увлеченностью этим занятием.</a:t>
            </a:r>
          </a:p>
        </p:txBody>
      </p:sp>
      <p:sp>
        <p:nvSpPr>
          <p:cNvPr id="8" name="Пятиугольник 7"/>
          <p:cNvSpPr/>
          <p:nvPr/>
        </p:nvSpPr>
        <p:spPr>
          <a:xfrm>
            <a:off x="197069" y="5554508"/>
            <a:ext cx="8064062" cy="363474"/>
          </a:xfrm>
          <a:prstGeom prst="homePlat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350" b="1" dirty="0">
                <a:solidFill>
                  <a:srgbClr val="FFFF00"/>
                </a:solidFill>
              </a:rPr>
              <a:t>6.Провести выставку моделей из </a:t>
            </a:r>
            <a:r>
              <a:rPr lang="ru-RU" sz="1350" b="1" dirty="0" err="1">
                <a:solidFill>
                  <a:srgbClr val="FFFF00"/>
                </a:solidFill>
              </a:rPr>
              <a:t>Лего</a:t>
            </a:r>
            <a:r>
              <a:rPr lang="ru-RU" sz="1350" b="1" dirty="0">
                <a:solidFill>
                  <a:srgbClr val="FFFF00"/>
                </a:solidFill>
              </a:rPr>
              <a:t> среди ровесников</a:t>
            </a:r>
            <a:r>
              <a:rPr lang="ru-RU" sz="1350" dirty="0">
                <a:solidFill>
                  <a:srgbClr val="FFFF00"/>
                </a:solidFill>
              </a:rPr>
              <a:t>.</a:t>
            </a:r>
          </a:p>
        </p:txBody>
      </p:sp>
      <p:sp>
        <p:nvSpPr>
          <p:cNvPr id="9" name="Стрелка влево 8"/>
          <p:cNvSpPr/>
          <p:nvPr/>
        </p:nvSpPr>
        <p:spPr>
          <a:xfrm>
            <a:off x="1647497" y="995163"/>
            <a:ext cx="7409793" cy="1115235"/>
          </a:xfrm>
          <a:prstGeom prst="lef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ru-RU" sz="1950" b="1" dirty="0">
                <a:solidFill>
                  <a:srgbClr val="0070C0"/>
                </a:solidFill>
                <a:latin typeface="Times New Roman" panose="02020603050405020304" pitchFamily="18" charset="0"/>
                <a:cs typeface="Times New Roman" panose="02020603050405020304" pitchFamily="18" charset="0"/>
              </a:rPr>
              <a:t>Цель: определить, полезен ли конструктор «</a:t>
            </a:r>
            <a:r>
              <a:rPr lang="ru-RU" sz="1950" b="1" dirty="0" err="1">
                <a:solidFill>
                  <a:srgbClr val="0070C0"/>
                </a:solidFill>
                <a:latin typeface="Times New Roman" panose="02020603050405020304" pitchFamily="18" charset="0"/>
                <a:cs typeface="Times New Roman" panose="02020603050405020304" pitchFamily="18" charset="0"/>
              </a:rPr>
              <a:t>Лего</a:t>
            </a:r>
            <a:r>
              <a:rPr lang="ru-RU" sz="1950" b="1" dirty="0">
                <a:solidFill>
                  <a:srgbClr val="0070C0"/>
                </a:solidFill>
                <a:latin typeface="Times New Roman" panose="02020603050405020304" pitchFamily="18" charset="0"/>
                <a:cs typeface="Times New Roman" panose="02020603050405020304" pitchFamily="18" charset="0"/>
              </a:rPr>
              <a:t>» для детей?</a:t>
            </a:r>
            <a:endParaRPr lang="ru-RU" sz="1950" dirty="0"/>
          </a:p>
        </p:txBody>
      </p:sp>
      <p:sp>
        <p:nvSpPr>
          <p:cNvPr id="10" name="Стрелка вправо 9"/>
          <p:cNvSpPr/>
          <p:nvPr/>
        </p:nvSpPr>
        <p:spPr>
          <a:xfrm>
            <a:off x="120209" y="2110399"/>
            <a:ext cx="6430365" cy="1260263"/>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950" b="1" dirty="0">
                <a:solidFill>
                  <a:srgbClr val="0070C0"/>
                </a:solidFill>
                <a:latin typeface="Times New Roman" panose="02020603050405020304" pitchFamily="18" charset="0"/>
                <a:cs typeface="Times New Roman" panose="02020603050405020304" pitchFamily="18" charset="0"/>
              </a:rPr>
              <a:t>Для этого мне предстоит решить следующие задачи:</a:t>
            </a:r>
          </a:p>
        </p:txBody>
      </p:sp>
      <p:pic>
        <p:nvPicPr>
          <p:cNvPr id="11" name="Рисунок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966498">
            <a:off x="6577103" y="2275540"/>
            <a:ext cx="2464152" cy="2197604"/>
          </a:xfrm>
          <a:prstGeom prst="rect">
            <a:avLst/>
          </a:prstGeom>
          <a:ln>
            <a:noFill/>
          </a:ln>
          <a:effectLst>
            <a:glow rad="228600">
              <a:schemeClr val="accent5">
                <a:satMod val="175000"/>
                <a:alpha val="40000"/>
              </a:schemeClr>
            </a:glow>
            <a:outerShdw blurRad="184150" dist="241300" dir="11520000" sx="110000" sy="110000" algn="ctr">
              <a:srgbClr val="000000">
                <a:alpha val="18000"/>
              </a:srgbClr>
            </a:outerShdw>
          </a:effectLst>
          <a:scene3d>
            <a:camera prst="perspectiveContrastingLeftFacing"/>
            <a:lightRig rig="flood" dir="t">
              <a:rot lat="0" lon="0" rev="13800000"/>
            </a:lightRig>
          </a:scene3d>
          <a:sp3d extrusionH="107950" prstMaterial="plastic">
            <a:bevelT w="82550" h="63500" prst="angle"/>
            <a:bevelB/>
          </a:sp3d>
        </p:spPr>
      </p:pic>
    </p:spTree>
    <p:extLst>
      <p:ext uri="{BB962C8B-B14F-4D97-AF65-F5344CB8AC3E}">
        <p14:creationId xmlns:p14="http://schemas.microsoft.com/office/powerpoint/2010/main" val="2782608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80">
                                          <p:stCondLst>
                                            <p:cond delay="0"/>
                                          </p:stCondLst>
                                        </p:cTn>
                                        <p:tgtEl>
                                          <p:spTgt spid="11"/>
                                        </p:tgtEl>
                                      </p:cBhvr>
                                    </p:animEffect>
                                    <p:anim calcmode="lin" valueType="num">
                                      <p:cBhvr>
                                        <p:cTn id="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 dur="26">
                                          <p:stCondLst>
                                            <p:cond delay="650"/>
                                          </p:stCondLst>
                                        </p:cTn>
                                        <p:tgtEl>
                                          <p:spTgt spid="11"/>
                                        </p:tgtEl>
                                      </p:cBhvr>
                                      <p:to x="100000" y="60000"/>
                                    </p:animScale>
                                    <p:animScale>
                                      <p:cBhvr>
                                        <p:cTn id="14" dur="166" decel="50000">
                                          <p:stCondLst>
                                            <p:cond delay="676"/>
                                          </p:stCondLst>
                                        </p:cTn>
                                        <p:tgtEl>
                                          <p:spTgt spid="11"/>
                                        </p:tgtEl>
                                      </p:cBhvr>
                                      <p:to x="100000" y="100000"/>
                                    </p:animScale>
                                    <p:animScale>
                                      <p:cBhvr>
                                        <p:cTn id="15" dur="26">
                                          <p:stCondLst>
                                            <p:cond delay="1312"/>
                                          </p:stCondLst>
                                        </p:cTn>
                                        <p:tgtEl>
                                          <p:spTgt spid="11"/>
                                        </p:tgtEl>
                                      </p:cBhvr>
                                      <p:to x="100000" y="80000"/>
                                    </p:animScale>
                                    <p:animScale>
                                      <p:cBhvr>
                                        <p:cTn id="16" dur="166" decel="50000">
                                          <p:stCondLst>
                                            <p:cond delay="1338"/>
                                          </p:stCondLst>
                                        </p:cTn>
                                        <p:tgtEl>
                                          <p:spTgt spid="11"/>
                                        </p:tgtEl>
                                      </p:cBhvr>
                                      <p:to x="100000" y="100000"/>
                                    </p:animScale>
                                    <p:animScale>
                                      <p:cBhvr>
                                        <p:cTn id="17" dur="26">
                                          <p:stCondLst>
                                            <p:cond delay="1642"/>
                                          </p:stCondLst>
                                        </p:cTn>
                                        <p:tgtEl>
                                          <p:spTgt spid="11"/>
                                        </p:tgtEl>
                                      </p:cBhvr>
                                      <p:to x="100000" y="90000"/>
                                    </p:animScale>
                                    <p:animScale>
                                      <p:cBhvr>
                                        <p:cTn id="18" dur="166" decel="50000">
                                          <p:stCondLst>
                                            <p:cond delay="1668"/>
                                          </p:stCondLst>
                                        </p:cTn>
                                        <p:tgtEl>
                                          <p:spTgt spid="11"/>
                                        </p:tgtEl>
                                      </p:cBhvr>
                                      <p:to x="100000" y="100000"/>
                                    </p:animScale>
                                    <p:animScale>
                                      <p:cBhvr>
                                        <p:cTn id="19" dur="26">
                                          <p:stCondLst>
                                            <p:cond delay="1808"/>
                                          </p:stCondLst>
                                        </p:cTn>
                                        <p:tgtEl>
                                          <p:spTgt spid="11"/>
                                        </p:tgtEl>
                                      </p:cBhvr>
                                      <p:to x="100000" y="95000"/>
                                    </p:animScale>
                                    <p:animScale>
                                      <p:cBhvr>
                                        <p:cTn id="20" dur="166" decel="50000">
                                          <p:stCondLst>
                                            <p:cond delay="1834"/>
                                          </p:stCondLst>
                                        </p:cTn>
                                        <p:tgtEl>
                                          <p:spTgt spid="11"/>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1+#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500" fill="hold"/>
                                        <p:tgtEl>
                                          <p:spTgt spid="3"/>
                                        </p:tgtEl>
                                        <p:attrNameLst>
                                          <p:attrName>ppt_x</p:attrName>
                                        </p:attrNameLst>
                                      </p:cBhvr>
                                      <p:tavLst>
                                        <p:tav tm="0">
                                          <p:val>
                                            <p:strVal val="0-#ppt_w/2"/>
                                          </p:val>
                                        </p:tav>
                                        <p:tav tm="100000">
                                          <p:val>
                                            <p:strVal val="#ppt_x"/>
                                          </p:val>
                                        </p:tav>
                                      </p:tavLst>
                                    </p:anim>
                                    <p:anim calcmode="lin" valueType="num">
                                      <p:cBhvr additive="base">
                                        <p:cTn id="3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0-#ppt_w/2"/>
                                          </p:val>
                                        </p:tav>
                                        <p:tav tm="100000">
                                          <p:val>
                                            <p:strVal val="#ppt_x"/>
                                          </p:val>
                                        </p:tav>
                                      </p:tavLst>
                                    </p:anim>
                                    <p:anim calcmode="lin" valueType="num">
                                      <p:cBhvr additive="base">
                                        <p:cTn id="4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additive="base">
                                        <p:cTn id="54" dur="500" fill="hold"/>
                                        <p:tgtEl>
                                          <p:spTgt spid="6"/>
                                        </p:tgtEl>
                                        <p:attrNameLst>
                                          <p:attrName>ppt_x</p:attrName>
                                        </p:attrNameLst>
                                      </p:cBhvr>
                                      <p:tavLst>
                                        <p:tav tm="0">
                                          <p:val>
                                            <p:strVal val="0-#ppt_w/2"/>
                                          </p:val>
                                        </p:tav>
                                        <p:tav tm="100000">
                                          <p:val>
                                            <p:strVal val="#ppt_x"/>
                                          </p:val>
                                        </p:tav>
                                      </p:tavLst>
                                    </p:anim>
                                    <p:anim calcmode="lin" valueType="num">
                                      <p:cBhvr additive="base">
                                        <p:cTn id="55"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7"/>
                                        </p:tgtEl>
                                        <p:attrNameLst>
                                          <p:attrName>style.visibility</p:attrName>
                                        </p:attrNameLst>
                                      </p:cBhvr>
                                      <p:to>
                                        <p:strVal val="visible"/>
                                      </p:to>
                                    </p:set>
                                    <p:anim calcmode="lin" valueType="num">
                                      <p:cBhvr additive="base">
                                        <p:cTn id="60" dur="500" fill="hold"/>
                                        <p:tgtEl>
                                          <p:spTgt spid="7"/>
                                        </p:tgtEl>
                                        <p:attrNameLst>
                                          <p:attrName>ppt_x</p:attrName>
                                        </p:attrNameLst>
                                      </p:cBhvr>
                                      <p:tavLst>
                                        <p:tav tm="0">
                                          <p:val>
                                            <p:strVal val="0-#ppt_w/2"/>
                                          </p:val>
                                        </p:tav>
                                        <p:tav tm="100000">
                                          <p:val>
                                            <p:strVal val="#ppt_x"/>
                                          </p:val>
                                        </p:tav>
                                      </p:tavLst>
                                    </p:anim>
                                    <p:anim calcmode="lin" valueType="num">
                                      <p:cBhvr additive="base">
                                        <p:cTn id="61"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fill="hold"/>
                                        <p:tgtEl>
                                          <p:spTgt spid="8"/>
                                        </p:tgtEl>
                                        <p:attrNameLst>
                                          <p:attrName>ppt_x</p:attrName>
                                        </p:attrNameLst>
                                      </p:cBhvr>
                                      <p:tavLst>
                                        <p:tav tm="0">
                                          <p:val>
                                            <p:strVal val="0-#ppt_w/2"/>
                                          </p:val>
                                        </p:tav>
                                        <p:tav tm="100000">
                                          <p:val>
                                            <p:strVal val="#ppt_x"/>
                                          </p:val>
                                        </p:tav>
                                      </p:tavLst>
                                    </p:anim>
                                    <p:anim calcmode="lin" valueType="num">
                                      <p:cBhvr additive="base">
                                        <p:cTn id="67"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ыноска-облако 4"/>
          <p:cNvSpPr/>
          <p:nvPr/>
        </p:nvSpPr>
        <p:spPr>
          <a:xfrm>
            <a:off x="1363718" y="959727"/>
            <a:ext cx="7378261" cy="1694793"/>
          </a:xfrm>
          <a:prstGeom prst="cloudCallout">
            <a:avLst>
              <a:gd name="adj1" fmla="val -53919"/>
              <a:gd name="adj2" fmla="val 25825"/>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prstTxWarp prst="textDoubleWave1">
              <a:avLst/>
            </a:prstTxWarp>
          </a:bodyPr>
          <a:lstStyle/>
          <a:p>
            <a:pPr algn="ctr"/>
            <a:r>
              <a:rPr lang="ru-RU" b="1" dirty="0">
                <a:latin typeface="Times New Roman" panose="02020603050405020304" pitchFamily="18" charset="0"/>
                <a:cs typeface="Times New Roman" panose="02020603050405020304" pitchFamily="18" charset="0"/>
              </a:rPr>
              <a:t>Гипотеза: занятия с конструктором «</a:t>
            </a:r>
            <a:r>
              <a:rPr lang="ru-RU" b="1" dirty="0" err="1">
                <a:latin typeface="Times New Roman" panose="02020603050405020304" pitchFamily="18" charset="0"/>
                <a:cs typeface="Times New Roman" panose="02020603050405020304" pitchFamily="18" charset="0"/>
              </a:rPr>
              <a:t>Лего</a:t>
            </a:r>
            <a:r>
              <a:rPr lang="ru-RU" b="1" dirty="0">
                <a:latin typeface="Times New Roman" panose="02020603050405020304" pitchFamily="18" charset="0"/>
                <a:cs typeface="Times New Roman" panose="02020603050405020304" pitchFamily="18" charset="0"/>
              </a:rPr>
              <a:t>» способствуют формированию творческих и интеллектуальных способностей детей.</a:t>
            </a:r>
          </a:p>
        </p:txBody>
      </p:sp>
      <p:pic>
        <p:nvPicPr>
          <p:cNvPr id="7" name="Рисунок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39614" y="2788525"/>
            <a:ext cx="6172200" cy="3212225"/>
          </a:xfrm>
          <a:prstGeom prst="rect">
            <a:avLst/>
          </a:prstGeom>
        </p:spPr>
      </p:pic>
    </p:spTree>
    <p:extLst>
      <p:ext uri="{BB962C8B-B14F-4D97-AF65-F5344CB8AC3E}">
        <p14:creationId xmlns:p14="http://schemas.microsoft.com/office/powerpoint/2010/main" val="297916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390" y="1120381"/>
            <a:ext cx="6683765" cy="674918"/>
          </a:xfrm>
        </p:spPr>
        <p:txBody>
          <a:bodyPr>
            <a:normAutofit fontScale="90000"/>
          </a:bodyPr>
          <a:lstStyle/>
          <a:p>
            <a:r>
              <a:rPr lang="ru-RU" b="1" dirty="0" smtClean="0">
                <a:solidFill>
                  <a:schemeClr val="accent4">
                    <a:lumMod val="75000"/>
                  </a:schemeClr>
                </a:solidFill>
                <a:latin typeface="Times New Roman" panose="02020603050405020304" pitchFamily="18" charset="0"/>
                <a:cs typeface="Times New Roman" panose="02020603050405020304" pitchFamily="18" charset="0"/>
              </a:rPr>
              <a:t>  История создания </a:t>
            </a:r>
            <a:r>
              <a:rPr lang="ru-RU" b="1" dirty="0" err="1" smtClean="0">
                <a:solidFill>
                  <a:schemeClr val="accent4">
                    <a:lumMod val="75000"/>
                  </a:schemeClr>
                </a:solidFill>
                <a:latin typeface="Times New Roman" panose="02020603050405020304" pitchFamily="18" charset="0"/>
                <a:cs typeface="Times New Roman" panose="02020603050405020304" pitchFamily="18" charset="0"/>
              </a:rPr>
              <a:t>Лего</a:t>
            </a:r>
            <a:r>
              <a:rPr lang="ru-RU" b="1" dirty="0" smtClean="0">
                <a:solidFill>
                  <a:schemeClr val="accent4">
                    <a:lumMod val="75000"/>
                  </a:schemeClr>
                </a:solidFill>
                <a:latin typeface="Times New Roman" panose="02020603050405020304" pitchFamily="18" charset="0"/>
                <a:cs typeface="Times New Roman" panose="02020603050405020304" pitchFamily="18" charset="0"/>
              </a:rPr>
              <a:t>-конструктора</a:t>
            </a:r>
            <a:endParaRPr lang="ru-RU" b="1" dirty="0">
              <a:solidFill>
                <a:schemeClr val="accent4">
                  <a:lumMod val="75000"/>
                </a:schemeClr>
              </a:solidFill>
              <a:latin typeface="Times New Roman" panose="02020603050405020304" pitchFamily="18" charset="0"/>
              <a:cs typeface="Times New Roman" panose="02020603050405020304" pitchFamily="18" charset="0"/>
            </a:endParaRPr>
          </a:p>
        </p:txBody>
      </p:sp>
      <p:sp>
        <p:nvSpPr>
          <p:cNvPr id="3" name="Горизонтальный свиток 2"/>
          <p:cNvSpPr/>
          <p:nvPr/>
        </p:nvSpPr>
        <p:spPr>
          <a:xfrm>
            <a:off x="3547241" y="1457839"/>
            <a:ext cx="5328745" cy="448529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accent4">
                    <a:lumMod val="60000"/>
                    <a:lumOff val="40000"/>
                  </a:schemeClr>
                </a:solidFill>
                <a:latin typeface="Times New Roman" panose="02020603050405020304" pitchFamily="18" charset="0"/>
                <a:cs typeface="Times New Roman" panose="02020603050405020304" pitchFamily="18" charset="0"/>
              </a:rPr>
              <a:t>Конструктор «</a:t>
            </a:r>
            <a:r>
              <a:rPr lang="ru-RU" dirty="0" err="1">
                <a:solidFill>
                  <a:schemeClr val="accent4">
                    <a:lumMod val="60000"/>
                    <a:lumOff val="40000"/>
                  </a:schemeClr>
                </a:solidFill>
                <a:latin typeface="Times New Roman" panose="02020603050405020304" pitchFamily="18" charset="0"/>
                <a:cs typeface="Times New Roman" panose="02020603050405020304" pitchFamily="18" charset="0"/>
              </a:rPr>
              <a:t>Лего</a:t>
            </a:r>
            <a:r>
              <a:rPr lang="ru-RU" dirty="0">
                <a:solidFill>
                  <a:schemeClr val="accent4">
                    <a:lumMod val="60000"/>
                    <a:lumOff val="40000"/>
                  </a:schemeClr>
                </a:solidFill>
                <a:latin typeface="Times New Roman" panose="02020603050405020304" pitchFamily="18" charset="0"/>
                <a:cs typeface="Times New Roman" panose="02020603050405020304" pitchFamily="18" charset="0"/>
              </a:rPr>
              <a:t>» появился более 80 лет назад. Его изобрел столяр из Дании Оле </a:t>
            </a:r>
            <a:r>
              <a:rPr lang="ru-RU" dirty="0" err="1">
                <a:solidFill>
                  <a:schemeClr val="accent4">
                    <a:lumMod val="60000"/>
                    <a:lumOff val="40000"/>
                  </a:schemeClr>
                </a:solidFill>
                <a:latin typeface="Times New Roman" panose="02020603050405020304" pitchFamily="18" charset="0"/>
                <a:cs typeface="Times New Roman" panose="02020603050405020304" pitchFamily="18" charset="0"/>
              </a:rPr>
              <a:t>Кирк</a:t>
            </a:r>
            <a:r>
              <a:rPr lang="ru-RU" dirty="0">
                <a:solidFill>
                  <a:schemeClr val="accent4">
                    <a:lumMod val="60000"/>
                    <a:lumOff val="40000"/>
                  </a:schemeClr>
                </a:solidFill>
                <a:latin typeface="Times New Roman" panose="02020603050405020304" pitchFamily="18" charset="0"/>
                <a:cs typeface="Times New Roman" panose="02020603050405020304" pitchFamily="18" charset="0"/>
              </a:rPr>
              <a:t> </a:t>
            </a:r>
            <a:r>
              <a:rPr lang="ru-RU" dirty="0" err="1">
                <a:solidFill>
                  <a:schemeClr val="accent4">
                    <a:lumMod val="60000"/>
                    <a:lumOff val="40000"/>
                  </a:schemeClr>
                </a:solidFill>
                <a:latin typeface="Times New Roman" panose="02020603050405020304" pitchFamily="18" charset="0"/>
                <a:cs typeface="Times New Roman" panose="02020603050405020304" pitchFamily="18" charset="0"/>
              </a:rPr>
              <a:t>Кристиансен</a:t>
            </a:r>
            <a:r>
              <a:rPr lang="ru-RU" dirty="0">
                <a:solidFill>
                  <a:schemeClr val="accent4">
                    <a:lumMod val="60000"/>
                    <a:lumOff val="40000"/>
                  </a:schemeClr>
                </a:solidFill>
                <a:latin typeface="Times New Roman" panose="02020603050405020304" pitchFamily="18" charset="0"/>
                <a:cs typeface="Times New Roman" panose="02020603050405020304" pitchFamily="18" charset="0"/>
              </a:rPr>
              <a:t>. Основными его изделиями были лестницы, гладильные доски и другие предметы. Однажды столяр заметил, что его сын забирает из мастерской деревянные обрезки и играет с ними. Так он начал производить игрушки. </a:t>
            </a:r>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8928" y="1721358"/>
            <a:ext cx="3288923" cy="4279392"/>
          </a:xfrm>
          <a:prstGeom prst="rect">
            <a:avLst/>
          </a:prstGeom>
        </p:spPr>
      </p:pic>
    </p:spTree>
    <p:extLst>
      <p:ext uri="{BB962C8B-B14F-4D97-AF65-F5344CB8AC3E}">
        <p14:creationId xmlns:p14="http://schemas.microsoft.com/office/powerpoint/2010/main" val="3333474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90"/>
                                          </p:val>
                                        </p:tav>
                                        <p:tav tm="100000">
                                          <p:val>
                                            <p:fltVal val="0"/>
                                          </p:val>
                                        </p:tav>
                                      </p:tavLst>
                                    </p:anim>
                                    <p:animEffect transition="in" filter="fade">
                                      <p:cBhvr>
                                        <p:cTn id="16" dur="75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Горизонтальный свиток 2"/>
          <p:cNvSpPr/>
          <p:nvPr/>
        </p:nvSpPr>
        <p:spPr>
          <a:xfrm>
            <a:off x="63063" y="857251"/>
            <a:ext cx="8978462" cy="1718441"/>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accent4">
                    <a:lumMod val="60000"/>
                    <a:lumOff val="40000"/>
                  </a:schemeClr>
                </a:solidFill>
                <a:latin typeface="Times New Roman" panose="02020603050405020304" pitchFamily="18" charset="0"/>
                <a:cs typeface="Times New Roman" panose="02020603050405020304" pitchFamily="18" charset="0"/>
              </a:rPr>
              <a:t>Оле </a:t>
            </a:r>
            <a:r>
              <a:rPr lang="ru-RU" dirty="0" err="1">
                <a:solidFill>
                  <a:schemeClr val="accent4">
                    <a:lumMod val="60000"/>
                    <a:lumOff val="40000"/>
                  </a:schemeClr>
                </a:solidFill>
                <a:latin typeface="Times New Roman" panose="02020603050405020304" pitchFamily="18" charset="0"/>
                <a:cs typeface="Times New Roman" panose="02020603050405020304" pitchFamily="18" charset="0"/>
              </a:rPr>
              <a:t>Кирк</a:t>
            </a:r>
            <a:r>
              <a:rPr lang="ru-RU" dirty="0">
                <a:solidFill>
                  <a:schemeClr val="accent4">
                    <a:lumMod val="60000"/>
                    <a:lumOff val="40000"/>
                  </a:schemeClr>
                </a:solidFill>
                <a:latin typeface="Times New Roman" panose="02020603050405020304" pitchFamily="18" charset="0"/>
                <a:cs typeface="Times New Roman" panose="02020603050405020304" pitchFamily="18" charset="0"/>
              </a:rPr>
              <a:t> открыл свою игрушечную фабрику. Лучше всего покупались деревянные кубики для строительства. Спустя десять лет, кубики стали изготавливать из пластмассы, вскоре на них стали делать специальные штырьки для скрепления кубиков между собой.</a:t>
            </a:r>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0426" y="2575691"/>
            <a:ext cx="3732485" cy="3204765"/>
          </a:xfrm>
          <a:prstGeom prst="rect">
            <a:avLst/>
          </a:prstGeom>
        </p:spPr>
      </p:pic>
      <p:pic>
        <p:nvPicPr>
          <p:cNvPr id="6" name="Рисунок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9630" y="2575692"/>
            <a:ext cx="4338828" cy="3204765"/>
          </a:xfrm>
          <a:prstGeom prst="rect">
            <a:avLst/>
          </a:prstGeom>
        </p:spPr>
      </p:pic>
    </p:spTree>
    <p:extLst>
      <p:ext uri="{BB962C8B-B14F-4D97-AF65-F5344CB8AC3E}">
        <p14:creationId xmlns:p14="http://schemas.microsoft.com/office/powerpoint/2010/main" val="3160848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55179" y="936078"/>
            <a:ext cx="8994228" cy="1576551"/>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accent4">
                    <a:lumMod val="60000"/>
                    <a:lumOff val="40000"/>
                  </a:schemeClr>
                </a:solidFill>
                <a:latin typeface="Times New Roman" panose="02020603050405020304" pitchFamily="18" charset="0"/>
                <a:cs typeface="Times New Roman" panose="02020603050405020304" pitchFamily="18" charset="0"/>
              </a:rPr>
              <a:t>Сегодня 8000 человек трудятся над созданием «</a:t>
            </a:r>
            <a:r>
              <a:rPr lang="ru-RU" dirty="0" err="1">
                <a:solidFill>
                  <a:schemeClr val="accent4">
                    <a:lumMod val="60000"/>
                    <a:lumOff val="40000"/>
                  </a:schemeClr>
                </a:solidFill>
                <a:latin typeface="Times New Roman" panose="02020603050405020304" pitchFamily="18" charset="0"/>
                <a:cs typeface="Times New Roman" panose="02020603050405020304" pitchFamily="18" charset="0"/>
              </a:rPr>
              <a:t>Лего</a:t>
            </a:r>
            <a:r>
              <a:rPr lang="ru-RU" dirty="0">
                <a:solidFill>
                  <a:schemeClr val="accent4">
                    <a:lumMod val="60000"/>
                    <a:lumOff val="40000"/>
                  </a:schemeClr>
                </a:solidFill>
                <a:latin typeface="Times New Roman" panose="02020603050405020304" pitchFamily="18" charset="0"/>
                <a:cs typeface="Times New Roman" panose="02020603050405020304" pitchFamily="18" charset="0"/>
              </a:rPr>
              <a:t>»-конструкторов. Эти игрушки продаются в 130 странах мира, причем со скоростью примерно семь коробок в секунду.</a:t>
            </a:r>
          </a:p>
          <a:p>
            <a:pPr algn="ctr"/>
            <a:endParaRPr lang="ru-RU" sz="1350" dirty="0"/>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2820220"/>
            <a:ext cx="4293108" cy="3180530"/>
          </a:xfrm>
          <a:prstGeom prst="rect">
            <a:avLst/>
          </a:prstGeom>
        </p:spPr>
      </p:pic>
      <p:pic>
        <p:nvPicPr>
          <p:cNvPr id="5" name="Рисунок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58489" y="2820221"/>
            <a:ext cx="4285511" cy="3180530"/>
          </a:xfrm>
          <a:prstGeom prst="rect">
            <a:avLst/>
          </a:prstGeom>
        </p:spPr>
      </p:pic>
    </p:spTree>
    <p:extLst>
      <p:ext uri="{BB962C8B-B14F-4D97-AF65-F5344CB8AC3E}">
        <p14:creationId xmlns:p14="http://schemas.microsoft.com/office/powerpoint/2010/main" val="1901598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75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606</TotalTime>
  <Words>679</Words>
  <Application>Microsoft Office PowerPoint</Application>
  <PresentationFormat>Экран (4:3)</PresentationFormat>
  <Paragraphs>178</Paragraphs>
  <Slides>20</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20</vt:i4>
      </vt:variant>
    </vt:vector>
  </HeadingPairs>
  <TitlesOfParts>
    <vt:vector size="26" baseType="lpstr">
      <vt:lpstr>Arial</vt:lpstr>
      <vt:lpstr>Calibri</vt:lpstr>
      <vt:lpstr>Century Gothic</vt:lpstr>
      <vt:lpstr>Times New Roman</vt:lpstr>
      <vt:lpstr>Wingdings 3</vt:lpstr>
      <vt:lpstr>Легкий дым</vt:lpstr>
      <vt:lpstr>Презентация PowerPoint</vt:lpstr>
      <vt:lpstr>  В настоящее время моё самое любимое увлечение - это конструктор «Лего». Мама с папой купили мне его, когда мне было 4 года. Я  люблю  собирать  разные  модели   не только по инструкции, но и сам их придумывать. Детали из одного набора идеально подходят к деталям из другого набора.      Итак, придумывая новые модели…</vt:lpstr>
      <vt:lpstr>Презентация PowerPoint</vt:lpstr>
      <vt:lpstr>Презентация PowerPoint</vt:lpstr>
      <vt:lpstr>Презентация PowerPoint</vt:lpstr>
      <vt:lpstr>Презентация PowerPoint</vt:lpstr>
      <vt:lpstr>  История создания Лего-конструктора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По итогам работы с анкетами мне удалось выяснить, что у большинства ребят есть конструктор ЛЕГО. Но никто не знает историю создания конструкторов LEGO и происхождение его названия. Многие ребята хотят создавать новые модели из ЛЕГО и хотят принести свои модели для школьной выставки. Многим ребятам хотелось бы посещать кружок по Лего- конструированию. </vt:lpstr>
      <vt:lpstr>Я предложил одноклассникам собрать по схеме модель из конструктора на время. Одну модель собирал ученик, который часто играет с «Лего», другую- ученик, который никогда этим не занимался.   По результатам эксперимента я доказал – чем чаще человек занимается конструированием,  тем быстрее он сможет собрать модель. </vt:lpstr>
      <vt:lpstr>Объявлена выставка моделей из конструктора «ЛЕГО».   Она прошла очень интересно. Модели можно было трогать и даже играть. Слушая ребят, я понял, что занятия с «Лего» – не просто игра, это увлечение, которое помогает детям развивать свои способности.</vt:lpstr>
      <vt:lpstr>             В процессе моей работы я изучил много материалов о «Лего», даже посмотрел мультфильм об истории его создания. Провёл анкетирование, эксперимент и организовал выставку. Я установил, что ребята любят заниматься с конструктором «Лего». Я доказал, что занятия с конструктором «Лего» полезны для детей, они развивают их творческие и интеллектуальные способности.</vt:lpstr>
      <vt:lpstr>Презентация PowerPoint</vt:lpstr>
    </vt:vector>
  </TitlesOfParts>
  <Company>diakov.net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vika8</dc:creator>
  <cp:lastModifiedBy>vika8</cp:lastModifiedBy>
  <cp:revision>56</cp:revision>
  <dcterms:created xsi:type="dcterms:W3CDTF">2021-01-13T09:01:28Z</dcterms:created>
  <dcterms:modified xsi:type="dcterms:W3CDTF">2022-02-17T14:09:55Z</dcterms:modified>
</cp:coreProperties>
</file>