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2" r:id="rId4"/>
    <p:sldId id="271" r:id="rId5"/>
    <p:sldId id="273" r:id="rId6"/>
    <p:sldId id="268" r:id="rId7"/>
    <p:sldId id="260" r:id="rId8"/>
    <p:sldId id="261" r:id="rId9"/>
    <p:sldId id="274" r:id="rId10"/>
    <p:sldId id="275" r:id="rId11"/>
    <p:sldId id="263" r:id="rId12"/>
    <p:sldId id="264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2" autoAdjust="0"/>
    <p:restoredTop sz="94660"/>
  </p:normalViewPr>
  <p:slideViewPr>
    <p:cSldViewPr>
      <p:cViewPr>
        <p:scale>
          <a:sx n="71" d="100"/>
          <a:sy n="71" d="100"/>
        </p:scale>
        <p:origin x="-2868" y="-9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02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1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40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1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5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1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6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1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45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95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64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84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BB61A-8D73-4EF6-BC8E-887015E84A1A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36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1\Desktop\все, все\Фоны\фон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14" y="-6965"/>
            <a:ext cx="91361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7"/>
            <a:ext cx="8640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F:\IMG_2946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6245">
            <a:off x="5384295" y="3677254"/>
            <a:ext cx="3293060" cy="2576996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6236491"/>
            <a:ext cx="2748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Составила: Лисицкая И.В.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Ирен\Фото\Фото02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53" y="3708006"/>
            <a:ext cx="3353990" cy="2515492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1902317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002060"/>
                </a:solidFill>
              </a:rPr>
              <a:t>«Истоки творческих способностей и дарования детей – на кончиках их пальцев. 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Другими словами: чем больше мастерства в детской руке, тем умнее ребенок». 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/</a:t>
            </a:r>
            <a:r>
              <a:rPr lang="ru-RU" dirty="0" err="1">
                <a:solidFill>
                  <a:srgbClr val="002060"/>
                </a:solidFill>
              </a:rPr>
              <a:t>В.А.Сухомлинский</a:t>
            </a:r>
            <a:r>
              <a:rPr lang="ru-RU" dirty="0">
                <a:solidFill>
                  <a:srgbClr val="00206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9825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226159"/>
              </p:ext>
            </p:extLst>
          </p:nvPr>
        </p:nvGraphicFramePr>
        <p:xfrm>
          <a:off x="179512" y="476672"/>
          <a:ext cx="8784976" cy="6030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672408"/>
                <a:gridCol w="216024"/>
                <a:gridCol w="3528392"/>
              </a:tblGrid>
              <a:tr h="1622797">
                <a:tc>
                  <a:txBody>
                    <a:bodyPr/>
                    <a:lstStyle/>
                    <a:p>
                      <a:endParaRPr lang="ru-RU" sz="1600" b="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Рассматривание картинок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sz="1600" b="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Используется для мотивации в качестве предварительного знакомства с объектом, если нет возможности сделать это при помощи наблюдения. А также для ознакомления с некоторыми сенсорными эталонами (цветами спектра, геометрическими формами и пр.) или для их уточнения.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1619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Образец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Малышам предоставляется модель, которую они повторяют в самостоятельной деятельности. Особенно актуален этот приём при разучивании танцевальных движений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Образец также может использоваться для мотивации детей в процессе создания поделки, аппликации. Однако в творческих заданиях этим приёмом злоупотреблять не стоит, иначе все работы малышей будут «как под копирку», то есть одинаковыми.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11883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Демонстрация вариантов исполнения того или иного задания.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Применяется при знакомстве с техникой исполнения, а также освоении новых изобразительных техник. К примеру, в средней группе воспитатель показывает, как выполнить рисунок в технике монотипия, чтобы познакомить малышей с этим видом реализации творческой задумки.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75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речевых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приёмов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5876"/>
            <a:ext cx="9144000" cy="6036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  <a:spcAft>
                <a:spcPts val="750"/>
              </a:spcAft>
            </a:pPr>
            <a:r>
              <a:rPr lang="ru-RU" sz="1600" b="1" spc="-3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Беседа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sz="1400" b="1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 помощи наводящих вопросов воспитатель помогает детям среднего и старшего дошкольного возраста обобщить полученный при обследовании или наблюдении материал.</a:t>
            </a:r>
            <a:r>
              <a:rPr lang="ru-RU" sz="14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400" dirty="0" smtClean="0">
              <a:solidFill>
                <a:srgbClr val="1B1C2A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sz="1600" b="1" spc="-35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Объяснение</a:t>
            </a:r>
            <a:endParaRPr lang="ru-RU" sz="16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sz="14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Важный </a:t>
            </a:r>
            <a:r>
              <a:rPr lang="ru-RU" sz="14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словесный приём, позволяющий взрослому пояснить детям порядок выполнения задания. В младшем дошкольном возрасте объяснения имеют более развёрнутый </a:t>
            </a:r>
            <a:r>
              <a:rPr lang="ru-RU" sz="14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характер</a:t>
            </a:r>
          </a:p>
          <a:p>
            <a:pPr>
              <a:spcAft>
                <a:spcPts val="1500"/>
              </a:spcAft>
            </a:pPr>
            <a:r>
              <a:rPr lang="ru-RU" sz="1400" b="1" i="1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Это </a:t>
            </a:r>
            <a:r>
              <a:rPr lang="ru-RU" sz="1400" b="1" i="1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интересно. Объяснение в старшем дошкольном возрасте часто приобретает форму совета или напоминания с короткими словесными инструкциями.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Bef>
                <a:spcPts val="750"/>
              </a:spcBef>
              <a:spcAft>
                <a:spcPts val="750"/>
              </a:spcAft>
            </a:pPr>
            <a:r>
              <a:rPr lang="ru-RU" sz="1600" b="1" spc="-3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Поощрение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sz="14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реализации индивидуального подхода и создания ситуации успеха для каждого (!) ребёнка используется поощрение. Этот приём имеет «долгоиграющий» смысл: добрые слова вселяют в малыша уверенность в своих силах, мотивируя на дальнейшую работу. </a:t>
            </a:r>
            <a:endParaRPr lang="ru-RU" sz="1400" dirty="0" smtClean="0">
              <a:solidFill>
                <a:srgbClr val="1B1C2A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sz="1600" b="1" spc="-35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Художественное </a:t>
            </a:r>
            <a:r>
              <a:rPr lang="ru-RU" sz="1600" b="1" spc="-3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слово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sz="14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Загадки, рифмовки, чтение отрывков детских произведений призваны стимулировать интерес у детей к теме и, конечно, привлечь их к занятию продуктивной деятельностью</a:t>
            </a:r>
            <a:r>
              <a:rPr lang="ru-RU" sz="14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К </a:t>
            </a:r>
            <a:r>
              <a:rPr lang="ru-RU" sz="14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примеру, при изучении темы «Посуда» перед созданием заварочного чайника из теста, дети средней или старшей групп отгадывают такие шуточные загадки: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400" b="1" i="1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Это </a:t>
            </a:r>
            <a:r>
              <a:rPr lang="ru-RU" sz="1400" b="1" i="1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интересно. Чтение как приём мотивации к продуктивной деятельности применяется с детьми, владеющими этим навыком. Например, перед сборкой деталей самолёта из блоков, малыши читают инструкцию по созданию модели.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6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организации продуктивной деятельности: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090942"/>
            <a:ext cx="6912768" cy="384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5715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Непосредственно образовательная деятельность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R="571500" lvl="0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marR="5715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Совместная деятельность (дети – педагог, дети – дети, дети – родители, педагог – родители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).</a:t>
            </a:r>
          </a:p>
          <a:p>
            <a:pPr marR="571500" lvl="0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marR="5715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Самостоятельная деятельность детей.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kern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361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32"/>
            <a:ext cx="7848872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spc="-35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Временной план занятий</a:t>
            </a:r>
            <a:endParaRPr lang="ru-RU" sz="2800" dirty="0">
              <a:solidFill>
                <a:schemeClr val="bg2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73065"/>
            <a:ext cx="8712968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Хронометраж занятий продуктивной деятельностью зависит от возрастной группы детей: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первая младшая — 15 минут;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вторая младшая — 20 минут;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средняя — 20–25 минут;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старшая и подготовительная 25–30 минут.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1500"/>
              </a:spcAf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 этом все четыре этапа работы будут одни и те же, вне зависимости от направления творческого занятия: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введение и объяснение задания (от 5 до 8 минут), включающее беседу или игру для мотивации малышей, рассматривание образца или наблюдение, показ способов воплощения образа, </a:t>
            </a:r>
            <a:r>
              <a:rPr lang="ru-RU" dirty="0" err="1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физминутка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 закрепление порядка выполнения творческого задания;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основная часть — от 6 до 15 минут — выполнение задания детьми и реализация приёмов индивидуализации (советы, указания малышам, испытывающим трудности);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подведение итогов — от 4 до 7 минут (поощрение и анализ работ педагогом, а в средней и старших группах и самими детьми).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27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7849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"Портфолио дошкольника"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начала необходимо приобрести красочные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папки.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девочек.</a:t>
            </a:r>
          </a:p>
        </p:txBody>
      </p:sp>
      <p:pic>
        <p:nvPicPr>
          <p:cNvPr id="3" name="Рисунок 2" descr="Из опыта работы «Портфолио дошкольника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560840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10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74049"/>
            <a:ext cx="7704856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мальчиков.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detsad-188952-14583207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19810"/>
            <a:ext cx="7488832" cy="55775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407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8640"/>
            <a:ext cx="8208912" cy="1861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Папки нужно подписать и расположить их так, чтобы родители имели к ним постоянный доступ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можно разместить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папки в приёмной группы).</a:t>
            </a:r>
            <a:endParaRPr lang="ru-RU" sz="2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 descr="https://www.maam.ru/upload/blogs/detsad-188952-14583207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49662"/>
            <a:ext cx="8640960" cy="4691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22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6633"/>
            <a:ext cx="8208912" cy="288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Приступаем к составлению портфолио.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Родители вместе с ребёнком выбирают стиль и красочность, ведь портфолио – это не только «копилка достижений», но и «красочная книга».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Эти и многие другие образцы детских портфолио можно скачать с интернета.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титульном листе нужно указать фамилию, имя ребёнка, дату рождения. Также проставляется дата начала и окончания сбора портфолио.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Рисунок 3" descr="https://www.maam.ru/upload/blogs/detsad-188952-145832106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3002038"/>
            <a:ext cx="6048672" cy="3739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995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51520" y="116632"/>
            <a:ext cx="660648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Основной прием в рисовании для первой младшей группы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(Показ, как следует пользоваться карандашами и красками. Наиболее эффективный прием – пассивные движения, когда ребенок действует не самостоятельно, а с помощью педагога).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108639"/>
            <a:ext cx="646246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 какого возраста осваиваются законы перспективы?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(С 5 лет: деревья, находящиеся на переднем плане, изображаются большими по размеру и располагаются в центре листа; деревья, находящиеся вдалеке, изображаются небольшими по размеру и располагаются внизу листа).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3793716"/>
            <a:ext cx="6462464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В какой возрастной группе дети знакомятся с тёплой и холодной палитрой; смешением красок; работой с белилами</a:t>
            </a:r>
            <a:r>
              <a:rPr lang="ru-RU" b="1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? </a:t>
            </a:r>
            <a:r>
              <a:rPr lang="ru-RU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      (С 6-летнего возраста).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4841695"/>
            <a:ext cx="698477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Почему занятия по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изодеятельности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желательно проводить в первой половине дня? 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Можно обеспечить хорошее освещение рабочих мест).</a:t>
            </a:r>
          </a:p>
        </p:txBody>
      </p:sp>
    </p:spTree>
    <p:extLst>
      <p:ext uri="{BB962C8B-B14F-4D97-AF65-F5344CB8AC3E}">
        <p14:creationId xmlns:p14="http://schemas.microsoft.com/office/powerpoint/2010/main" val="15400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667848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какой группы детям дается простой карандаш, для предварительной прорисовки основных частей предмета? 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(Старшая).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4612"/>
            <a:ext cx="6678488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какой возрастной группы вводится сюжетное рисование?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(Сюжетное рисование с учебными целями вводится не ранее чем в средней группе, причем вначале как изображение 2-3 предметов, расположенных рядом).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064285"/>
            <a:ext cx="66784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Самый легкий для исполнения декоративный элемент?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      </a:t>
            </a:r>
            <a:r>
              <a:rPr lang="ru-RU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(Мазок).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93715"/>
            <a:ext cx="748883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Какую форму в лепке дети учатся изображать первой, какие далее? 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(Цилиндр; шар, диск, соединение двух деталей одной формы, соединение двух деталей разной формы).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160243"/>
            <a:ext cx="763284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какого возраста вводится сюжетная лепка?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(Сюжетная лепка проводится с детьми старших групп).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6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39" y="548680"/>
            <a:ext cx="64807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882641"/>
            <a:ext cx="1889490" cy="172819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51" y="3641842"/>
            <a:ext cx="2639764" cy="2069436"/>
          </a:xfrm>
          <a:prstGeom prst="round2Diag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User\Desktop\Ирен\Фото\Фото02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179" y="3576115"/>
            <a:ext cx="3096344" cy="2069436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3508" y="170941"/>
            <a:ext cx="8856984" cy="2372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500"/>
              </a:spcAft>
              <a:tabLst>
                <a:tab pos="5940425" algn="r"/>
              </a:tabLst>
            </a:pPr>
            <a:r>
              <a:rPr lang="ru-RU" sz="2800" b="1" u="sng" dirty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Актуальность</a:t>
            </a:r>
            <a:r>
              <a:rPr lang="ru-RU" sz="2800" u="sng" dirty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2800" b="1" spc="-35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Продуктивная (в некоторых источниках «практическая или творческая деятельность») – это созидательная работа, нацеленная на преобразование исходного материала или сочетаний материалов в конечный продукт, который будет соответствовать замыслу.</a:t>
            </a: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Занятия продуктивной деятельностью обычно имеют игровую форму проведения. </a:t>
            </a:r>
            <a:endParaRPr lang="ru-RU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pic>
        <p:nvPicPr>
          <p:cNvPr id="2052" name="Picture 4" descr="http://doshkolnik.net/wp-content/uploads/2017/06/hand-845269_1280-1024x6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546" y="4941168"/>
            <a:ext cx="1944216" cy="17148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75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660648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Виды аппликации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      </a:t>
            </a:r>
            <a:r>
              <a:rPr lang="ru-RU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(плоскостная, объемная).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07317"/>
            <a:ext cx="6606480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Перечислите основные приемы работы с ножницами по мере усложнения: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а) разрезание бумаги по прямой, по сгибам и на глаз;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б) вырезание округлых форм путем закругления углов, симметричных форм из бумаги, сложенной вдвое, несколько раз, гармошкой;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в) вырезание несимметричных форм — силуэтное и из отдельных частей;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г) вырезание по контуру;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д) создание формы путем обрывания (</a:t>
            </a:r>
            <a:r>
              <a:rPr lang="ru-RU" i="1" dirty="0" err="1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отщипывания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кусочков бумаги.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103686"/>
            <a:ext cx="756084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Предложите варианты анализ детских работ.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Общая оценка занятия (в </a:t>
            </a:r>
            <a:r>
              <a:rPr lang="ru-RU" i="1" dirty="0" err="1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мл.возрасте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только положительная).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Среди отобранных выбрать 2-3 наилучшие. Почему?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Предложить рассказать о любой понравившейся работе.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Показать работу похожую на образец.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Найти две разные и две одинаковые работы.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Рассказать о своей работе.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79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8348">
            <a:off x="5837149" y="1318261"/>
            <a:ext cx="3016056" cy="2207491"/>
          </a:xfrm>
          <a:prstGeom prst="round2Diag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1\Desktop\ФОТО СЕМЬИ\фото с телефона\Фото03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37966">
            <a:off x="435459" y="1145084"/>
            <a:ext cx="2832993" cy="2124744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3859919"/>
            <a:ext cx="3313633" cy="2481821"/>
          </a:xfrm>
          <a:prstGeom prst="round2Diag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606" y="3728984"/>
            <a:ext cx="2303091" cy="2797406"/>
          </a:xfrm>
          <a:prstGeom prst="round2Same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4480" y="476672"/>
            <a:ext cx="2735672" cy="1224136"/>
          </a:xfrm>
          <a:prstGeom prst="rect">
            <a:avLst/>
          </a:prstGeom>
        </p:spPr>
        <p:txBody>
          <a:bodyPr wrap="square">
            <a:prstTxWarp prst="textWave4">
              <a:avLst>
                <a:gd name="adj1" fmla="val 6250"/>
                <a:gd name="adj2" fmla="val -3570"/>
              </a:avLst>
            </a:prstTxWarp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спасибо за внимание!</a:t>
            </a:r>
            <a:endParaRPr lang="ru-RU" sz="1600" dirty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3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16687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«продуктивная деятельность» - введено И. Кантом, дальнейшее развитие получило в работах Фихте И.Г.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Продуктивная деятельность в детском саду – это вид культурной практики, где происходит успешное формирование и реализация способностей воспитанников,  которые можно организовать в форме совместной деятельности взрослого с детьми.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44423" y="5301208"/>
            <a:ext cx="2406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Иммануил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Кант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1941" y="3155674"/>
            <a:ext cx="1839467" cy="192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71941" y="5301208"/>
            <a:ext cx="28877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Фихте Иоганн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Готлиб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423" y="3133582"/>
            <a:ext cx="1762286" cy="192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65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32856"/>
            <a:ext cx="8496944" cy="3965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500"/>
              </a:spcAft>
              <a:tabLst>
                <a:tab pos="977900" algn="l"/>
              </a:tabLst>
            </a:pPr>
            <a:r>
              <a:rPr lang="ru-RU" sz="4000" b="1" u="sng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Новизна</a:t>
            </a:r>
            <a:r>
              <a:rPr lang="ru-RU" sz="4000" u="sng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40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Введение новых ФГОС к дошкольному образованию диктует обновление содержания и форм работы с детьми. Интеграция образовательных областей является научно-методической основой ФГОС. А продуктивная деятельность связывает, как правило, следующие образовательные области: социально-коммуникативное развитие, познавательное развитие, художественно-эстетическое развитие.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4098" name="Picture 2" descr="https://ds19-uu.educhel.ru/uploads/36100/36072/section/788135/risu.png?15419336984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2244"/>
            <a:ext cx="5904656" cy="287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59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5752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sz="2800" b="1" spc="-35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Цели продуктивной деятельности в детском саду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Миссией продуктивной деятельности в детском саду является:</a:t>
            </a:r>
            <a:endParaRPr lang="ru-RU" sz="2800" b="1" i="1" dirty="0">
              <a:solidFill>
                <a:schemeClr val="bg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воображения,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мышления;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создание оптимальных условий для физического развития;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целеустремлённости;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расширение сферы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познания;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общей мускулатуры и мелкой моторики;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инициативности.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7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16632"/>
            <a:ext cx="8424936" cy="609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800" b="1" spc="-35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 продуктивной деятельности в детском саду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творческих способностей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физических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способностей;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активизация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заинтересованности малыша в выполнении того или иного вида продуктивной деятельности;</a:t>
            </a:r>
            <a:endParaRPr lang="ru-RU" sz="2000" dirty="0">
              <a:solidFill>
                <a:srgbClr val="1B1C2A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собственного видения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жизни;</a:t>
            </a:r>
            <a:endParaRPr lang="ru-RU" sz="2000" dirty="0">
              <a:solidFill>
                <a:srgbClr val="1B1C2A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стимулирование интереса к продуктивной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активности;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ощущения предметного мира, а также его моделирование в различных видах продуктивной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деятельности;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получение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представлений о сенсорных эталонах и их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закрепление;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тренировка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мелкой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моторики;</a:t>
            </a:r>
            <a:endParaRPr lang="ru-RU" sz="2000" dirty="0">
              <a:solidFill>
                <a:srgbClr val="1B1C2A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пополнение словарного запаса и представлений о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языке;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</a:t>
            </a:r>
            <a:r>
              <a:rPr lang="ru-RU" sz="2000" dirty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умения заниматься совместной </a:t>
            </a:r>
            <a:r>
              <a:rPr lang="ru-RU" sz="2000" dirty="0" smtClean="0">
                <a:solidFill>
                  <a:srgbClr val="1B1C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деятельностью.</a:t>
            </a:r>
            <a:endParaRPr lang="ru-RU" sz="2000" dirty="0">
              <a:solidFill>
                <a:srgbClr val="1B1C2A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6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692695"/>
            <a:ext cx="8352928" cy="5797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800" b="1" spc="-35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Методы организации продуктивной деятельности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sz="2000" i="1" dirty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Выделяется четыре метода организации практической деятельности детей:</a:t>
            </a:r>
            <a:endParaRPr lang="ru-RU" sz="2000" i="1" dirty="0">
              <a:solidFill>
                <a:schemeClr val="bg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+mj-lt"/>
              <a:buAutoNum type="arabicPeriod"/>
              <a:tabLst>
                <a:tab pos="588645" algn="l"/>
              </a:tabLs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информационно - организационный — обеспечивает восприятие готовой информации (малыши младших групп получают задание с детальной пошаговой инструкцией по выполнению);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+mj-lt"/>
              <a:buAutoNum type="arabicPeriod"/>
              <a:tabLst>
                <a:tab pos="588645" algn="l"/>
              </a:tabLs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репродуктивный, углубляющий знания о способах деятельности (освоение разных изобразительных техник);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+mj-lt"/>
              <a:buAutoNum type="arabicPeriod"/>
              <a:tabLst>
                <a:tab pos="588645" algn="l"/>
              </a:tabLs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эвристический, требующий от детей выдвижения гипотез относительно решения той или иной проблемы, к примеру, как увеличить размер поделки из каштанов;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+mj-lt"/>
              <a:buAutoNum type="arabicPeriod"/>
              <a:tabLst>
                <a:tab pos="588645" algn="l"/>
              </a:tabLs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исследовательский, предполагающий решение многокомпонентной задачи детьми (например, дети рисуют на свободную тему, или тема оговаривается в общих чертах, как в задании для </a:t>
            </a:r>
            <a:r>
              <a:rPr lang="ru-RU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подготовишек</a:t>
            </a: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«Нарисовать впечатления о лете»).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44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4080" y="404664"/>
            <a:ext cx="8396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spcBef>
                <a:spcPts val="1500"/>
              </a:spcBef>
              <a:spcAft>
                <a:spcPts val="750"/>
              </a:spcAft>
            </a:pPr>
            <a:r>
              <a:rPr lang="ru-RU" sz="2800" b="1" spc="-35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Приёмы для занятий продуктивной деятельностью</a:t>
            </a:r>
            <a:endParaRPr lang="ru-RU" sz="2800" b="1" dirty="0">
              <a:solidFill>
                <a:schemeClr val="bg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4080" y="1916832"/>
            <a:ext cx="8036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1500"/>
              </a:spcAft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Основными способами взаимодействия с детьми на занятиях продуктивной деятельностью является наглядность.</a:t>
            </a:r>
            <a:endParaRPr lang="ru-RU" sz="2400" dirty="0">
              <a:solidFill>
                <a:schemeClr val="bg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10" name="Picture 2" descr="F:\2009_04_16\IMG_15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2503">
            <a:off x="404601" y="3703611"/>
            <a:ext cx="3421164" cy="2400194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heg-internat.edu.tomsk.ru/wp-content/uploads/2013/03/Ivanova3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312368" cy="2391752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86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1500"/>
              </a:spcAft>
            </a:pPr>
            <a:r>
              <a:rPr lang="ru-RU" sz="2400" b="1" spc="-35" dirty="0">
                <a:solidFill>
                  <a:srgbClr val="000000"/>
                </a:solidFill>
                <a:latin typeface="Times New Roman"/>
                <a:ea typeface="Times New Roman"/>
              </a:rPr>
              <a:t>Виды наглядных приёмов в практической деятельности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452018"/>
              </p:ext>
            </p:extLst>
          </p:nvPr>
        </p:nvGraphicFramePr>
        <p:xfrm>
          <a:off x="179512" y="836712"/>
          <a:ext cx="8856984" cy="5908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777"/>
                <a:gridCol w="2448272"/>
                <a:gridCol w="5148935"/>
              </a:tblGrid>
              <a:tr h="359316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Приём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Особенности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57142">
                <a:tc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Представления о мире вокруг формируются в процессе наблюдения за окружающей действительностью.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первой младшей группе дети могут выделить 1–2 ярких признака, например, цвет и размер карандаша, при этом наблюдение отличается кратковременностью.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 второй младшей группе добавляется исследование объекта жестами, к примеру, пальчиком.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средней группе наблюдение подытоживается творческим заданием, например, нарисовать осенний лес вечером.</a:t>
                      </a:r>
                      <a:b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старшем дошкольном возрасте в процессе наблюдения дети формулируют для себя сюжет творческого задания.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8088">
                <a:tc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Обследование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Малыши целенаправленно разглядывают предмет, который им надо согласно этапу преобразования изобразить.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младшем дошкольном возрасте дети обследуют объекты через совместные со взрослым тактильные манипуляции, например, обводят пальчиками предмет круглой формы, чтобы пополнить набор сенсорных эталонов понятиями круг, круглый.</a:t>
                      </a:r>
                      <a:b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средней группе тактильное обследование уточняется словом. Причём не только взрослый его проговаривает, но и ребёнок. Дети учатся называть части целого предмета, определять на рисунках, чего не хватает (например, в фигурке зайца из пластилина нет хвоста).</a:t>
                      </a:r>
                      <a:b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старшей группе в элементах обследуемых объектов дети обращают внимание на соотношение частей в целом, например, большие колёса у трактора на рисунке и небольшие у легковой машины.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192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552</TotalTime>
  <Words>1115</Words>
  <Application>Microsoft Office PowerPoint</Application>
  <PresentationFormat>Экран (4:3)</PresentationFormat>
  <Paragraphs>153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93</cp:revision>
  <dcterms:created xsi:type="dcterms:W3CDTF">2014-11-15T13:34:39Z</dcterms:created>
  <dcterms:modified xsi:type="dcterms:W3CDTF">2019-02-24T18:59:52Z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536911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