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2" r:id="rId4"/>
    <p:sldId id="259" r:id="rId5"/>
    <p:sldId id="260" r:id="rId6"/>
    <p:sldId id="264" r:id="rId7"/>
    <p:sldId id="265" r:id="rId8"/>
    <p:sldId id="266" r:id="rId9"/>
    <p:sldId id="261" r:id="rId10"/>
    <p:sldId id="267" r:id="rId11"/>
    <p:sldId id="271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C4FF4-6EE1-4A76-9B8F-B2F594D6C874}" type="datetimeFigureOut">
              <a:rPr lang="ru-RU"/>
              <a:pPr>
                <a:defRPr/>
              </a:pPr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7A747-1B53-4B3F-B8D2-D8AB0E128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BD201-5F9C-4593-BEFD-74C971F0B552}" type="datetimeFigureOut">
              <a:rPr lang="ru-RU"/>
              <a:pPr>
                <a:defRPr/>
              </a:pPr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2E6F0-797A-404D-B2F0-96032D2C1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A3035-02C7-4538-A480-C6887B19F5A6}" type="datetimeFigureOut">
              <a:rPr lang="ru-RU"/>
              <a:pPr>
                <a:defRPr/>
              </a:pPr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8664C-3B03-4311-A452-8E87A1DF2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2DDE1-E9F2-4B50-AB95-1A36B28481DE}" type="datetimeFigureOut">
              <a:rPr lang="ru-RU"/>
              <a:pPr>
                <a:defRPr/>
              </a:pPr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7BA6C-DE82-4922-A007-5CB817EE4E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11FA9-72D4-4D0D-AA04-5200C8F96D1C}" type="datetimeFigureOut">
              <a:rPr lang="ru-RU"/>
              <a:pPr>
                <a:defRPr/>
              </a:pPr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BFCBB-F7D8-4AD9-B5F9-93687358C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AA105-3B9A-485F-A7BD-B3B1C1BFF994}" type="datetimeFigureOut">
              <a:rPr lang="ru-RU"/>
              <a:pPr>
                <a:defRPr/>
              </a:pPr>
              <a:t>17.02.2022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17202-91A5-4841-8837-12B3422A9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3E727-7E97-4B76-A273-97C117DFD6DE}" type="datetimeFigureOut">
              <a:rPr lang="ru-RU"/>
              <a:pPr>
                <a:defRPr/>
              </a:pPr>
              <a:t>17.02.2022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140D1-42AB-456C-B3EB-2E58162D2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FDA9A-A9AF-4522-BA4E-959710ABA8F2}" type="datetimeFigureOut">
              <a:rPr lang="ru-RU"/>
              <a:pPr>
                <a:defRPr/>
              </a:pPr>
              <a:t>17.02.2022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4C3DF-49FF-4AA4-A1AB-8615103FA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C31E6-6AC6-4E62-806B-D0CB1E8C6262}" type="datetimeFigureOut">
              <a:rPr lang="ru-RU"/>
              <a:pPr>
                <a:defRPr/>
              </a:pPr>
              <a:t>17.02.2022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0E188-B191-46AC-99B7-5113417AE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59BE0-226E-4980-AAF5-F1A9DF7C7AE8}" type="datetimeFigureOut">
              <a:rPr lang="ru-RU"/>
              <a:pPr>
                <a:defRPr/>
              </a:pPr>
              <a:t>17.02.2022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8319C-EFFD-43A6-A723-9E31BBA50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4FB44-2B3A-4EA5-B708-4FEB9F41BBF1}" type="datetimeFigureOut">
              <a:rPr lang="ru-RU"/>
              <a:pPr>
                <a:defRPr/>
              </a:pPr>
              <a:t>17.02.2022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51498-F984-481A-8E8C-4DDFA9BC9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2.png"/>
          <p:cNvPicPr>
            <a:picLocks noChangeAspect="1"/>
          </p:cNvPicPr>
          <p:nvPr userDrawn="1"/>
        </p:nvPicPr>
        <p:blipFill>
          <a:blip r:embed="rId14" cstate="print">
            <a:lum/>
          </a:blip>
          <a:stretch>
            <a:fillRect/>
          </a:stretch>
        </p:blipFill>
        <p:spPr>
          <a:xfrm>
            <a:off x="0" y="357166"/>
            <a:ext cx="9144000" cy="6500834"/>
          </a:xfrm>
          <a:prstGeom prst="rect">
            <a:avLst/>
          </a:prstGeom>
          <a:effectLst>
            <a:outerShdw blurRad="50800" dist="38100" dir="16200000" rotWithShape="0">
              <a:schemeClr val="bg1">
                <a:alpha val="40000"/>
              </a:schemeClr>
            </a:outerShdw>
          </a:effectLst>
        </p:spPr>
      </p:pic>
      <p:sp>
        <p:nvSpPr>
          <p:cNvPr id="15" name="Прямоугольник 14"/>
          <p:cNvSpPr/>
          <p:nvPr userDrawn="1"/>
        </p:nvSpPr>
        <p:spPr>
          <a:xfrm>
            <a:off x="0" y="6572272"/>
            <a:ext cx="9144000" cy="285728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0" y="1285860"/>
            <a:ext cx="9144000" cy="5214974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  <a:effectLst>
            <a:outerShdw blurRad="1270000" dist="50800" dir="5400000" algn="ctr" rotWithShape="0">
              <a:schemeClr val="bg1">
                <a:alpha val="43000"/>
              </a:schemeClr>
            </a:outerShd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schemeClr val="bg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785794"/>
            <a:ext cx="8572560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Georgia" pitchFamily="18" charset="0"/>
              </a:rPr>
              <a:t>Оценка достижения учащимися планируемых результатов освоения ООП при обучении информатике</a:t>
            </a:r>
            <a:endParaRPr lang="ru-RU" sz="4400" b="1" i="1" dirty="0">
              <a:ln w="19050">
                <a:solidFill>
                  <a:prstClr val="white"/>
                </a:solidFill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14942" y="4643446"/>
            <a:ext cx="37147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Беляева Зоя Викторовна,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учитель информатики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ОУ «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Новоуральская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школа»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304800" y="1412776"/>
            <a:ext cx="8686800" cy="4667349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>
            <a:normAutofit lnSpcReduction="10000"/>
          </a:bodyPr>
          <a:lstStyle/>
          <a:p>
            <a:pPr marL="342900" marR="0" lvl="0" indent="-342900" algn="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УТВЕРЖДЕН</a:t>
            </a:r>
          </a:p>
          <a:p>
            <a:pPr marL="342900" marR="0" lvl="0" indent="-342900" algn="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приказом Министерства</a:t>
            </a:r>
          </a:p>
          <a:p>
            <a:pPr marL="342900" marR="0" lvl="0" indent="-342900" algn="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труда и социальной защиты</a:t>
            </a:r>
          </a:p>
          <a:p>
            <a:pPr marL="342900" marR="0" lvl="0" indent="-342900" algn="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Российской Федерации</a:t>
            </a:r>
          </a:p>
          <a:p>
            <a:pPr marL="342900" marR="0" lvl="0" indent="-342900" algn="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 «18» октября 2013 г. № 544 и</a:t>
            </a:r>
          </a:p>
          <a:p>
            <a:pPr marL="342900" marR="0" lvl="0" indent="-342900" algn="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ПРОФЕССИОНАЛЬНЫЙ СТАНДАРТ 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Педагог (педагогическая деятельность в дошкольном, начальном общем, основном общем, среднем общем образовании)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(воспитатель, учитель)   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23528" y="404664"/>
            <a:ext cx="8686800" cy="88119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Georgia" pitchFamily="18" charset="0"/>
              </a:rPr>
              <a:t>Основа программы профессионального развития педагога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admin\Desktop\Метод отображений 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214422"/>
            <a:ext cx="6929486" cy="5197115"/>
          </a:xfrm>
          <a:prstGeom prst="rect">
            <a:avLst/>
          </a:prstGeom>
          <a:noFill/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-24"/>
            <a:ext cx="9144000" cy="128588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>Системы логических уравнений (метод отображения)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500174"/>
            <a:ext cx="7772400" cy="4929222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/>
              <a:t>1. Федеральная </a:t>
            </a:r>
            <a:r>
              <a:rPr lang="ru-RU" sz="3600" b="1" dirty="0"/>
              <a:t>целевая программа </a:t>
            </a:r>
            <a:r>
              <a:rPr lang="ru-RU" sz="3600" b="1" dirty="0" err="1"/>
              <a:t>развтия</a:t>
            </a:r>
            <a:r>
              <a:rPr lang="ru-RU" sz="3600" b="1" dirty="0"/>
              <a:t> образования на 2016-2020 гг.</a:t>
            </a:r>
            <a:r>
              <a:rPr lang="ru-RU" sz="3600" dirty="0"/>
              <a:t>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ru-RU" sz="3600" b="1" dirty="0" smtClean="0"/>
              <a:t>2.</a:t>
            </a:r>
            <a:r>
              <a:rPr lang="ru-RU" sz="3600" dirty="0" smtClean="0"/>
              <a:t> </a:t>
            </a:r>
            <a:r>
              <a:rPr lang="ru-RU" sz="3600" b="1" dirty="0" smtClean="0"/>
              <a:t>ФЗ </a:t>
            </a:r>
            <a:r>
              <a:rPr lang="ru-RU" sz="3600" b="1" dirty="0"/>
              <a:t>№ 273 «Об образовании в РФ». 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ru-RU" sz="3600" b="1" dirty="0" smtClean="0"/>
              <a:t>3. Концепция </a:t>
            </a:r>
            <a:r>
              <a:rPr lang="ru-RU" sz="3600" b="1" dirty="0"/>
              <a:t>развития математического образования в РФ</a:t>
            </a:r>
            <a:r>
              <a:rPr lang="ru-RU" sz="3600" b="1" dirty="0" smtClean="0"/>
              <a:t>.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ru-RU" sz="3600" b="1" dirty="0" smtClean="0"/>
              <a:t>4. Стратегию </a:t>
            </a:r>
            <a:r>
              <a:rPr lang="ru-RU" sz="3600" b="1" dirty="0"/>
              <a:t>воспитания в Российской Федерации на период до 2025 года</a:t>
            </a:r>
            <a:r>
              <a:rPr lang="ru-RU" sz="3600" b="1" dirty="0" smtClean="0"/>
              <a:t>.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ru-RU" sz="3600" b="1" dirty="0" smtClean="0"/>
              <a:t>5. Конвенция о правах ребенка</a:t>
            </a:r>
            <a:br>
              <a:rPr lang="ru-RU" sz="3600" b="1" dirty="0" smtClean="0"/>
            </a:br>
            <a:r>
              <a:rPr lang="ru-RU" sz="3600" b="1" dirty="0" smtClean="0"/>
              <a:t>6. Профессиональный стандарт педагога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i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Нормативно-правовые документы</a:t>
            </a:r>
            <a:endParaRPr lang="ru-RU" sz="4400" b="1" i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14290"/>
            <a:ext cx="8229600" cy="701530"/>
          </a:xfrm>
        </p:spPr>
        <p:style>
          <a:lnRef idx="2">
            <a:schemeClr val="dk1"/>
          </a:lnRef>
          <a:fillRef idx="1001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000" dirty="0" smtClean="0">
                <a:solidFill>
                  <a:schemeClr val="tx1"/>
                </a:solidFill>
                <a:effectLst/>
                <a:latin typeface="Georgia" pitchFamily="18" charset="0"/>
              </a:rPr>
              <a:t>Требования ФГОС к системе оценки планируемых результатов освоения основной образовательной программы</a:t>
            </a:r>
            <a:endParaRPr lang="ru-RU" sz="2000" dirty="0"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928688"/>
          <a:ext cx="8229600" cy="5715001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1712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Утвержден приказом Министерства образования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и науки Российской Федерации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от «17»  </a:t>
                      </a:r>
                      <a:r>
                        <a:rPr kumimoji="0" lang="ru-RU" sz="20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декабря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 2010 г. № </a:t>
                      </a:r>
                      <a:r>
                        <a:rPr kumimoji="0" lang="ru-RU" sz="20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1897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6686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УТВЕРЖДЕН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приказом Министерства образования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и науки Российской Федерации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от «_17_» </a:t>
                      </a:r>
                      <a:r>
                        <a:rPr kumimoji="0" lang="ru-RU" sz="20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мая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 2012 г. № __</a:t>
                      </a:r>
                      <a:r>
                        <a:rPr kumimoji="0" lang="ru-RU" sz="20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413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__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490"/>
                    </a:solidFill>
                  </a:tcPr>
                </a:tc>
              </a:tr>
              <a:tr h="400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9CA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9CA3"/>
                    </a:solidFill>
                  </a:tcPr>
                </a:tc>
              </a:tr>
            </a:tbl>
          </a:graphicData>
        </a:graphic>
      </p:graphicFrame>
      <p:pic>
        <p:nvPicPr>
          <p:cNvPr id="5134" name="Рисунок 5" descr="http://img1.labirint.ru/books/362723/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0" y="2786063"/>
            <a:ext cx="2786063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5" name="Рисунок 4" descr="http://www.uchmag.ru/upload/catalog/posob/1/1/11047_cover_image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63" y="2714625"/>
            <a:ext cx="2786062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2521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i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Мониторинговые исследования</a:t>
            </a:r>
            <a:endParaRPr lang="ru-RU" sz="4400" b="1" i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472" y="1643050"/>
            <a:ext cx="7994305" cy="4632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i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Спецификация КИМ</a:t>
            </a:r>
            <a:endParaRPr lang="ru-RU" sz="4400" b="1" i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928670"/>
            <a:ext cx="828680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Назначение КИМ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Подходы к отбору содержания, разработке структуры Ким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Структура КИМ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Распределение заданий КИМ по содержанию, видам умений и способам деятельности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Распределение заданий по уровням сложности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Время выполнения варианта Ким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План варианта КИМ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Дополнительные материалы и оборудование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Условия проведения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Рекомендации по подготовке к работе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Демонстрационный вариант КИМ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Инструкция для обучающихся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Содержание итоговой работы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4"/>
            <a:ext cx="9144000" cy="838200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Технология  полного усвоения знаний</a:t>
            </a:r>
            <a:r>
              <a:rPr lang="ru-RU" sz="2800" dirty="0" smtClean="0">
                <a:latin typeface="Georgia" pitchFamily="18" charset="0"/>
              </a:rPr>
              <a:t/>
            </a:r>
            <a:br>
              <a:rPr lang="ru-RU" sz="2800" dirty="0" smtClean="0">
                <a:latin typeface="Georgia" pitchFamily="18" charset="0"/>
              </a:rPr>
            </a:br>
            <a:endParaRPr lang="ru-RU" sz="2800" dirty="0" smtClean="0">
              <a:latin typeface="Georgia" pitchFamily="18" charset="0"/>
            </a:endParaRPr>
          </a:p>
        </p:txBody>
      </p:sp>
      <p:sp>
        <p:nvSpPr>
          <p:cNvPr id="2253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23B7568-4F22-4802-BB3D-36CABEAE6990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22532" name="Rectangle 3"/>
          <p:cNvSpPr>
            <a:spLocks noChangeArrowheads="1"/>
          </p:cNvSpPr>
          <p:nvPr/>
        </p:nvSpPr>
        <p:spPr bwMode="auto">
          <a:xfrm>
            <a:off x="0" y="17383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2533" name="AutoShape 54"/>
          <p:cNvSpPr>
            <a:spLocks noChangeArrowheads="1"/>
          </p:cNvSpPr>
          <p:nvPr/>
        </p:nvSpPr>
        <p:spPr bwMode="auto">
          <a:xfrm>
            <a:off x="2362200" y="1066800"/>
            <a:ext cx="2438400" cy="685800"/>
          </a:xfrm>
          <a:prstGeom prst="roundRect">
            <a:avLst>
              <a:gd name="adj" fmla="val 16667"/>
            </a:avLst>
          </a:prstGeom>
          <a:solidFill>
            <a:srgbClr val="66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>
                <a:latin typeface="Bookman Old Style" pitchFamily="18" charset="0"/>
              </a:rPr>
              <a:t>Изучение нового</a:t>
            </a:r>
          </a:p>
          <a:p>
            <a:pPr algn="ctr"/>
            <a:r>
              <a:rPr lang="ru-RU" sz="2000" b="1" dirty="0">
                <a:latin typeface="Bookman Old Style" pitchFamily="18" charset="0"/>
              </a:rPr>
              <a:t> материала</a:t>
            </a:r>
          </a:p>
        </p:txBody>
      </p:sp>
      <p:sp>
        <p:nvSpPr>
          <p:cNvPr id="22534" name="AutoShape 55"/>
          <p:cNvSpPr>
            <a:spLocks noChangeArrowheads="1"/>
          </p:cNvSpPr>
          <p:nvPr/>
        </p:nvSpPr>
        <p:spPr bwMode="auto">
          <a:xfrm>
            <a:off x="1676400" y="2057400"/>
            <a:ext cx="3810000" cy="1295400"/>
          </a:xfrm>
          <a:prstGeom prst="diamond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>
                <a:latin typeface="Bookman Old Style" pitchFamily="18" charset="0"/>
              </a:rPr>
              <a:t>Диагностический</a:t>
            </a:r>
          </a:p>
          <a:p>
            <a:pPr algn="ctr"/>
            <a:r>
              <a:rPr lang="ru-RU" sz="2000" b="1" dirty="0">
                <a:latin typeface="Bookman Old Style" pitchFamily="18" charset="0"/>
              </a:rPr>
              <a:t>контроль</a:t>
            </a:r>
          </a:p>
        </p:txBody>
      </p:sp>
      <p:sp>
        <p:nvSpPr>
          <p:cNvPr id="22535" name="Rectangle 56"/>
          <p:cNvSpPr>
            <a:spLocks noChangeArrowheads="1"/>
          </p:cNvSpPr>
          <p:nvPr/>
        </p:nvSpPr>
        <p:spPr bwMode="auto">
          <a:xfrm>
            <a:off x="50800" y="3143250"/>
            <a:ext cx="2438400" cy="514350"/>
          </a:xfrm>
          <a:prstGeom prst="rect">
            <a:avLst/>
          </a:prstGeom>
          <a:solidFill>
            <a:srgbClr val="CC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latin typeface="Bookman Old Style" pitchFamily="18" charset="0"/>
              </a:rPr>
              <a:t>Развитие</a:t>
            </a:r>
          </a:p>
        </p:txBody>
      </p:sp>
      <p:sp>
        <p:nvSpPr>
          <p:cNvPr id="22536" name="Rectangle 85"/>
          <p:cNvSpPr>
            <a:spLocks noChangeArrowheads="1"/>
          </p:cNvSpPr>
          <p:nvPr/>
        </p:nvSpPr>
        <p:spPr bwMode="auto">
          <a:xfrm>
            <a:off x="5283200" y="3005138"/>
            <a:ext cx="2438400" cy="9906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latin typeface="Bookman Old Style" pitchFamily="18" charset="0"/>
              </a:rPr>
              <a:t>Коррективная</a:t>
            </a:r>
          </a:p>
          <a:p>
            <a:pPr algn="ctr"/>
            <a:r>
              <a:rPr lang="ru-RU" sz="2000" b="1">
                <a:latin typeface="Bookman Old Style" pitchFamily="18" charset="0"/>
              </a:rPr>
              <a:t>учебная</a:t>
            </a:r>
          </a:p>
          <a:p>
            <a:pPr algn="ctr"/>
            <a:r>
              <a:rPr lang="ru-RU" sz="2000" b="1">
                <a:latin typeface="Bookman Old Style" pitchFamily="18" charset="0"/>
              </a:rPr>
              <a:t>деятельность</a:t>
            </a:r>
          </a:p>
        </p:txBody>
      </p:sp>
      <p:sp>
        <p:nvSpPr>
          <p:cNvPr id="22537" name="AutoShape 88"/>
          <p:cNvSpPr>
            <a:spLocks noChangeArrowheads="1"/>
          </p:cNvSpPr>
          <p:nvPr/>
        </p:nvSpPr>
        <p:spPr bwMode="auto">
          <a:xfrm rot="16200000" flipH="1">
            <a:off x="908050" y="2198688"/>
            <a:ext cx="355600" cy="1320800"/>
          </a:xfrm>
          <a:custGeom>
            <a:avLst/>
            <a:gdLst>
              <a:gd name="T0" fmla="*/ 1169063289 w 21600"/>
              <a:gd name="T1" fmla="*/ 0 h 21600"/>
              <a:gd name="T2" fmla="*/ 1169063289 w 21600"/>
              <a:gd name="T3" fmla="*/ 2147483647 h 21600"/>
              <a:gd name="T4" fmla="*/ 103062029 w 21600"/>
              <a:gd name="T5" fmla="*/ 2147483647 h 21600"/>
              <a:gd name="T6" fmla="*/ 1586666080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4707 h 21600"/>
              <a:gd name="T14" fmla="*/ 20317 w 21600"/>
              <a:gd name="T15" fmla="*/ 7451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915" y="0"/>
                </a:lnTo>
                <a:lnTo>
                  <a:pt x="15915" y="4707"/>
                </a:lnTo>
                <a:lnTo>
                  <a:pt x="12427" y="4707"/>
                </a:lnTo>
                <a:cubicBezTo>
                  <a:pt x="5564" y="4707"/>
                  <a:pt x="0" y="8043"/>
                  <a:pt x="0" y="12158"/>
                </a:cubicBezTo>
                <a:lnTo>
                  <a:pt x="0" y="21600"/>
                </a:lnTo>
                <a:lnTo>
                  <a:pt x="2805" y="21600"/>
                </a:lnTo>
                <a:lnTo>
                  <a:pt x="2805" y="12158"/>
                </a:lnTo>
                <a:cubicBezTo>
                  <a:pt x="2805" y="9558"/>
                  <a:pt x="7113" y="7451"/>
                  <a:pt x="12427" y="7451"/>
                </a:cubicBezTo>
                <a:lnTo>
                  <a:pt x="15915" y="7451"/>
                </a:lnTo>
                <a:lnTo>
                  <a:pt x="15915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8" name="AutoShape 89"/>
          <p:cNvSpPr>
            <a:spLocks noChangeArrowheads="1"/>
          </p:cNvSpPr>
          <p:nvPr/>
        </p:nvSpPr>
        <p:spPr bwMode="auto">
          <a:xfrm rot="5400000">
            <a:off x="5946775" y="2192338"/>
            <a:ext cx="355600" cy="1320800"/>
          </a:xfrm>
          <a:custGeom>
            <a:avLst/>
            <a:gdLst>
              <a:gd name="T0" fmla="*/ 1169063289 w 21600"/>
              <a:gd name="T1" fmla="*/ 0 h 21600"/>
              <a:gd name="T2" fmla="*/ 1169063289 w 21600"/>
              <a:gd name="T3" fmla="*/ 2147483647 h 21600"/>
              <a:gd name="T4" fmla="*/ 103062029 w 21600"/>
              <a:gd name="T5" fmla="*/ 2147483647 h 21600"/>
              <a:gd name="T6" fmla="*/ 1586666080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4707 h 21600"/>
              <a:gd name="T14" fmla="*/ 20317 w 21600"/>
              <a:gd name="T15" fmla="*/ 7451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915" y="0"/>
                </a:lnTo>
                <a:lnTo>
                  <a:pt x="15915" y="4707"/>
                </a:lnTo>
                <a:lnTo>
                  <a:pt x="12427" y="4707"/>
                </a:lnTo>
                <a:cubicBezTo>
                  <a:pt x="5564" y="4707"/>
                  <a:pt x="0" y="8043"/>
                  <a:pt x="0" y="12158"/>
                </a:cubicBezTo>
                <a:lnTo>
                  <a:pt x="0" y="21600"/>
                </a:lnTo>
                <a:lnTo>
                  <a:pt x="2805" y="21600"/>
                </a:lnTo>
                <a:lnTo>
                  <a:pt x="2805" y="12158"/>
                </a:lnTo>
                <a:cubicBezTo>
                  <a:pt x="2805" y="9558"/>
                  <a:pt x="7113" y="7451"/>
                  <a:pt x="12427" y="7451"/>
                </a:cubicBezTo>
                <a:lnTo>
                  <a:pt x="15915" y="7451"/>
                </a:lnTo>
                <a:lnTo>
                  <a:pt x="15915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9" name="AutoShape 90"/>
          <p:cNvSpPr>
            <a:spLocks noChangeArrowheads="1"/>
          </p:cNvSpPr>
          <p:nvPr/>
        </p:nvSpPr>
        <p:spPr bwMode="auto">
          <a:xfrm>
            <a:off x="2286000" y="6019800"/>
            <a:ext cx="2438400" cy="685800"/>
          </a:xfrm>
          <a:prstGeom prst="roundRect">
            <a:avLst>
              <a:gd name="adj" fmla="val 16667"/>
            </a:avLst>
          </a:prstGeom>
          <a:solidFill>
            <a:srgbClr val="66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>
                <a:latin typeface="Bookman Old Style" pitchFamily="18" charset="0"/>
              </a:rPr>
              <a:t>Итоговый</a:t>
            </a:r>
          </a:p>
          <a:p>
            <a:pPr algn="ctr"/>
            <a:r>
              <a:rPr lang="ru-RU" sz="2000" b="1" dirty="0">
                <a:latin typeface="Bookman Old Style" pitchFamily="18" charset="0"/>
              </a:rPr>
              <a:t>контроль</a:t>
            </a:r>
          </a:p>
        </p:txBody>
      </p:sp>
      <p:sp>
        <p:nvSpPr>
          <p:cNvPr id="22540" name="AutoShape 92"/>
          <p:cNvSpPr>
            <a:spLocks noChangeArrowheads="1"/>
          </p:cNvSpPr>
          <p:nvPr/>
        </p:nvSpPr>
        <p:spPr bwMode="auto">
          <a:xfrm rot="-5400000">
            <a:off x="7483475" y="3595688"/>
            <a:ext cx="1676400" cy="1143000"/>
          </a:xfrm>
          <a:prstGeom prst="curvedUpArrow">
            <a:avLst>
              <a:gd name="adj1" fmla="val 11638"/>
              <a:gd name="adj2" fmla="val 40972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41" name="AutoShape 86"/>
          <p:cNvSpPr>
            <a:spLocks noChangeArrowheads="1"/>
          </p:cNvSpPr>
          <p:nvPr/>
        </p:nvSpPr>
        <p:spPr bwMode="auto">
          <a:xfrm>
            <a:off x="4572000" y="4267200"/>
            <a:ext cx="3810000" cy="1295400"/>
          </a:xfrm>
          <a:prstGeom prst="diamond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latin typeface="Bookman Old Style" pitchFamily="18" charset="0"/>
              </a:rPr>
              <a:t>Самостоятельная</a:t>
            </a:r>
          </a:p>
          <a:p>
            <a:pPr algn="ctr"/>
            <a:r>
              <a:rPr lang="ru-RU" sz="2000" b="1">
                <a:latin typeface="Bookman Old Style" pitchFamily="18" charset="0"/>
              </a:rPr>
              <a:t>работа УНП</a:t>
            </a:r>
          </a:p>
        </p:txBody>
      </p:sp>
      <p:sp>
        <p:nvSpPr>
          <p:cNvPr id="22542" name="Text Box 93"/>
          <p:cNvSpPr txBox="1">
            <a:spLocks noChangeArrowheads="1"/>
          </p:cNvSpPr>
          <p:nvPr/>
        </p:nvSpPr>
        <p:spPr bwMode="auto">
          <a:xfrm>
            <a:off x="7391400" y="4278313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Bookman Old Style" pitchFamily="18" charset="0"/>
              </a:rPr>
              <a:t>УНП</a:t>
            </a:r>
          </a:p>
        </p:txBody>
      </p:sp>
      <p:sp>
        <p:nvSpPr>
          <p:cNvPr id="22543" name="Text Box 94"/>
          <p:cNvSpPr txBox="1">
            <a:spLocks noChangeArrowheads="1"/>
          </p:cNvSpPr>
          <p:nvPr/>
        </p:nvSpPr>
        <p:spPr bwMode="auto">
          <a:xfrm>
            <a:off x="5257800" y="22098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Bookman Old Style" pitchFamily="18" charset="0"/>
              </a:rPr>
              <a:t>УНП</a:t>
            </a:r>
          </a:p>
        </p:txBody>
      </p:sp>
      <p:sp>
        <p:nvSpPr>
          <p:cNvPr id="22544" name="AutoShape 99"/>
          <p:cNvSpPr>
            <a:spLocks noChangeArrowheads="1"/>
          </p:cNvSpPr>
          <p:nvPr/>
        </p:nvSpPr>
        <p:spPr bwMode="auto">
          <a:xfrm flipV="1">
            <a:off x="685800" y="3657600"/>
            <a:ext cx="1600200" cy="25146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5442 h 21600"/>
              <a:gd name="T14" fmla="*/ 21270 w 21600"/>
              <a:gd name="T15" fmla="*/ 671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8449" y="0"/>
                </a:lnTo>
                <a:lnTo>
                  <a:pt x="18449" y="5442"/>
                </a:lnTo>
                <a:lnTo>
                  <a:pt x="12427" y="5442"/>
                </a:lnTo>
                <a:cubicBezTo>
                  <a:pt x="5564" y="5442"/>
                  <a:pt x="0" y="8449"/>
                  <a:pt x="0" y="12158"/>
                </a:cubicBezTo>
                <a:lnTo>
                  <a:pt x="0" y="21600"/>
                </a:lnTo>
                <a:lnTo>
                  <a:pt x="1302" y="21600"/>
                </a:lnTo>
                <a:lnTo>
                  <a:pt x="1302" y="12158"/>
                </a:lnTo>
                <a:cubicBezTo>
                  <a:pt x="1302" y="9152"/>
                  <a:pt x="6283" y="6716"/>
                  <a:pt x="12427" y="6716"/>
                </a:cubicBezTo>
                <a:lnTo>
                  <a:pt x="18449" y="6716"/>
                </a:lnTo>
                <a:lnTo>
                  <a:pt x="18449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ru-RU"/>
          </a:p>
        </p:txBody>
      </p:sp>
      <p:sp>
        <p:nvSpPr>
          <p:cNvPr id="22545" name="AutoShape 100"/>
          <p:cNvSpPr>
            <a:spLocks noChangeArrowheads="1"/>
          </p:cNvSpPr>
          <p:nvPr/>
        </p:nvSpPr>
        <p:spPr bwMode="auto">
          <a:xfrm rot="16200000" flipH="1">
            <a:off x="3639344" y="4218781"/>
            <a:ext cx="355600" cy="1690688"/>
          </a:xfrm>
          <a:custGeom>
            <a:avLst/>
            <a:gdLst>
              <a:gd name="T0" fmla="*/ 1169063289 w 21600"/>
              <a:gd name="T1" fmla="*/ 0 h 21600"/>
              <a:gd name="T2" fmla="*/ 1169063289 w 21600"/>
              <a:gd name="T3" fmla="*/ 2147483647 h 21600"/>
              <a:gd name="T4" fmla="*/ 103062029 w 21600"/>
              <a:gd name="T5" fmla="*/ 2147483647 h 21600"/>
              <a:gd name="T6" fmla="*/ 1586666080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4707 h 21600"/>
              <a:gd name="T14" fmla="*/ 20317 w 21600"/>
              <a:gd name="T15" fmla="*/ 7451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915" y="0"/>
                </a:lnTo>
                <a:lnTo>
                  <a:pt x="15915" y="4707"/>
                </a:lnTo>
                <a:lnTo>
                  <a:pt x="12427" y="4707"/>
                </a:lnTo>
                <a:cubicBezTo>
                  <a:pt x="5564" y="4707"/>
                  <a:pt x="0" y="8043"/>
                  <a:pt x="0" y="12158"/>
                </a:cubicBezTo>
                <a:lnTo>
                  <a:pt x="0" y="21600"/>
                </a:lnTo>
                <a:lnTo>
                  <a:pt x="2805" y="21600"/>
                </a:lnTo>
                <a:lnTo>
                  <a:pt x="2805" y="12158"/>
                </a:lnTo>
                <a:cubicBezTo>
                  <a:pt x="2805" y="9558"/>
                  <a:pt x="7113" y="7451"/>
                  <a:pt x="12427" y="7451"/>
                </a:cubicBezTo>
                <a:lnTo>
                  <a:pt x="15915" y="7451"/>
                </a:lnTo>
                <a:lnTo>
                  <a:pt x="15915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46" name="AutoShape 101"/>
          <p:cNvSpPr>
            <a:spLocks noChangeArrowheads="1"/>
          </p:cNvSpPr>
          <p:nvPr/>
        </p:nvSpPr>
        <p:spPr bwMode="auto">
          <a:xfrm>
            <a:off x="6294438" y="3989388"/>
            <a:ext cx="381000" cy="3048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47" name="AutoShape 102"/>
          <p:cNvSpPr>
            <a:spLocks noChangeArrowheads="1"/>
          </p:cNvSpPr>
          <p:nvPr/>
        </p:nvSpPr>
        <p:spPr bwMode="auto">
          <a:xfrm>
            <a:off x="3381375" y="1766888"/>
            <a:ext cx="381000" cy="3048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48" name="AutoShape 103"/>
          <p:cNvSpPr>
            <a:spLocks noChangeArrowheads="1"/>
          </p:cNvSpPr>
          <p:nvPr/>
        </p:nvSpPr>
        <p:spPr bwMode="auto">
          <a:xfrm>
            <a:off x="3313113" y="5770563"/>
            <a:ext cx="381000" cy="3048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49" name="Rectangle 87"/>
          <p:cNvSpPr>
            <a:spLocks noChangeArrowheads="1"/>
          </p:cNvSpPr>
          <p:nvPr/>
        </p:nvSpPr>
        <p:spPr bwMode="auto">
          <a:xfrm>
            <a:off x="2286000" y="5257800"/>
            <a:ext cx="2438400" cy="533400"/>
          </a:xfrm>
          <a:prstGeom prst="rect">
            <a:avLst/>
          </a:prstGeom>
          <a:solidFill>
            <a:srgbClr val="CC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latin typeface="Bookman Old Style" pitchFamily="18" charset="0"/>
              </a:rPr>
              <a:t>Развитие</a:t>
            </a:r>
          </a:p>
        </p:txBody>
      </p:sp>
      <p:sp>
        <p:nvSpPr>
          <p:cNvPr id="22550" name="Text Box 104"/>
          <p:cNvSpPr txBox="1">
            <a:spLocks noChangeArrowheads="1"/>
          </p:cNvSpPr>
          <p:nvPr/>
        </p:nvSpPr>
        <p:spPr bwMode="auto">
          <a:xfrm>
            <a:off x="838200" y="22860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Bookman Old Style" pitchFamily="18" charset="0"/>
              </a:rPr>
              <a:t>УП</a:t>
            </a:r>
          </a:p>
        </p:txBody>
      </p:sp>
      <p:sp>
        <p:nvSpPr>
          <p:cNvPr id="22551" name="Text Box 105"/>
          <p:cNvSpPr txBox="1">
            <a:spLocks noChangeArrowheads="1"/>
          </p:cNvSpPr>
          <p:nvPr/>
        </p:nvSpPr>
        <p:spPr bwMode="auto">
          <a:xfrm>
            <a:off x="3429000" y="44196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Bookman Old Style" pitchFamily="18" charset="0"/>
              </a:rPr>
              <a:t>УП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5BEB5-BE0B-41BB-9199-1FDB283F9367}" type="slidenum">
              <a:rPr lang="ru-RU" altLang="en-US"/>
              <a:pPr/>
              <a:t>7</a:t>
            </a:fld>
            <a:endParaRPr lang="ru-RU" altLang="en-US"/>
          </a:p>
        </p:txBody>
      </p:sp>
      <p:sp>
        <p:nvSpPr>
          <p:cNvPr id="172035" name="Rectangle 1027"/>
          <p:cNvSpPr>
            <a:spLocks noGrp="1" noChangeArrowheads="1"/>
          </p:cNvSpPr>
          <p:nvPr>
            <p:ph sz="quarter" idx="4294967295"/>
          </p:nvPr>
        </p:nvSpPr>
        <p:spPr>
          <a:xfrm>
            <a:off x="250825" y="977900"/>
            <a:ext cx="8893175" cy="5380038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b="1" dirty="0">
                <a:solidFill>
                  <a:srgbClr val="FF0000"/>
                </a:solidFill>
              </a:rPr>
              <a:t>ЧТО?</a:t>
            </a:r>
            <a:r>
              <a:rPr lang="ru-RU" sz="3600" dirty="0"/>
              <a:t>  </a:t>
            </a:r>
            <a:r>
              <a:rPr lang="ru-RU" sz="3200" dirty="0"/>
              <a:t>Всё! Но отметка – за решение задачи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b="1" dirty="0">
                <a:solidFill>
                  <a:srgbClr val="FF0000"/>
                </a:solidFill>
              </a:rPr>
              <a:t>КТО?</a:t>
            </a:r>
            <a:r>
              <a:rPr lang="ru-RU" sz="3600" dirty="0"/>
              <a:t>  </a:t>
            </a:r>
            <a:r>
              <a:rPr lang="ru-RU" sz="3200" dirty="0"/>
              <a:t>Ученик + Учитель в диалоге</a:t>
            </a:r>
            <a:r>
              <a:rPr lang="ru-RU" sz="3600" dirty="0"/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b="1" dirty="0">
                <a:solidFill>
                  <a:srgbClr val="FF0000"/>
                </a:solidFill>
              </a:rPr>
              <a:t>СКОЛЬКО? </a:t>
            </a:r>
            <a:r>
              <a:rPr lang="ru-RU" sz="3200" dirty="0"/>
              <a:t>Одна задача – одна  отметка</a:t>
            </a:r>
            <a:endParaRPr lang="en-US" sz="3200" b="1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b="1" dirty="0">
                <a:solidFill>
                  <a:srgbClr val="FF0000"/>
                </a:solidFill>
              </a:rPr>
              <a:t>ГДЕ?</a:t>
            </a:r>
            <a:r>
              <a:rPr lang="ru-RU" sz="3600" dirty="0"/>
              <a:t> </a:t>
            </a:r>
            <a:r>
              <a:rPr lang="ru-RU" sz="3200" dirty="0"/>
              <a:t>В таблице требований по умениям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b="1" dirty="0">
                <a:solidFill>
                  <a:srgbClr val="FF0000"/>
                </a:solidFill>
              </a:rPr>
              <a:t>КОГДА?</a:t>
            </a:r>
            <a:r>
              <a:rPr lang="ru-RU" sz="3600" dirty="0"/>
              <a:t> </a:t>
            </a:r>
            <a:r>
              <a:rPr lang="ru-RU" sz="3200" dirty="0"/>
              <a:t>Текущие – по желанию, тематические – обязательны (+ право пересдачи)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b="1" dirty="0">
                <a:solidFill>
                  <a:srgbClr val="FF0000"/>
                </a:solidFill>
              </a:rPr>
              <a:t>КАК?</a:t>
            </a:r>
            <a:r>
              <a:rPr lang="ru-RU" sz="3600" dirty="0"/>
              <a:t> </a:t>
            </a:r>
            <a:r>
              <a:rPr lang="ru-RU" sz="3200" dirty="0"/>
              <a:t>По критериям уровней успешности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200" dirty="0"/>
              <a:t>(с переводом в любой тип отметок)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b="1" dirty="0">
                <a:solidFill>
                  <a:srgbClr val="FF0000"/>
                </a:solidFill>
              </a:rPr>
              <a:t>ИТОГОВЫЕ?</a:t>
            </a:r>
            <a:r>
              <a:rPr lang="ru-RU" sz="3200" dirty="0"/>
              <a:t> </a:t>
            </a:r>
            <a:r>
              <a:rPr lang="ru-RU" sz="3200" dirty="0" err="1"/>
              <a:t>Среднеарифм</a:t>
            </a:r>
            <a:r>
              <a:rPr lang="ru-RU" sz="3200" dirty="0"/>
              <a:t>. за учебный </a:t>
            </a:r>
            <a:r>
              <a:rPr lang="ru-RU" sz="3200" dirty="0" smtClean="0"/>
              <a:t>модуль</a:t>
            </a:r>
            <a:endParaRPr lang="ru-RU" sz="32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1600" dirty="0"/>
          </a:p>
        </p:txBody>
      </p:sp>
      <p:sp>
        <p:nvSpPr>
          <p:cNvPr id="172036" name="Line 1028"/>
          <p:cNvSpPr>
            <a:spLocks noChangeShapeType="1"/>
          </p:cNvSpPr>
          <p:nvPr/>
        </p:nvSpPr>
        <p:spPr bwMode="auto">
          <a:xfrm>
            <a:off x="323850" y="2786058"/>
            <a:ext cx="8496300" cy="0"/>
          </a:xfrm>
          <a:prstGeom prst="line">
            <a:avLst/>
          </a:prstGeom>
          <a:noFill/>
          <a:ln w="28575">
            <a:solidFill>
              <a:srgbClr val="2B03F5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2037" name="Text Box 1029"/>
          <p:cNvSpPr txBox="1">
            <a:spLocks noChangeArrowheads="1"/>
          </p:cNvSpPr>
          <p:nvPr/>
        </p:nvSpPr>
        <p:spPr bwMode="auto">
          <a:xfrm>
            <a:off x="8001024" y="2285992"/>
            <a:ext cx="719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 dirty="0">
                <a:solidFill>
                  <a:srgbClr val="2B03F5"/>
                </a:solidFill>
              </a:rPr>
              <a:t>мини</a:t>
            </a:r>
          </a:p>
        </p:txBody>
      </p:sp>
      <p:sp>
        <p:nvSpPr>
          <p:cNvPr id="172038" name="Text Box 1030"/>
          <p:cNvSpPr txBox="1">
            <a:spLocks noChangeArrowheads="1"/>
          </p:cNvSpPr>
          <p:nvPr/>
        </p:nvSpPr>
        <p:spPr bwMode="auto">
          <a:xfrm>
            <a:off x="8072462" y="2857496"/>
            <a:ext cx="719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 dirty="0">
                <a:solidFill>
                  <a:srgbClr val="2B03F5"/>
                </a:solidFill>
              </a:rPr>
              <a:t>макс</a:t>
            </a: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0" y="-24"/>
            <a:ext cx="9144000" cy="8382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>Технология  оценивания учебных успехов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/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</a:b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2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2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2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2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2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2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2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2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2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2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2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2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2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2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2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2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2786" t="32118" r="16667" b="20139"/>
          <a:stretch>
            <a:fillRect/>
          </a:stretch>
        </p:blipFill>
        <p:spPr bwMode="auto">
          <a:xfrm>
            <a:off x="285720" y="1347311"/>
            <a:ext cx="8472508" cy="5010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-24"/>
            <a:ext cx="9144000" cy="8382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>Индивидуальные образовательные маршруты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/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</a:b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-24"/>
            <a:ext cx="9144000" cy="8382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>Электронные</a:t>
            </a:r>
            <a:r>
              <a:rPr kumimoji="0" lang="ru-RU" sz="3600" b="1" i="1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> образовательные ресурсы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5122" name="AutoShape 2" descr="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357298"/>
            <a:ext cx="381000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928934"/>
            <a:ext cx="63912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1357298"/>
            <a:ext cx="2466843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40" y="2428868"/>
            <a:ext cx="191452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4143380"/>
            <a:ext cx="573405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472" y="5429264"/>
            <a:ext cx="3988331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E36C09"/>
      </a:hlink>
      <a:folHlink>
        <a:srgbClr val="FFC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297</Words>
  <Application>Microsoft Office PowerPoint</Application>
  <PresentationFormat>Экран (4:3)</PresentationFormat>
  <Paragraphs>82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1. Федеральная целевая программа развтия образования на 2016-2020 гг.  2. ФЗ № 273 «Об образовании в РФ».  3. Концепция развития математического образования в РФ. 4. Стратегию воспитания в Российской Федерации на период до 2025 года. 5. Конвенция о правах ребенка 6. Профессиональный стандарт педагога </vt:lpstr>
      <vt:lpstr>Требования ФГОС к системе оценки планируемых результатов освоения основной образовательной программы</vt:lpstr>
      <vt:lpstr>Слайд 4</vt:lpstr>
      <vt:lpstr>Слайд 5</vt:lpstr>
      <vt:lpstr>Технология  полного усвоения знаний 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11</cp:lastModifiedBy>
  <cp:revision>19</cp:revision>
  <dcterms:created xsi:type="dcterms:W3CDTF">2014-06-24T15:51:35Z</dcterms:created>
  <dcterms:modified xsi:type="dcterms:W3CDTF">2022-02-17T06:37:40Z</dcterms:modified>
</cp:coreProperties>
</file>