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749"/>
    <a:srgbClr val="A1A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630616" cy="1800200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0907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rgbClr val="09074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090749"/>
                </a:solidFill>
                <a:latin typeface="Times New Roman" pitchFamily="18" charset="0"/>
                <a:cs typeface="Times New Roman" pitchFamily="18" charset="0"/>
              </a:rPr>
              <a:t>МБДОУ «Детский сад «Феденька»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Segoe UI Semibold" pitchFamily="34" charset="0"/>
              </a:rPr>
              <a:t/>
            </a:r>
            <a:b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Segoe UI Semibold" pitchFamily="34" charset="0"/>
              </a:rPr>
            </a:b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Segoe UI Semibold" pitchFamily="34" charset="0"/>
              </a:rPr>
              <a:t/>
            </a:r>
            <a:b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Segoe UI Semibold" pitchFamily="34" charset="0"/>
                <a:cs typeface="Segoe UI Semibold" pitchFamily="34" charset="0"/>
              </a:rPr>
            </a:br>
            <a:r>
              <a:rPr lang="ru-RU" sz="4000" b="1" i="1" dirty="0" smtClean="0">
                <a:solidFill>
                  <a:srgbClr val="090749"/>
                </a:solidFill>
                <a:latin typeface="Segoe UI Semibold" pitchFamily="34" charset="0"/>
                <a:cs typeface="Segoe UI Semibold" pitchFamily="34" charset="0"/>
              </a:rPr>
              <a:t>Детская игра как диагностическое средство психического развития детей дошкольного возраста</a:t>
            </a:r>
            <a:endParaRPr lang="ru-RU" sz="4000" b="1" i="1" dirty="0">
              <a:solidFill>
                <a:srgbClr val="090749"/>
              </a:solidFill>
              <a:latin typeface="Segoe UI Semibold" pitchFamily="34" charset="0"/>
              <a:cs typeface="Segoe UI Semibol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299820"/>
            <a:ext cx="6400800" cy="1417712"/>
          </a:xfrm>
        </p:spPr>
        <p:txBody>
          <a:bodyPr>
            <a:normAutofit/>
          </a:bodyPr>
          <a:lstStyle/>
          <a:p>
            <a:pPr algn="r"/>
            <a:endParaRPr lang="ru-RU" sz="1800" i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026" name="Picture 2" descr="https://i.ytimg.com/vi/6ifGAdpUvX0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2532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540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/>
              <a:t>Неспособность длительно сосредоточиться на игре может говорить и о синдроме дефицита внимания с </a:t>
            </a:r>
            <a:r>
              <a:rPr lang="ru-RU" sz="3000" dirty="0" err="1"/>
              <a:t>гиперактивностью</a:t>
            </a:r>
            <a:r>
              <a:rPr lang="ru-RU" sz="3000" dirty="0"/>
              <a:t> (СДВГ). У ребенка с СДВГ проявляются и </a:t>
            </a:r>
            <a:r>
              <a:rPr lang="ru-RU" sz="3000" dirty="0" err="1"/>
              <a:t>гиперкинетические</a:t>
            </a:r>
            <a:r>
              <a:rPr lang="ru-RU" sz="3000" dirty="0"/>
              <a:t> симптомы: моторная неловкость, двигательная расторможенность. Совокупность всех этих признаков при СДВГ возникает у ребенка в возрасте до 7 лет</a:t>
            </a:r>
            <a:r>
              <a:rPr lang="ru-RU" sz="3000" dirty="0" smtClean="0"/>
              <a:t>.</a:t>
            </a:r>
          </a:p>
          <a:p>
            <a:pPr marL="0" indent="0">
              <a:buNone/>
            </a:pPr>
            <a:r>
              <a:rPr lang="ru-RU" sz="3000" dirty="0" smtClean="0"/>
              <a:t> </a:t>
            </a:r>
            <a:r>
              <a:rPr lang="ru-RU" sz="3000" b="1" i="1" dirty="0" smtClean="0"/>
              <a:t>СДВГ не</a:t>
            </a:r>
            <a:r>
              <a:rPr lang="ru-RU" sz="3000" b="1" i="1" dirty="0"/>
              <a:t> является болезнью, но требует учета в воспитании и обучении ребенка, поэтому </a:t>
            </a:r>
            <a:r>
              <a:rPr lang="ru-RU" sz="3000" b="1" i="1" dirty="0" err="1"/>
              <a:t>диагностически</a:t>
            </a:r>
            <a:r>
              <a:rPr lang="ru-RU" sz="3000" b="1" i="1" dirty="0"/>
              <a:t> важна.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3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НЕ СПОСОБЕН ДЛИТЕЛЬНО СОСРЕДОТОЧИТЬСЯ НА ИГРЕ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314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dirty="0"/>
              <a:t>Иногда ребенок после игры не может переключиться с того чувства, которое испытывал в ней. Чаще всего это заметно в агрессивных играх: война, нападения, преследование.</a:t>
            </a:r>
          </a:p>
          <a:p>
            <a:pPr marL="0" indent="0">
              <a:buNone/>
            </a:pPr>
            <a:r>
              <a:rPr lang="ru-RU" sz="3000" b="1" i="1" dirty="0"/>
              <a:t>Такая ригидность эмоционального состояния характерна для детей с минимальной мозговой дисфункцией (ММД). Это вариант развития нервной системы, который постепенно корректируется по мере созревания мозга.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 ЗАСТРЕВАЕТ НА ОДНОЙ ЭМОЦИИ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42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Еще один признак психического неблагополучия – игры с воображаемым другом.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Воображаемый </a:t>
            </a:r>
            <a:r>
              <a:rPr lang="ru-RU" dirty="0"/>
              <a:t>друг не признак психотического процесса, но сигнализирует о значительной эмоциональной проблематике ребенка. Он указывает на </a:t>
            </a:r>
            <a:r>
              <a:rPr lang="ru-RU" dirty="0" smtClean="0"/>
              <a:t>обделенность </a:t>
            </a:r>
            <a:r>
              <a:rPr lang="ru-RU" dirty="0"/>
              <a:t>личностных ресурсов ребенка в повседневной </a:t>
            </a:r>
            <a:r>
              <a:rPr lang="ru-RU" dirty="0" smtClean="0"/>
              <a:t>жизни. </a:t>
            </a:r>
          </a:p>
          <a:p>
            <a:pPr marL="0" indent="0">
              <a:buNone/>
            </a:pPr>
            <a:r>
              <a:rPr lang="ru-RU" b="1" i="1" dirty="0" smtClean="0"/>
              <a:t>Такие </a:t>
            </a:r>
            <a:r>
              <a:rPr lang="ru-RU" b="1" i="1" dirty="0"/>
              <a:t>игры свойственны детям, которые испытывают нехватку общения с родителями и сверстниками, перегружены развивающими занятиями, переживают родительскую конфликтность или развод. Чаще всего воображаемый друг появляется у ребенка в старшем дошкольном возрасте, в период интенсивного развития фантазии.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 ИГРАЕТ С ВООБРАЖАЕМЫМ ДРУГОМ</a:t>
            </a:r>
            <a:endParaRPr lang="ru-RU" sz="3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78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Ребенок </a:t>
            </a:r>
            <a:r>
              <a:rPr lang="ru-RU" dirty="0"/>
              <a:t>вне зависимости от сюжета игры проявляет в ней косвенную и прямую </a:t>
            </a:r>
            <a:r>
              <a:rPr lang="ru-RU" dirty="0" smtClean="0"/>
              <a:t>агрессивность.</a:t>
            </a:r>
          </a:p>
          <a:p>
            <a:pPr marL="0" indent="0">
              <a:buNone/>
            </a:pPr>
            <a:r>
              <a:rPr lang="ru-RU" dirty="0"/>
              <a:t>К косвенной агрессивности относят командный тон ребенка, отказ принимать условия другого игрока, настойчивую борьбу за то, чтобы все сделать по-своему. О прямой агрессивности можно говорить, если дошкольник ругается, обзывается, толкается, дерется, отбирает чужое.</a:t>
            </a:r>
          </a:p>
          <a:p>
            <a:pPr marL="0" indent="0">
              <a:buNone/>
            </a:pPr>
            <a:r>
              <a:rPr lang="ru-RU" b="1" i="1" dirty="0"/>
              <a:t>Выплеск агрессии в игре может быть  отражением семейной атмосферы. У родителей ребенка возможен открытый конфликт между собой или с другими членами семьи. Также она может быть показателем нарушений в развитии или невротических проблем у ребенка.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 ПОСТОЯННО ПРОЯВЛЯЕТ АГРЕССИЮ В ИГРЕ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27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006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5100" dirty="0" smtClean="0"/>
              <a:t>Ребенок, играя без взрослого, может постоянно травмироваться. Такое поведение сигнализирует о сепарационной тревоге – ребенок беспокоится из-за разлуки с родителем, отказывается от самостоятельности в действиях.</a:t>
            </a:r>
            <a:r>
              <a:rPr lang="ru-RU" sz="5100" dirty="0"/>
              <a:t> Возможно, родители допускают такие ситуации в общении, когда угрожают дошкольнику не любить его или покинуть, если он не будет их слушаться: «я тебя такого не люблю», «отдам тебя тете», «не слушаешься – тогда мама уйдет», «вернем в магазин», «возьмем другого мальчика вместо тебя». В ответ на их слова ребенок дает такую реакцию</a:t>
            </a:r>
            <a:r>
              <a:rPr lang="ru-RU" sz="5100" dirty="0" smtClean="0"/>
              <a:t>.</a:t>
            </a:r>
          </a:p>
          <a:p>
            <a:pPr marL="0" indent="0">
              <a:buNone/>
            </a:pPr>
            <a:r>
              <a:rPr lang="ru-RU" sz="5900" b="1" i="1" dirty="0" err="1"/>
              <a:t>Самотравмирование</a:t>
            </a:r>
            <a:r>
              <a:rPr lang="ru-RU" sz="5900" b="1" i="1" dirty="0"/>
              <a:t> свойственно детям с нарушениями привязанности. Это может происходить, если родители </a:t>
            </a:r>
            <a:r>
              <a:rPr lang="ru-RU" sz="5900" b="1" i="1" dirty="0" err="1" smtClean="0"/>
              <a:t>дистанцированы</a:t>
            </a:r>
            <a:r>
              <a:rPr lang="ru-RU" sz="5900" b="1" i="1" dirty="0" smtClean="0"/>
              <a:t> </a:t>
            </a:r>
            <a:r>
              <a:rPr lang="ru-RU" sz="5900" b="1" i="1" dirty="0"/>
              <a:t>от ребенка, больше заняты работой или другими детьми.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1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ТРАВМИРУЕТ СЕБЯ ВО ВРЕМЯ САМОСТОЯТЕЛЬНОЙ ИГРЫ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172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Сюжет игры символически отражает значимые переживания ребенка о себе и мире. В игре дошкольник отображает какие-то фрагменты социальной действительности: семейные отношения, разрешение конфликтов, установление близких отношений, обучение, торговлю.</a:t>
            </a:r>
          </a:p>
          <a:p>
            <a:pPr marL="0" indent="0">
              <a:buNone/>
            </a:pPr>
            <a:r>
              <a:rPr lang="ru-RU" b="1" i="1" dirty="0"/>
              <a:t>Повторяющийся сюжет игры </a:t>
            </a:r>
            <a:r>
              <a:rPr lang="ru-RU" b="1" i="1" dirty="0" err="1"/>
              <a:t>диагностичен</a:t>
            </a:r>
            <a:r>
              <a:rPr lang="ru-RU" b="1" i="1" dirty="0"/>
              <a:t>: в нем ребенок воссоздает сотрудничество, конкуренцию, стремление быть важным для других, утолить голод (потребность в чем-то извне).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1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ПОВТОРЯЕТ ОДИН И ТОТ ЖЕ СЮЖЕТ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997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400" dirty="0"/>
              <a:t>На психологическое неблагополучие указывает стремление ребенка присоединиться к каждому играющему ребенку без разбора. В таких случаях дошкольник не реагирует на отказы, игнорирует все сигналы о том, что с ним не хотят играть. Взрослые характеризуют таких детей утомительными, навязчивыми, надоедливыми, прилипчивыми.</a:t>
            </a:r>
          </a:p>
          <a:p>
            <a:pPr marL="0" indent="0">
              <a:buNone/>
            </a:pPr>
            <a:r>
              <a:rPr lang="ru-RU" sz="5100" b="1" i="1" dirty="0"/>
              <a:t>Назойливость характерна для детей, которые воспитываются в социально неблагополучных семьях, где детская потребность в общении и игре никому не интересна. В этом случае ребенок пытается реализовать неудовлетворенную коммуникативную потребность в детском саду.</a:t>
            </a:r>
          </a:p>
          <a:p>
            <a:pPr marL="0" indent="0">
              <a:buNone/>
            </a:pPr>
            <a:r>
              <a:rPr lang="ru-RU" sz="5100" b="1" i="1" dirty="0"/>
              <a:t>Навязчивые дети могут быть и у родителей, которые не умеют или не считают нужным установить границы, научить ребенка слышать и воспринимать отказ. Они не используют прямые запреты и слова «нет», «нельзя», считая это необязательным или болезненным для ребенка. В результате ребенок не способен воспринимать требование другого человека о сохранении границ.</a:t>
            </a:r>
          </a:p>
          <a:p>
            <a:endParaRPr lang="ru-RU" sz="51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1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НАЗОЙЛИВО ПРЕСЛЕДУЕТ ДРУГИХ ДЕТЕЙ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695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Если </a:t>
            </a:r>
            <a:r>
              <a:rPr lang="ru-RU" dirty="0"/>
              <a:t>электронная игра вызывает у ребенка больше положительных чувств, чем любая другая, и он предпочитает ее взаимодействию с ровесниками и членами семьи, можно говорить об игровой зависимости. Ребенок не может самостоятельно завершить игру или отказаться от нее, а запрет на игру приводит к негативным переживаниям.</a:t>
            </a:r>
          </a:p>
          <a:p>
            <a:pPr marL="0" indent="0">
              <a:buNone/>
            </a:pPr>
            <a:r>
              <a:rPr lang="ru-RU" b="1" i="1" dirty="0"/>
              <a:t>Зависимый от электронных игр ребенок всегда эмоционально неблагополучен. Он имеет неудовлетворенные потребности в сенсорном разнообразии, общении, психологической безопасности, последовательном воспитании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31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ИГРАЕТ ТОЛЬКО С ГАДЖЕТОМ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183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e.profkiosk.ru/service_tbn2/oq6cdc.jpg"/>
          <p:cNvPicPr>
            <a:picLocks noGrp="1"/>
          </p:cNvPicPr>
          <p:nvPr>
            <p:ph idx="1"/>
          </p:nvPr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291264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Шпаргалка </a:t>
            </a:r>
            <a:r>
              <a:rPr lang="ru-RU" sz="3100" b="1" dirty="0"/>
              <a:t>«Отражение переживаний ребенка в сюжете игры»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65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0529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игр: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сюжетно-ролевые (ролевые, режиссерские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правилами ( словесные, дидактические, подвижные, настольно-печатные,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музыкально-ритмические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т. д. );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игры-развлечения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-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игры-драматизации;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игры; - компьютерные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– ведущий вид деятельности дошкольника и важнейшее средство его развития и воспитания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yt3.ggpht.com/a/AATXAJxAlLUdyg3IUjTlhSbDocX_N2RcCLsvwwRxRQ=s900-c-k-c0xffffffff-no-rj-m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43792"/>
            <a:ext cx="2304256" cy="21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ihi.ru/pics/2021/02/21/638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0" t="3567" r="6126" b="10531"/>
          <a:stretch/>
        </p:blipFill>
        <p:spPr bwMode="auto">
          <a:xfrm>
            <a:off x="6012160" y="4477384"/>
            <a:ext cx="2993576" cy="217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4.infourok.ru/uploads/ex/02e7/0011dd36-4a486901/img8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9" t="20252" r="6302" b="10148"/>
          <a:stretch/>
        </p:blipFill>
        <p:spPr bwMode="auto">
          <a:xfrm>
            <a:off x="2647167" y="4491072"/>
            <a:ext cx="3375249" cy="203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562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66997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Первый </a:t>
            </a:r>
            <a:r>
              <a:rPr lang="ru-RU" sz="2800" b="1" dirty="0">
                <a:solidFill>
                  <a:srgbClr val="002060"/>
                </a:solidFill>
              </a:rPr>
              <a:t>этап: (ранний возраст, 1 -3 г. ) </a:t>
            </a:r>
            <a:r>
              <a:rPr lang="ru-RU" sz="2800" dirty="0">
                <a:solidFill>
                  <a:srgbClr val="002060"/>
                </a:solidFill>
              </a:rPr>
              <a:t>*совместные игровые действия со взрослым; * </a:t>
            </a:r>
            <a:r>
              <a:rPr lang="ru-RU" sz="2800" dirty="0" err="1">
                <a:solidFill>
                  <a:srgbClr val="002060"/>
                </a:solidFill>
              </a:rPr>
              <a:t>манипулятивные</a:t>
            </a:r>
            <a:r>
              <a:rPr lang="ru-RU" sz="2800" dirty="0">
                <a:solidFill>
                  <a:srgbClr val="002060"/>
                </a:solidFill>
              </a:rPr>
              <a:t> игры; * предметная деятельность; * начало самостоятельной игры; * игры с предметами-заместителями; *музыкальные упражнения.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Особенности</a:t>
            </a:r>
            <a:r>
              <a:rPr lang="ru-RU" sz="2800" dirty="0">
                <a:solidFill>
                  <a:srgbClr val="002060"/>
                </a:solidFill>
              </a:rPr>
              <a:t>: многократное повторение игровых действий.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развития игровой деятельности дошкольника</a:t>
            </a:r>
            <a:endParaRPr lang="ru-RU" dirty="0"/>
          </a:p>
        </p:txBody>
      </p:sp>
      <p:pic>
        <p:nvPicPr>
          <p:cNvPr id="3074" name="Picture 2" descr="http://52.xn--80aadkum9bf.xn--p1ai/wp-content/uploads/2016/11/DSC_02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53136"/>
            <a:ext cx="2736303" cy="199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vpuzike.ru/wp-content/uploads/b/c/7/bc7dd39defcb7ea3e1c87bc30f0a5a03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7" r="12559"/>
          <a:stretch/>
        </p:blipFill>
        <p:spPr bwMode="auto">
          <a:xfrm>
            <a:off x="3131840" y="4608361"/>
            <a:ext cx="2999232" cy="20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zbukivedia.ru/wa-data/public/shop/products/25/07/725/images/42107/42107.9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9279" y="4627274"/>
            <a:ext cx="2697292" cy="202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821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Второй этап: (игры детей 4 г. ж. )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*</a:t>
            </a:r>
            <a:r>
              <a:rPr lang="ru-RU" sz="2800" dirty="0">
                <a:solidFill>
                  <a:srgbClr val="002060"/>
                </a:solidFill>
              </a:rPr>
              <a:t>бытовые игры; *сюжетно-ролевые игры; *строительные игры; *дидактические игры; * настольно-печатные игры; *музыкальные игры. *игры с воображаемыми предметами и персонажами</a:t>
            </a:r>
            <a:r>
              <a:rPr lang="ru-RU" sz="2800" dirty="0" smtClean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Особенности: самостоятельная постановка игровых задач и реализация их, </a:t>
            </a:r>
            <a:r>
              <a:rPr lang="ru-RU" sz="2800" dirty="0" smtClean="0">
                <a:solidFill>
                  <a:srgbClr val="002060"/>
                </a:solidFill>
              </a:rPr>
              <a:t>изменение </a:t>
            </a:r>
            <a:r>
              <a:rPr lang="ru-RU" sz="2800" dirty="0">
                <a:solidFill>
                  <a:srgbClr val="002060"/>
                </a:solidFill>
              </a:rPr>
              <a:t>первоначального </a:t>
            </a:r>
            <a:r>
              <a:rPr lang="ru-RU" sz="2800" dirty="0" smtClean="0">
                <a:solidFill>
                  <a:srgbClr val="002060"/>
                </a:solidFill>
              </a:rPr>
              <a:t>назначения игрушки</a:t>
            </a: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4400518"/>
            <a:ext cx="3059063" cy="229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63287"/>
            <a:ext cx="3106316" cy="232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011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Третий этап: (игры детей 5 г. ж. 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rgbClr val="002060"/>
                </a:solidFill>
              </a:rPr>
              <a:t>*игры с правилами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*</a:t>
            </a:r>
            <a:r>
              <a:rPr lang="ru-RU" dirty="0" smtClean="0">
                <a:solidFill>
                  <a:srgbClr val="002060"/>
                </a:solidFill>
              </a:rPr>
              <a:t>игры-драматизации</a:t>
            </a:r>
            <a:r>
              <a:rPr lang="ru-RU" dirty="0">
                <a:solidFill>
                  <a:srgbClr val="002060"/>
                </a:solidFill>
              </a:rPr>
              <a:t>;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*</a:t>
            </a:r>
            <a:r>
              <a:rPr lang="ru-RU" dirty="0">
                <a:solidFill>
                  <a:srgbClr val="002060"/>
                </a:solidFill>
              </a:rPr>
              <a:t>театрализованные игры;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* обучающие игры;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*музыкально-ритмические </a:t>
            </a:r>
            <a:r>
              <a:rPr lang="ru-RU" dirty="0">
                <a:solidFill>
                  <a:srgbClr val="002060"/>
                </a:solidFill>
              </a:rPr>
              <a:t>игры;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Особенности</a:t>
            </a:r>
            <a:r>
              <a:rPr lang="ru-RU" dirty="0">
                <a:solidFill>
                  <a:srgbClr val="002060"/>
                </a:solidFill>
              </a:rPr>
              <a:t>: обозначение в игре действия словом; взаимодействие в среде сверстников, начало умений договариваться, приобретает новый социальный опыт, создают игровую среду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679" y="4381078"/>
            <a:ext cx="236767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s://pdnr.ru/poisk-ruru/baza22/12862614668134.files/image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28975"/>
            <a:ext cx="3024336" cy="201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639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Четвертый этап (игры детей 6 -7 г. ж. 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*сюжетно-ролевые игры по задуманному плану; </a:t>
            </a:r>
            <a:endParaRPr lang="ru-RU" dirty="0" smtClean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*</a:t>
            </a:r>
            <a:r>
              <a:rPr lang="ru-RU" dirty="0">
                <a:solidFill>
                  <a:srgbClr val="002060"/>
                </a:solidFill>
              </a:rPr>
              <a:t>игры-хороводы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mar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*творческие игры с постройками; </a:t>
            </a:r>
            <a:endParaRPr lang="ru-RU" dirty="0" smtClean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*</a:t>
            </a:r>
            <a:r>
              <a:rPr lang="ru-RU" dirty="0">
                <a:solidFill>
                  <a:srgbClr val="002060"/>
                </a:solidFill>
              </a:rPr>
              <a:t>игры со сказочным сюжетом; </a:t>
            </a:r>
            <a:endParaRPr lang="ru-RU" dirty="0" smtClean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*</a:t>
            </a:r>
            <a:r>
              <a:rPr lang="ru-RU" dirty="0">
                <a:solidFill>
                  <a:srgbClr val="002060"/>
                </a:solidFill>
              </a:rPr>
              <a:t>игры-фантазии; </a:t>
            </a:r>
            <a:endParaRPr lang="ru-RU" dirty="0" smtClean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*</a:t>
            </a:r>
            <a:r>
              <a:rPr lang="ru-RU" dirty="0">
                <a:solidFill>
                  <a:srgbClr val="002060"/>
                </a:solidFill>
              </a:rPr>
              <a:t>интеллектуальные игры </a:t>
            </a:r>
            <a:endParaRPr lang="ru-RU" dirty="0" smtClean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Особенности</a:t>
            </a:r>
            <a:r>
              <a:rPr lang="ru-RU" dirty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самостоятельность </a:t>
            </a:r>
            <a:r>
              <a:rPr lang="ru-RU" dirty="0">
                <a:solidFill>
                  <a:srgbClr val="002060"/>
                </a:solidFill>
              </a:rPr>
              <a:t>в выборе темы игры, сверстников для ролей, подготовка предметной среды, перенос полученных знаний в игру, сопровождение игры диалогом и </a:t>
            </a:r>
            <a:r>
              <a:rPr lang="ru-RU" dirty="0" smtClean="0">
                <a:solidFill>
                  <a:srgbClr val="002060"/>
                </a:solidFill>
              </a:rPr>
              <a:t>монологами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6146" name="Picture 2" descr="https://www.shkolazhizni.ru/img/content/i172/172170_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874" y="4509120"/>
            <a:ext cx="3467800" cy="223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totallyjoyful.com/wp-content/uploads/2020/11/A1xZjaN8bL._AC_SL1500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11912"/>
            <a:ext cx="2033629" cy="203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0-tub-ru.yandex.net/i?id=d0457b2fe0e5d3fd1f16d959d206942b-l&amp;ref=rim&amp;n=13&amp;w=1080&amp;h=8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674" y="4611910"/>
            <a:ext cx="2681344" cy="20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013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 ДЕМОНСТРИРУЕТ </a:t>
            </a:r>
            <a:r>
              <a:rPr lang="ru-RU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ВЫЧУРНОСТЬ </a:t>
            </a:r>
            <a:r>
              <a:rPr lang="ru-RU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ИГРОВЫХ </a:t>
            </a:r>
            <a:r>
              <a:rPr lang="ru-RU" b="1" i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ДЕЙСТВИЙ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 smtClean="0"/>
              <a:t>Первый </a:t>
            </a:r>
            <a:r>
              <a:rPr lang="ru-RU" sz="3000" dirty="0"/>
              <a:t>признак проявляется  в однообразных простых действиях во время </a:t>
            </a:r>
            <a:r>
              <a:rPr lang="ru-RU" sz="3000" dirty="0" smtClean="0"/>
              <a:t>игры,</a:t>
            </a:r>
            <a:r>
              <a:rPr lang="ru-RU" sz="3000" dirty="0"/>
              <a:t> ребенок не воспроизводит обычные межличностные отношения в игре</a:t>
            </a:r>
            <a:r>
              <a:rPr lang="ru-RU" sz="3000" dirty="0" smtClean="0"/>
              <a:t>.</a:t>
            </a:r>
            <a:r>
              <a:rPr lang="ru-RU" sz="3000" dirty="0"/>
              <a:t> В такую игру нельзя включиться, потому что игровой мир ребенка имеет только ему ведомый смысл.</a:t>
            </a:r>
          </a:p>
          <a:p>
            <a:pPr marL="0" indent="0">
              <a:buNone/>
            </a:pPr>
            <a:r>
              <a:rPr lang="ru-RU" b="1" i="1" dirty="0"/>
              <a:t>Сходные нарушения игры характерны также детям с ранним детским аутизмом (РДА) и с расстройством аутистического спектра (РАС).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FF0000"/>
                </a:solidFill>
              </a:rPr>
              <a:t>Одиннадцать </a:t>
            </a:r>
            <a:r>
              <a:rPr lang="ru-RU" sz="3100" b="1" i="1" dirty="0">
                <a:solidFill>
                  <a:srgbClr val="FF0000"/>
                </a:solidFill>
              </a:rPr>
              <a:t>признаков психологического неблагополучия ребенка, которые можно определить по его игре</a:t>
            </a:r>
            <a:r>
              <a:rPr lang="ru-RU" sz="3100" dirty="0">
                <a:solidFill>
                  <a:srgbClr val="FF0000"/>
                </a:solidFill>
              </a:rPr>
              <a:t/>
            </a:r>
            <a:br>
              <a:rPr lang="ru-RU" sz="3100" dirty="0">
                <a:solidFill>
                  <a:srgbClr val="FF0000"/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21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Основной диагностический критерий регресса в игре – </a:t>
            </a:r>
            <a:r>
              <a:rPr lang="ru-RU" dirty="0" smtClean="0"/>
              <a:t>не</a:t>
            </a:r>
            <a:r>
              <a:rPr lang="ru-RU" dirty="0"/>
              <a:t> отставание игры от возрастных </a:t>
            </a:r>
            <a:r>
              <a:rPr lang="ru-RU" dirty="0" smtClean="0"/>
              <a:t>нормативов.</a:t>
            </a:r>
            <a:r>
              <a:rPr lang="ru-RU" dirty="0"/>
              <a:t> При регрессе дошкольник отказывается от речевого сопровождения игры, перестает играть в сюжетно-ролевые игры в пользу предметно-</a:t>
            </a:r>
            <a:r>
              <a:rPr lang="ru-RU" dirty="0" err="1"/>
              <a:t>манипулятивной</a:t>
            </a:r>
            <a:r>
              <a:rPr lang="ru-RU" dirty="0"/>
              <a:t>. Он утрачивает способность играть самостоятельно, без взрослого, или в компании ровесников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3500" b="1" i="1" dirty="0"/>
              <a:t>Такое поведение ребенка свидетельствует о его интенсивных переживаниях, которые он не может выразить </a:t>
            </a:r>
            <a:r>
              <a:rPr lang="ru-RU" sz="3500" b="1" i="1" dirty="0" smtClean="0"/>
              <a:t>словами (адаптация, смерть близкого человека, депривация потребностей ребенка и др.)</a:t>
            </a:r>
            <a:endParaRPr lang="ru-RU" sz="35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4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 РЕГРЕССИРУЕТ В ИГРЕ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64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dirty="0"/>
              <a:t>Сюжетно-ролевая игра – ведущая деятельность дошкольного возраста. Если она отсутствует у ребенка в этом возрасте, то можно говорить об отставании в развитии</a:t>
            </a:r>
            <a:r>
              <a:rPr lang="ru-RU" sz="3000" dirty="0" smtClean="0"/>
              <a:t>.</a:t>
            </a:r>
            <a:r>
              <a:rPr lang="ru-RU" sz="3000" dirty="0"/>
              <a:t> </a:t>
            </a:r>
            <a:endParaRPr lang="ru-RU" sz="3000" dirty="0" smtClean="0"/>
          </a:p>
          <a:p>
            <a:pPr marL="0" indent="0">
              <a:buNone/>
            </a:pPr>
            <a:r>
              <a:rPr lang="ru-RU" sz="3000" dirty="0" smtClean="0"/>
              <a:t>Не</a:t>
            </a:r>
            <a:r>
              <a:rPr lang="ru-RU" sz="3000" dirty="0"/>
              <a:t> </a:t>
            </a:r>
            <a:r>
              <a:rPr lang="ru-RU" sz="3000" dirty="0" smtClean="0"/>
              <a:t>стоит путать </a:t>
            </a:r>
            <a:r>
              <a:rPr lang="ru-RU" sz="3000" dirty="0"/>
              <a:t>со случаями, когда ребенок хочет играть в сюжетно-ролевые игры, но не умеет этого делать. </a:t>
            </a:r>
            <a:r>
              <a:rPr lang="ru-RU" sz="3000" dirty="0" smtClean="0"/>
              <a:t>Этот ребенок нуждается в помощи взрослого, чтобы установить игровой контакт с ровесником.</a:t>
            </a:r>
          </a:p>
          <a:p>
            <a:pPr marL="0" indent="0">
              <a:buNone/>
            </a:pPr>
            <a:r>
              <a:rPr lang="ru-RU" b="1" i="1" dirty="0" smtClean="0"/>
              <a:t>Взрослому необходимо научить ребенка играть, создать условия для развития сюжета, принятия на себя роли.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 НЕ ИГРАЕТ В СЮЖЕТНО-РОЛЕВЫЕ ИГРЫ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911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204</TotalTime>
  <Words>364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 МБДОУ «Детский сад «Феденька»  Детская игра как диагностическое средство психического развития детей дошкольного возраста</vt:lpstr>
      <vt:lpstr>Игра – ведущий вид деятельности дошкольника и важнейшее средство его развития и воспитания</vt:lpstr>
      <vt:lpstr>Этапы развития игровой деятельности дошкольника</vt:lpstr>
      <vt:lpstr>Презентация PowerPoint</vt:lpstr>
      <vt:lpstr>Презентация PowerPoint</vt:lpstr>
      <vt:lpstr>Презентация PowerPoint</vt:lpstr>
      <vt:lpstr> Одиннадцать признаков психологического неблагополучия ребенка, которые можно определить по его игре </vt:lpstr>
      <vt:lpstr>2. РЕГРЕССИРУЕТ В ИГРЕ </vt:lpstr>
      <vt:lpstr>3. НЕ ИГРАЕТ В СЮЖЕТНО-РОЛЕВЫЕ ИГРЫ </vt:lpstr>
      <vt:lpstr> 4. НЕ СПОСОБЕН ДЛИТЕЛЬНО СОСРЕДОТОЧИТЬСЯ НА ИГРЕ </vt:lpstr>
      <vt:lpstr>5. ЗАСТРЕВАЕТ НА ОДНОЙ ЭМОЦИИ </vt:lpstr>
      <vt:lpstr>6. ИГРАЕТ С ВООБРАЖАЕМЫМ ДРУГОМ</vt:lpstr>
      <vt:lpstr>7. ПОСТОЯННО ПРОЯВЛЯЕТ АГРЕССИЮ В ИГРЕ </vt:lpstr>
      <vt:lpstr> 8. ТРАВМИРУЕТ СЕБЯ ВО ВРЕМЯ САМОСТОЯТЕЛЬНОЙ ИГРЫ </vt:lpstr>
      <vt:lpstr> 9. ПОВТОРЯЕТ ОДИН И ТОТ ЖЕ СЮЖЕТ </vt:lpstr>
      <vt:lpstr> 10. НАЗОЙЛИВО ПРЕСЛЕДУЕТ ДРУГИХ ДЕТЕЙ </vt:lpstr>
      <vt:lpstr> 11. ИГРАЕТ ТОЛЬКО С ГАДЖЕТОМ </vt:lpstr>
      <vt:lpstr> Шпаргалка «Отражение переживаний ребенка в сюжете игры»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игра как диагностическое средство психического развития детей дошкольного возраста</dc:title>
  <dc:creator>Пользователь</dc:creator>
  <cp:lastModifiedBy>Пользователь</cp:lastModifiedBy>
  <cp:revision>22</cp:revision>
  <dcterms:created xsi:type="dcterms:W3CDTF">2022-02-14T03:32:17Z</dcterms:created>
  <dcterms:modified xsi:type="dcterms:W3CDTF">2022-02-18T02:08:44Z</dcterms:modified>
</cp:coreProperties>
</file>