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10146AD8-FC0C-431C-B79D-1F141A8F04EB}" type="datetimeFigureOut">
              <a:rPr lang="ru-RU" smtClean="0"/>
              <a:t>02.02.2022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644CF12-09FD-4E0E-9785-BA95ADC04AC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0146AD8-FC0C-431C-B79D-1F141A8F04EB}" type="datetimeFigureOut">
              <a:rPr lang="ru-RU" smtClean="0"/>
              <a:t>02.02.2022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4CF12-09FD-4E0E-9785-BA95ADC04AC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0146AD8-FC0C-431C-B79D-1F141A8F04EB}" type="datetimeFigureOut">
              <a:rPr lang="ru-RU" smtClean="0"/>
              <a:t>02.02.2022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644CF12-09FD-4E0E-9785-BA95ADC04AC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10146AD8-FC0C-431C-B79D-1F141A8F04EB}" type="datetimeFigureOut">
              <a:rPr lang="ru-RU" smtClean="0"/>
              <a:t>02.02.2022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3644CF12-09FD-4E0E-9785-BA95ADC04AC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10146AD8-FC0C-431C-B79D-1F141A8F04EB}" type="datetimeFigureOut">
              <a:rPr lang="ru-RU" smtClean="0"/>
              <a:t>02.02.2022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3644CF12-09FD-4E0E-9785-BA95ADC04ACF}"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10146AD8-FC0C-431C-B79D-1F141A8F04EB}" type="datetimeFigureOut">
              <a:rPr lang="ru-RU" smtClean="0"/>
              <a:t>02.02.2022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3644CF12-09FD-4E0E-9785-BA95ADC04AC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10146AD8-FC0C-431C-B79D-1F141A8F04EB}" type="datetimeFigureOut">
              <a:rPr lang="ru-RU" smtClean="0"/>
              <a:t>02.02.2022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3644CF12-09FD-4E0E-9785-BA95ADC04AC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0146AD8-FC0C-431C-B79D-1F141A8F04EB}" type="datetimeFigureOut">
              <a:rPr lang="ru-RU" smtClean="0"/>
              <a:t>02.02.2022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644CF12-09FD-4E0E-9785-BA95ADC04AC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10146AD8-FC0C-431C-B79D-1F141A8F04EB}" type="datetimeFigureOut">
              <a:rPr lang="ru-RU" smtClean="0"/>
              <a:t>02.02.2022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3644CF12-09FD-4E0E-9785-BA95ADC04AC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10146AD8-FC0C-431C-B79D-1F141A8F04EB}" type="datetimeFigureOut">
              <a:rPr lang="ru-RU" smtClean="0"/>
              <a:t>02.02.2022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3644CF12-09FD-4E0E-9785-BA95ADC04AC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10146AD8-FC0C-431C-B79D-1F141A8F04EB}" type="datetimeFigureOut">
              <a:rPr lang="ru-RU" smtClean="0"/>
              <a:t>02.02.2022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3644CF12-09FD-4E0E-9785-BA95ADC04AC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0146AD8-FC0C-431C-B79D-1F141A8F04EB}" type="datetimeFigureOut">
              <a:rPr lang="ru-RU" smtClean="0"/>
              <a:t>02.02.2022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644CF12-09FD-4E0E-9785-BA95ADC04ACF}"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700808"/>
            <a:ext cx="8062912" cy="1470025"/>
          </a:xfrm>
        </p:spPr>
        <p:txBody>
          <a:bodyPr>
            <a:normAutofit/>
          </a:bodyPr>
          <a:lstStyle/>
          <a:p>
            <a:r>
              <a:rPr lang="ru-RU" sz="6600" dirty="0" smtClean="0"/>
              <a:t>Баскетбол</a:t>
            </a:r>
            <a:endParaRPr lang="ru-RU" sz="6600" dirty="0"/>
          </a:p>
        </p:txBody>
      </p:sp>
      <p:sp>
        <p:nvSpPr>
          <p:cNvPr id="4" name="Прямоугольник 3"/>
          <p:cNvSpPr/>
          <p:nvPr/>
        </p:nvSpPr>
        <p:spPr>
          <a:xfrm>
            <a:off x="3491880" y="5229200"/>
            <a:ext cx="4572000" cy="1200329"/>
          </a:xfrm>
          <a:prstGeom prst="rect">
            <a:avLst/>
          </a:prstGeom>
        </p:spPr>
        <p:txBody>
          <a:bodyPr>
            <a:spAutoFit/>
          </a:bodyPr>
          <a:lstStyle/>
          <a:p>
            <a:r>
              <a:rPr lang="ru-RU" b="1" dirty="0" smtClean="0">
                <a:solidFill>
                  <a:schemeClr val="bg1"/>
                </a:solidFill>
              </a:rPr>
              <a:t>Подготовила:</a:t>
            </a:r>
          </a:p>
          <a:p>
            <a:r>
              <a:rPr lang="ru-RU" b="1" dirty="0" smtClean="0">
                <a:solidFill>
                  <a:schemeClr val="bg1"/>
                </a:solidFill>
              </a:rPr>
              <a:t> </a:t>
            </a:r>
            <a:r>
              <a:rPr lang="ru-RU" b="1" dirty="0" err="1" smtClean="0">
                <a:solidFill>
                  <a:schemeClr val="bg1"/>
                </a:solidFill>
              </a:rPr>
              <a:t>Заборщикова</a:t>
            </a:r>
            <a:r>
              <a:rPr lang="ru-RU" b="1" dirty="0" smtClean="0">
                <a:solidFill>
                  <a:schemeClr val="bg1"/>
                </a:solidFill>
              </a:rPr>
              <a:t> Полина Дмитриевна</a:t>
            </a:r>
          </a:p>
          <a:p>
            <a:r>
              <a:rPr lang="ru-RU" b="1" dirty="0" smtClean="0">
                <a:solidFill>
                  <a:schemeClr val="bg1"/>
                </a:solidFill>
              </a:rPr>
              <a:t> учитель физической культуры</a:t>
            </a:r>
          </a:p>
          <a:p>
            <a:r>
              <a:rPr lang="ru-RU" b="1" dirty="0" smtClean="0">
                <a:solidFill>
                  <a:schemeClr val="bg1"/>
                </a:solidFill>
              </a:rPr>
              <a:t>Гимназии №628 «</a:t>
            </a:r>
            <a:r>
              <a:rPr lang="ru-RU" b="1" dirty="0" err="1" smtClean="0">
                <a:solidFill>
                  <a:schemeClr val="bg1"/>
                </a:solidFill>
              </a:rPr>
              <a:t>Александринской</a:t>
            </a:r>
            <a:r>
              <a:rPr lang="ru-RU" b="1" dirty="0" smtClean="0">
                <a:solidFill>
                  <a:schemeClr val="bg1"/>
                </a:solidFill>
              </a:rPr>
              <a:t>» </a:t>
            </a:r>
            <a:endParaRPr lang="ru-RU" b="1" dirty="0">
              <a:solidFill>
                <a:schemeClr val="bg1"/>
              </a:solidFill>
            </a:endParaRPr>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619672" y="1340768"/>
            <a:ext cx="28575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1434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a:t>
            </a:r>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2194" y="3290875"/>
            <a:ext cx="8059611" cy="175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95536" y="1844824"/>
            <a:ext cx="4032448" cy="36933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ru-RU" dirty="0" smtClean="0">
                <a:solidFill>
                  <a:schemeClr val="bg1"/>
                </a:solidFill>
              </a:rPr>
              <a:t>Баскетбол, как вид спорта изобрёл преподаватель колледжа в штате Массачусетс </a:t>
            </a:r>
            <a:r>
              <a:rPr lang="ru-RU" b="1" dirty="0" smtClean="0">
                <a:solidFill>
                  <a:schemeClr val="bg1"/>
                </a:solidFill>
              </a:rPr>
              <a:t>Джеймс </a:t>
            </a:r>
            <a:r>
              <a:rPr lang="ru-RU" b="1" dirty="0" err="1" smtClean="0">
                <a:solidFill>
                  <a:schemeClr val="bg1"/>
                </a:solidFill>
              </a:rPr>
              <a:t>Нейсмит</a:t>
            </a:r>
            <a:r>
              <a:rPr lang="ru-RU" b="1" dirty="0" smtClean="0">
                <a:solidFill>
                  <a:schemeClr val="bg1"/>
                </a:solidFill>
              </a:rPr>
              <a:t>. </a:t>
            </a:r>
            <a:r>
              <a:rPr lang="ru-RU" dirty="0" smtClean="0">
                <a:solidFill>
                  <a:schemeClr val="bg1"/>
                </a:solidFill>
              </a:rPr>
              <a:t>Это случилось в </a:t>
            </a:r>
            <a:r>
              <a:rPr lang="ru-RU" b="1" dirty="0" smtClean="0">
                <a:solidFill>
                  <a:schemeClr val="bg1"/>
                </a:solidFill>
              </a:rPr>
              <a:t>1891 году. </a:t>
            </a:r>
          </a:p>
          <a:p>
            <a:pPr algn="ctr"/>
            <a:endParaRPr lang="ru-RU" dirty="0" smtClean="0">
              <a:solidFill>
                <a:schemeClr val="bg1"/>
              </a:solidFill>
            </a:endParaRPr>
          </a:p>
          <a:p>
            <a:pPr algn="ctr"/>
            <a:r>
              <a:rPr lang="ru-RU" dirty="0" err="1" smtClean="0">
                <a:solidFill>
                  <a:schemeClr val="bg1"/>
                </a:solidFill>
              </a:rPr>
              <a:t>Нейсмит</a:t>
            </a:r>
            <a:r>
              <a:rPr lang="ru-RU" dirty="0" smtClean="0">
                <a:solidFill>
                  <a:schemeClr val="bg1"/>
                </a:solidFill>
              </a:rPr>
              <a:t> подвесил к двум перилам две фруктовые корзины и взял футбольный мяч, объяснив студентам, что его нужно забросить в корзину, чья команда больше раз попала, та и победила.</a:t>
            </a:r>
            <a:endParaRPr lang="ru-RU"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786483"/>
            <a:ext cx="4536504"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660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 игры</a:t>
            </a:r>
            <a:endParaRPr lang="ru-RU" dirty="0"/>
          </a:p>
        </p:txBody>
      </p:sp>
      <p:sp>
        <p:nvSpPr>
          <p:cNvPr id="3" name="Объект 2"/>
          <p:cNvSpPr>
            <a:spLocks noGrp="1"/>
          </p:cNvSpPr>
          <p:nvPr>
            <p:ph idx="1"/>
          </p:nvPr>
        </p:nvSpPr>
        <p:spPr>
          <a:xfrm>
            <a:off x="539552" y="1844824"/>
            <a:ext cx="8229600" cy="2592288"/>
          </a:xfrm>
        </p:spPr>
        <p:txBody>
          <a:bodyPr/>
          <a:lstStyle/>
          <a:p>
            <a:r>
              <a:rPr lang="ru-RU" dirty="0"/>
              <a:t>Цель игры баскетбола заключается в том, чтобы забросить мяч в кольцо, чья команда наберёт больше очков, объявляется победителем.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78904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20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1606" y="260648"/>
            <a:ext cx="8229600" cy="2016224"/>
          </a:xfrm>
        </p:spPr>
        <p:txBody>
          <a:bodyPr>
            <a:normAutofit/>
          </a:bodyPr>
          <a:lstStyle/>
          <a:p>
            <a:r>
              <a:rPr lang="ru-RU" sz="2000" dirty="0"/>
              <a:t>Каждая команда состоит из 12 баскетболистов, и только 5 могут одновременно находиться на поле (количество замен не ограничено).</a:t>
            </a:r>
          </a:p>
        </p:txBody>
      </p:sp>
      <p:pic>
        <p:nvPicPr>
          <p:cNvPr id="4100" name="Picture 4" descr="Правила игры баскетбол"/>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596" y="2132856"/>
            <a:ext cx="5074036" cy="314008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290040" y="1556792"/>
            <a:ext cx="3818444" cy="480131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ru-RU" sz="1600" dirty="0" smtClean="0"/>
              <a:t>Площадка для баскетбола имеет форму прямоугольника размерами 28 на 15 метров. Средняя линия делит площадку на две половины, в центре которой есть маленький круг, из этого места начинается игра (рефери подбрасывает мяч в воздух, а по одному игроку от каждой команды пытаются им завладеть). Высота кольца составляет 3.05 метров. Возле каждого из колец есть дуга (полукруг) радиусом 6.75 м. (по стандарту ФИБА), которая является проекцией центра корзины. На расстоянии 5.80 м. от внутреннего края лицевой линии находится линия штрафного броска.</a:t>
            </a:r>
          </a:p>
          <a:p>
            <a:endParaRPr lang="ru-RU" dirty="0"/>
          </a:p>
        </p:txBody>
      </p:sp>
    </p:spTree>
    <p:extLst>
      <p:ext uri="{BB962C8B-B14F-4D97-AF65-F5344CB8AC3E}">
        <p14:creationId xmlns:p14="http://schemas.microsoft.com/office/powerpoint/2010/main" val="2466019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188640"/>
            <a:ext cx="8229600" cy="4572000"/>
          </a:xfrm>
        </p:spPr>
        <p:txBody>
          <a:bodyPr/>
          <a:lstStyle/>
          <a:p>
            <a:r>
              <a:rPr lang="ru-RU" dirty="0"/>
              <a:t>Игра делится на 4 равных периода по 10 минут каждая </a:t>
            </a:r>
            <a:r>
              <a:rPr lang="ru-RU" dirty="0" smtClean="0"/>
              <a:t>. Между </a:t>
            </a:r>
            <a:r>
              <a:rPr lang="ru-RU" dirty="0"/>
              <a:t>2-й и 3-й четвертями есть 15-минутный перерыв.</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1822321"/>
            <a:ext cx="5840649" cy="456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95536" y="1844824"/>
            <a:ext cx="4572000" cy="452431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ru-RU" b="1" dirty="0" smtClean="0">
                <a:solidFill>
                  <a:schemeClr val="bg1"/>
                </a:solidFill>
              </a:rPr>
              <a:t>Набор очков в баскетболе:</a:t>
            </a:r>
          </a:p>
          <a:p>
            <a:endParaRPr lang="ru-RU" dirty="0" smtClean="0">
              <a:solidFill>
                <a:schemeClr val="bg1"/>
              </a:solidFill>
            </a:endParaRPr>
          </a:p>
          <a:p>
            <a:pPr marL="285750" indent="-285750">
              <a:buFont typeface="Arial" pitchFamily="34" charset="0"/>
              <a:buChar char="•"/>
            </a:pPr>
            <a:r>
              <a:rPr lang="ru-RU" dirty="0" smtClean="0">
                <a:solidFill>
                  <a:schemeClr val="bg1"/>
                </a:solidFill>
              </a:rPr>
              <a:t>3-очка: если мяч попадает в кольцо из-за пределов дуги;</a:t>
            </a:r>
          </a:p>
          <a:p>
            <a:pPr marL="285750" indent="-285750">
              <a:buFont typeface="Arial" pitchFamily="34" charset="0"/>
              <a:buChar char="•"/>
            </a:pPr>
            <a:r>
              <a:rPr lang="ru-RU" dirty="0" smtClean="0">
                <a:solidFill>
                  <a:schemeClr val="bg1"/>
                </a:solidFill>
              </a:rPr>
              <a:t>2 очка: если мяч заброшен в пределах дуги;</a:t>
            </a:r>
          </a:p>
          <a:p>
            <a:pPr marL="285750" indent="-285750">
              <a:buFont typeface="Arial" pitchFamily="34" charset="0"/>
              <a:buChar char="•"/>
            </a:pPr>
            <a:r>
              <a:rPr lang="ru-RU" dirty="0" smtClean="0">
                <a:solidFill>
                  <a:schemeClr val="bg1"/>
                </a:solidFill>
              </a:rPr>
              <a:t>1 очко: за каждый успешный штрафной бросок засчитывается 1 бал.</a:t>
            </a:r>
          </a:p>
          <a:p>
            <a:r>
              <a:rPr lang="ru-RU" dirty="0" smtClean="0"/>
              <a:t>Выигрышная сторона в баскетболе определяется очень просто: кто набрал больше очков, тот и победитель. В случае фиксирования ничейного результата, добавляется дополнительный период длительностью 5 минут.</a:t>
            </a:r>
            <a:endParaRPr lang="ru-RU" dirty="0"/>
          </a:p>
        </p:txBody>
      </p:sp>
    </p:spTree>
    <p:extLst>
      <p:ext uri="{BB962C8B-B14F-4D97-AF65-F5344CB8AC3E}">
        <p14:creationId xmlns:p14="http://schemas.microsoft.com/office/powerpoint/2010/main" val="2382980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196752"/>
            <a:ext cx="8229600" cy="4572000"/>
          </a:xfrm>
        </p:spPr>
        <p:style>
          <a:lnRef idx="2">
            <a:schemeClr val="accent6">
              <a:shade val="50000"/>
            </a:schemeClr>
          </a:lnRef>
          <a:fillRef idx="1">
            <a:schemeClr val="accent6"/>
          </a:fillRef>
          <a:effectRef idx="0">
            <a:schemeClr val="accent6"/>
          </a:effectRef>
          <a:fontRef idx="minor">
            <a:schemeClr val="lt1"/>
          </a:fontRef>
        </p:style>
        <p:txBody>
          <a:bodyPr/>
          <a:lstStyle/>
          <a:p>
            <a:r>
              <a:rPr lang="ru-RU" dirty="0"/>
              <a:t>В баскетбол разрешается играть только руками. Мяч можно вести исключительно путём дриблинга, никаких пробежек быть не должно (пробежкой называется совершение баскетболистом более двух шагов без ведения мяча). Если игрок вёл мяч, а затем остановился, больше совершать шаги он не имеет права.</a:t>
            </a:r>
          </a:p>
        </p:txBody>
      </p:sp>
    </p:spTree>
    <p:extLst>
      <p:ext uri="{BB962C8B-B14F-4D97-AF65-F5344CB8AC3E}">
        <p14:creationId xmlns:p14="http://schemas.microsoft.com/office/powerpoint/2010/main" val="939650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Нарушения в баскетболе</a:t>
            </a:r>
            <a:endParaRPr lang="ru-RU" dirty="0"/>
          </a:p>
        </p:txBody>
      </p:sp>
      <p:sp>
        <p:nvSpPr>
          <p:cNvPr id="3" name="Объект 2"/>
          <p:cNvSpPr>
            <a:spLocks noGrp="1"/>
          </p:cNvSpPr>
          <p:nvPr>
            <p:ph idx="1"/>
          </p:nvPr>
        </p:nvSpPr>
        <p:spPr/>
        <p:txBody>
          <a:bodyPr/>
          <a:lstStyle/>
          <a:p>
            <a:r>
              <a:rPr lang="ru-RU" dirty="0"/>
              <a:t>Нарушениями в баскетболе считается: пробежка, двойное ведение, остановка, а затем возобновление ведения, возвращение мяча на свою половину поля с половины соперника.</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365104"/>
            <a:ext cx="2276872" cy="2276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94414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TotalTime>
  <Words>377</Words>
  <Application>Microsoft Office PowerPoint</Application>
  <PresentationFormat>Экран (4:3)</PresentationFormat>
  <Paragraphs>23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Яркая</vt:lpstr>
      <vt:lpstr>Баскетбол</vt:lpstr>
      <vt:lpstr>История</vt:lpstr>
      <vt:lpstr>Цель игры</vt:lpstr>
      <vt:lpstr>Презентация PowerPoint</vt:lpstr>
      <vt:lpstr>Презентация PowerPoint</vt:lpstr>
      <vt:lpstr>Презентация PowerPoint</vt:lpstr>
      <vt:lpstr>Нарушения в баскетболе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Баскетбол</dc:title>
  <dc:creator>1</dc:creator>
  <cp:lastModifiedBy>1</cp:lastModifiedBy>
  <cp:revision>3</cp:revision>
  <dcterms:created xsi:type="dcterms:W3CDTF">2022-02-02T19:34:29Z</dcterms:created>
  <dcterms:modified xsi:type="dcterms:W3CDTF">2022-02-02T19:54:36Z</dcterms:modified>
</cp:coreProperties>
</file>