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7" r:id="rId2"/>
    <p:sldId id="273" r:id="rId3"/>
    <p:sldId id="283" r:id="rId4"/>
    <p:sldId id="274" r:id="rId5"/>
    <p:sldId id="259" r:id="rId6"/>
    <p:sldId id="269" r:id="rId7"/>
    <p:sldId id="275" r:id="rId8"/>
    <p:sldId id="276" r:id="rId9"/>
    <p:sldId id="277" r:id="rId10"/>
    <p:sldId id="278" r:id="rId11"/>
    <p:sldId id="280" r:id="rId12"/>
    <p:sldId id="282" r:id="rId13"/>
    <p:sldId id="281" r:id="rId14"/>
    <p:sldId id="284" r:id="rId15"/>
    <p:sldId id="285" r:id="rId16"/>
    <p:sldId id="286" r:id="rId17"/>
    <p:sldId id="28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64386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  <a:t>Мариинский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  <a:t> муниципальный район</a:t>
            </a:r>
            <a:b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</a:b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  <a:t>МБДОУ «Д/С №7 «Забава» </a:t>
            </a:r>
            <a:endParaRPr lang="ru-RU" sz="5400" i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i="1" dirty="0" smtClean="0">
              <a:solidFill>
                <a:schemeClr val="bg1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«Наставничество–форма взаимодействия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учителя-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логопеда и воспитателя 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 условиях работы с детьми с ОВЗ»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4214818"/>
            <a:ext cx="3429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  <a:cs typeface="Aharoni" panose="02010803020104030203" pitchFamily="2" charset="-79"/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  <a:t>Докладчик</a:t>
            </a:r>
          </a:p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  <a:t> учитель -логопед высшей категории Тураева </a:t>
            </a:r>
          </a:p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haroni" panose="02010803020104030203" pitchFamily="2" charset="-79"/>
              </a:rPr>
              <a:t>Оксана Александровна </a:t>
            </a:r>
          </a:p>
          <a:p>
            <a:pPr algn="r"/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AutoShape 2" descr="Тураева Оксана Александров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Тяжёлые нарушения речи подразделяются на : 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отсутствие или недоразвитие речи(алалия);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полная или частичная утрата речи (афазия);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нарушение произносительной стороны речи (дизартрия);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Нарушение тембра голоса и звукопроизношения (</a:t>
            </a:r>
            <a:r>
              <a:rPr lang="ru-RU" dirty="0" err="1" smtClean="0">
                <a:solidFill>
                  <a:schemeClr val="bg1"/>
                </a:solidFill>
              </a:rPr>
              <a:t>ринолалия</a:t>
            </a:r>
            <a:r>
              <a:rPr lang="ru-RU" dirty="0" smtClean="0">
                <a:solidFill>
                  <a:schemeClr val="bg1"/>
                </a:solidFill>
              </a:rPr>
              <a:t>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Нарушения темпо – ритмической организации речи (заикание).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Направления работы с молодым специалистом: 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Коррекционно-развивающая работа ;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-Консультативно-просветительская работа;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 -Организационно-методическая работа; 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-Пропедевтическая работа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88" name="AutoShape 44" descr="https://ds05.infourok.ru/uploads/ex/0a07/00048a5e-ec80331f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89" name="Picture 45" descr="C:\Users\soft\Desktop\015.jpg"/>
          <p:cNvPicPr>
            <a:picLocks noChangeAspect="1" noChangeArrowheads="1"/>
          </p:cNvPicPr>
          <p:nvPr/>
        </p:nvPicPr>
        <p:blipFill>
          <a:blip r:embed="rId2" cstate="print"/>
          <a:srcRect l="13889" t="8796" r="12917"/>
          <a:stretch>
            <a:fillRect/>
          </a:stretch>
        </p:blipFill>
        <p:spPr bwMode="auto">
          <a:xfrm>
            <a:off x="928662" y="500042"/>
            <a:ext cx="7643866" cy="598188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Прямоугольник 45"/>
          <p:cNvSpPr/>
          <p:nvPr/>
        </p:nvSpPr>
        <p:spPr>
          <a:xfrm>
            <a:off x="857224" y="500042"/>
            <a:ext cx="7715304" cy="214314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Адаптированная образовательная программа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АОП обеспечивает реализацию ФГОС ОВЗ с учетом типа и вида образовательного учреждения, потребностей и запросов обучающихся их родителей или законных представителей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ds04.infourok.ru/uploads/ex/135e/00129d75-e588fe06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00042"/>
            <a:ext cx="781055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27778" r="8333"/>
          <a:stretch>
            <a:fillRect/>
          </a:stretch>
        </p:blipFill>
        <p:spPr bwMode="auto">
          <a:xfrm>
            <a:off x="785786" y="1071546"/>
            <a:ext cx="75724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Логопедический уголок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3010" name="Picture 2" descr="C:\Users\soft\Desktop\img5.jpg"/>
          <p:cNvPicPr>
            <a:picLocks noChangeAspect="1" noChangeArrowheads="1"/>
          </p:cNvPicPr>
          <p:nvPr/>
        </p:nvPicPr>
        <p:blipFill>
          <a:blip r:embed="rId2" cstate="print"/>
          <a:srcRect l="13158" r="10526"/>
          <a:stretch>
            <a:fillRect/>
          </a:stretch>
        </p:blipFill>
        <p:spPr bwMode="auto">
          <a:xfrm>
            <a:off x="1928794" y="1571612"/>
            <a:ext cx="5572164" cy="477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857232"/>
            <a:ext cx="76438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Ничто так не побуждает стать лучше,  как доброе слово умного наставника»</a:t>
            </a:r>
          </a:p>
          <a:p>
            <a:endParaRPr lang="ru-RU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Р.Я. Малиновский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ft\Desktop\рабочий стол\ст. воспитатель\Выступления\2022г\Screenshot_20220215_090225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674" y="1000108"/>
            <a:ext cx="3732887" cy="5000660"/>
          </a:xfrm>
          <a:prstGeom prst="rect">
            <a:avLst/>
          </a:prstGeom>
          <a:noFill/>
        </p:spPr>
      </p:pic>
      <p:pic>
        <p:nvPicPr>
          <p:cNvPr id="1028" name="Picture 4" descr="C:\Users\soft\Downloads\Screenshot_20220215_085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00108"/>
            <a:ext cx="385765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soft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64386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5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Профессиональное становление     педагога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3554" name="Picture 2" descr="https://ds04.infourok.ru/uploads/ex/0c36/000576ed-bb810e0b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50085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1736" y="3643314"/>
            <a:ext cx="6000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В федеральном государственном образовательном стандарте говорится о выравнивании стартовых возможностей выпускников дошкольных образовательных учреждений, в том числе и детей с ограниченными возможностями здоровья (долее ОВЗ)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85728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Инклюзивное образование -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928802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Федеральный закон от 29.12.2012 N 273-ФЗ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"Об образовании в Российской Федерации"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4338" name="AutoShape 2" descr="https://legallurist.ru/wp-content/uploads/2019/05/89d8b1a39c8fa4ce83b246a1f175faba-1024x53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C:\Users\soft\Desktop\federalnyj-zakon-ob-obrazovanii-v-rossijskoj-federacii-.jpg"/>
          <p:cNvPicPr>
            <a:picLocks noChangeAspect="1" noChangeArrowheads="1"/>
          </p:cNvPicPr>
          <p:nvPr/>
        </p:nvPicPr>
        <p:blipFill>
          <a:blip r:embed="rId2" cstate="print"/>
          <a:srcRect l="28712" t="17249" r="28711" b="17249"/>
          <a:stretch>
            <a:fillRect/>
          </a:stretch>
        </p:blipFill>
        <p:spPr bwMode="auto">
          <a:xfrm rot="1815053">
            <a:off x="6033223" y="1965413"/>
            <a:ext cx="1219790" cy="1876600"/>
          </a:xfrm>
          <a:prstGeom prst="rect">
            <a:avLst/>
          </a:prstGeom>
          <a:noFill/>
        </p:spPr>
      </p:pic>
      <p:pic>
        <p:nvPicPr>
          <p:cNvPr id="14341" name="Picture 5" descr="C:\Users\soft\Desktop\134255-1200x800 - копия.jpg"/>
          <p:cNvPicPr>
            <a:picLocks noChangeAspect="1" noChangeArrowheads="1"/>
          </p:cNvPicPr>
          <p:nvPr/>
        </p:nvPicPr>
        <p:blipFill>
          <a:blip r:embed="rId3" cstate="print"/>
          <a:srcRect l="28719" r="29160"/>
          <a:stretch>
            <a:fillRect/>
          </a:stretch>
        </p:blipFill>
        <p:spPr bwMode="auto">
          <a:xfrm>
            <a:off x="357158" y="3214686"/>
            <a:ext cx="1928826" cy="3262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ft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357166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Мотивационно-ценностные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качества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dirty="0" smtClean="0"/>
          </a:p>
          <a:p>
            <a:r>
              <a:rPr lang="ru-RU" sz="7200" dirty="0" smtClean="0">
                <a:solidFill>
                  <a:schemeClr val="bg1"/>
                </a:solidFill>
              </a:rPr>
              <a:t>Знать сущность инклюзивного образования, его цели и задачи, основные условия, барьеры и ресурсы. </a:t>
            </a:r>
          </a:p>
          <a:p>
            <a:pPr lvl="0"/>
            <a:r>
              <a:rPr lang="ru-RU" sz="7200" dirty="0" smtClean="0">
                <a:solidFill>
                  <a:schemeClr val="bg1"/>
                </a:solidFill>
              </a:rPr>
              <a:t>Принять философию инклюзии, ее целевые и ценностные установки. Это признание ценности личности человека независимо от степени тяжести его нарушения; направленность на развитие личности ребенка с ОВЗ в целом, а не только на его результаты в учебе; осознание своей личной ответственности как носителя культуры для ребенка с ОВЗ; понимание творческих принципов обучения детей с ОВЗ; готовность к большим духовным, эмоциональным и энергетическим затратам. </a:t>
            </a:r>
          </a:p>
          <a:p>
            <a:pPr lvl="0"/>
            <a:r>
              <a:rPr lang="ru-RU" sz="7200" dirty="0" smtClean="0">
                <a:solidFill>
                  <a:schemeClr val="bg1"/>
                </a:solidFill>
              </a:rPr>
              <a:t>Иметь способность к </a:t>
            </a:r>
            <a:r>
              <a:rPr lang="ru-RU" sz="7200" dirty="0" err="1" smtClean="0">
                <a:solidFill>
                  <a:schemeClr val="bg1"/>
                </a:solidFill>
              </a:rPr>
              <a:t>эмпатии</a:t>
            </a:r>
            <a:r>
              <a:rPr lang="ru-RU" sz="7200" dirty="0" smtClean="0">
                <a:solidFill>
                  <a:schemeClr val="bg1"/>
                </a:solidFill>
              </a:rPr>
              <a:t>, корректно и адекватно воспринимать детей с ОВЗ. </a:t>
            </a:r>
          </a:p>
          <a:p>
            <a:pPr lvl="0"/>
            <a:r>
              <a:rPr lang="ru-RU" sz="7200" dirty="0" smtClean="0">
                <a:solidFill>
                  <a:schemeClr val="bg1"/>
                </a:solidFill>
              </a:rPr>
              <a:t>Уметь вести психолого-педагогическое сопровождение семьи, воспитывающей ребенка с ОВЗ на принципах гуманизма. </a:t>
            </a:r>
          </a:p>
          <a:p>
            <a:pPr lvl="0"/>
            <a:r>
              <a:rPr lang="ru-RU" sz="7200" dirty="0" smtClean="0">
                <a:solidFill>
                  <a:schemeClr val="bg1"/>
                </a:solidFill>
              </a:rPr>
              <a:t>Обладать деликатностью и тактичностью, соблюдать конфиденциальность информации о здоровье и личных тайнах «особого» ученика и его семьи. </a:t>
            </a:r>
          </a:p>
          <a:p>
            <a:pPr lvl="0"/>
            <a:r>
              <a:rPr lang="ru-RU" sz="7200" dirty="0" smtClean="0">
                <a:solidFill>
                  <a:schemeClr val="bg1"/>
                </a:solidFill>
              </a:rPr>
              <a:t>Обладать педагогическим оптимизмом по отношению к детям с ОВЗ, веря в их продвижение в учебе, но не ожидая результатов, превышающих их возможности. 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Уметь формировать у здоровых детей толерантное отношение к ровесникам с ОВЗ.</a:t>
            </a:r>
            <a:r>
              <a:rPr lang="ru-RU" sz="7200" b="1" dirty="0" smtClean="0">
                <a:solidFill>
                  <a:schemeClr val="bg1"/>
                </a:solidFill>
              </a:rPr>
              <a:t> </a:t>
            </a:r>
            <a:endParaRPr lang="ru-RU" sz="7200" dirty="0" smtClean="0">
              <a:solidFill>
                <a:schemeClr val="bg1"/>
              </a:solidFill>
            </a:endParaRPr>
          </a:p>
          <a:p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Операционно-деятельностные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качества</a:t>
            </a:r>
            <a:r>
              <a:rPr lang="ru-RU" b="1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5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Знать психолого-педагогические закономерности и особенности возрастного и личностного развития детей с ОВЗ. </a:t>
            </a:r>
          </a:p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Выявлять образовательные потребности детей с ОВЗ, делать предварительные прогнозы их развития с помощью психолого-педагогической диагностики и определять основные направления коррекционной работы. </a:t>
            </a:r>
          </a:p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Правильно отбирать и эффективно применять в процессе организации совместного обучения здоровых детей и детей с ОВЗ современные методы и технологии. </a:t>
            </a:r>
          </a:p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Использовать различные формы совместной деятельности здоровых детей и детей с ОВЗ. Игры и упражнения на развитие </a:t>
            </a:r>
            <a:r>
              <a:rPr lang="ru-RU" sz="5500" dirty="0" err="1" smtClean="0">
                <a:solidFill>
                  <a:schemeClr val="bg1"/>
                </a:solidFill>
              </a:rPr>
              <a:t>сенсорики</a:t>
            </a:r>
            <a:r>
              <a:rPr lang="ru-RU" sz="5500" dirty="0" smtClean="0">
                <a:solidFill>
                  <a:schemeClr val="bg1"/>
                </a:solidFill>
              </a:rPr>
              <a:t>, моторики, психических процессов и произвольной психической деятельности. </a:t>
            </a:r>
          </a:p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Выстраивать процесс включения «особых» учеников с учетом их уровня интеллекта и зоны ближайшего развития в процесс обучения всего класса. Например, по такой схеме: индивидуализированные задания — перевод их в разряд дифференцированных — выполнение заданий совместно со всеми детьми. </a:t>
            </a:r>
          </a:p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Проектировать коррекционно-развивающую предметно-пространственную среду, одновременно отвечающую потребностям здоровых детей и детей с ОВЗ. </a:t>
            </a:r>
          </a:p>
          <a:p>
            <a:pPr lvl="0"/>
            <a:r>
              <a:rPr lang="ru-RU" sz="5500" dirty="0" smtClean="0">
                <a:solidFill>
                  <a:schemeClr val="bg1"/>
                </a:solidFill>
              </a:rPr>
              <a:t>Готовить документы для заседания </a:t>
            </a:r>
            <a:r>
              <a:rPr lang="ru-RU" sz="5500" dirty="0" err="1" smtClean="0">
                <a:solidFill>
                  <a:schemeClr val="bg1"/>
                </a:solidFill>
              </a:rPr>
              <a:t>психолого-медико-педагогического</a:t>
            </a:r>
            <a:r>
              <a:rPr lang="ru-RU" sz="5500" dirty="0" smtClean="0">
                <a:solidFill>
                  <a:schemeClr val="bg1"/>
                </a:solidFill>
              </a:rPr>
              <a:t> консилиума (при отсутствии </a:t>
            </a:r>
            <a:r>
              <a:rPr lang="ru-RU" sz="5500" dirty="0" err="1" smtClean="0">
                <a:solidFill>
                  <a:schemeClr val="bg1"/>
                </a:solidFill>
              </a:rPr>
              <a:t>тьютора</a:t>
            </a:r>
            <a:r>
              <a:rPr lang="ru-RU" sz="5500" dirty="0" smtClean="0">
                <a:solidFill>
                  <a:schemeClr val="bg1"/>
                </a:solidFill>
              </a:rPr>
              <a:t>), участвовать в его работе.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Рефлексивно-оценочные способности 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Владеть специальной терминологией.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Знать и использовать технологии организации инклюзивного образования.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Разрабатывать, создавать и применять индивидуальные </a:t>
            </a:r>
            <a:r>
              <a:rPr lang="ru-RU" dirty="0" err="1" smtClean="0">
                <a:solidFill>
                  <a:schemeClr val="bg1"/>
                </a:solidFill>
              </a:rPr>
              <a:t>адаптрированные</a:t>
            </a:r>
            <a:r>
              <a:rPr lang="ru-RU" dirty="0" smtClean="0">
                <a:solidFill>
                  <a:schemeClr val="bg1"/>
                </a:solidFill>
              </a:rPr>
              <a:t> образовательные программы для детей с ОВЗ. В том числе </a:t>
            </a:r>
            <a:r>
              <a:rPr lang="ru-RU" dirty="0" err="1" smtClean="0">
                <a:solidFill>
                  <a:schemeClr val="bg1"/>
                </a:solidFill>
              </a:rPr>
              <a:t>разноуровневые</a:t>
            </a:r>
            <a:r>
              <a:rPr lang="ru-RU" dirty="0" smtClean="0">
                <a:solidFill>
                  <a:schemeClr val="bg1"/>
                </a:solidFill>
              </a:rPr>
              <a:t> задания с включением сначала ведущих, а затем всех работающих анализаторских систем.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Разрабатывать и реализовывать индивидуальные коррекционно-образовательные маршруты, основанные на принципах гуманизма и теоретических знаниях в сфере коррекционной педагогики и специальной психологии.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Уметь работать в междисциплинарной команде, обеспечивающей комплексный характер психолого-педагогического сопровождения ребенка с ОВЗ.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3">
      <a:dk1>
        <a:sysClr val="windowText" lastClr="000000"/>
      </a:dk1>
      <a:lt1>
        <a:sysClr val="window" lastClr="FFFFFF"/>
      </a:lt1>
      <a:dk2>
        <a:srgbClr val="20C8F7"/>
      </a:dk2>
      <a:lt2>
        <a:srgbClr val="DBF5F9"/>
      </a:lt2>
      <a:accent1>
        <a:srgbClr val="0F6FC6"/>
      </a:accent1>
      <a:accent2>
        <a:srgbClr val="04617B"/>
      </a:accent2>
      <a:accent3>
        <a:srgbClr val="0BD0D9"/>
      </a:accent3>
      <a:accent4>
        <a:srgbClr val="10CF9B"/>
      </a:accent4>
      <a:accent5>
        <a:srgbClr val="20C8F7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914</TotalTime>
  <Words>600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Мотивационно-ценностные качества </vt:lpstr>
      <vt:lpstr>Операционно-деятельностные качества. </vt:lpstr>
      <vt:lpstr>Рефлексивно-оценочные способности </vt:lpstr>
      <vt:lpstr>Тяжёлые нарушения речи подразделяются на : </vt:lpstr>
      <vt:lpstr>Направления работы с молодым специалистом: </vt:lpstr>
      <vt:lpstr>Слайд 12</vt:lpstr>
      <vt:lpstr>Адаптированная образовательная программа</vt:lpstr>
      <vt:lpstr>Слайд 14</vt:lpstr>
      <vt:lpstr>Слайд 15</vt:lpstr>
      <vt:lpstr>Логопедический уголок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soft</dc:creator>
  <cp:lastModifiedBy>Soft</cp:lastModifiedBy>
  <cp:revision>96</cp:revision>
  <dcterms:created xsi:type="dcterms:W3CDTF">2021-02-12T09:01:50Z</dcterms:created>
  <dcterms:modified xsi:type="dcterms:W3CDTF">2022-02-18T01:43:28Z</dcterms:modified>
</cp:coreProperties>
</file>