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61" r:id="rId4"/>
    <p:sldId id="262" r:id="rId5"/>
    <p:sldId id="263" r:id="rId6"/>
    <p:sldId id="264" r:id="rId7"/>
    <p:sldId id="265" r:id="rId8"/>
    <p:sldId id="266" r:id="rId9"/>
    <p:sldId id="257" r:id="rId10"/>
    <p:sldId id="26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FF"/>
    <a:srgbClr val="800000"/>
    <a:srgbClr val="FF0000"/>
    <a:srgbClr val="FF3300"/>
    <a:srgbClr val="990000"/>
    <a:srgbClr val="E4F3F4"/>
    <a:srgbClr val="4D4D4D"/>
    <a:srgbClr val="0066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27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1636-5479-47A5-B0CC-0F1FF1D3E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5038002"/>
      </p:ext>
    </p:extLst>
  </p:cSld>
  <p:clrMapOvr>
    <a:masterClrMapping/>
  </p:clrMapOvr>
  <p:transition advClick="0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81C9A-EBFA-43B3-94E8-EADA37B1B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083795"/>
      </p:ext>
    </p:extLst>
  </p:cSld>
  <p:clrMapOvr>
    <a:masterClrMapping/>
  </p:clrMapOvr>
  <p:transition advClick="0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28150-B790-4D46-B1B9-7D20DC98F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3591865"/>
      </p:ext>
    </p:extLst>
  </p:cSld>
  <p:clrMapOvr>
    <a:masterClrMapping/>
  </p:clrMapOvr>
  <p:transition advClick="0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7511E-6CB1-4FAA-B596-C7DC0212F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3010012"/>
      </p:ext>
    </p:extLst>
  </p:cSld>
  <p:clrMapOvr>
    <a:masterClrMapping/>
  </p:clrMapOvr>
  <p:transition advClick="0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C9534-95DD-43AD-AFC8-01801F9B5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275352"/>
      </p:ext>
    </p:extLst>
  </p:cSld>
  <p:clrMapOvr>
    <a:masterClrMapping/>
  </p:clrMapOvr>
  <p:transition advClick="0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FF795-FD2D-4730-B8CE-ADA20B9DE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1307149"/>
      </p:ext>
    </p:extLst>
  </p:cSld>
  <p:clrMapOvr>
    <a:masterClrMapping/>
  </p:clrMapOvr>
  <p:transition advClick="0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EC3BC-B191-4D36-BF70-812E87A74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492695"/>
      </p:ext>
    </p:extLst>
  </p:cSld>
  <p:clrMapOvr>
    <a:masterClrMapping/>
  </p:clrMapOvr>
  <p:transition advClick="0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F8B30-8AFC-4B65-BE44-A43F37934C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9025360"/>
      </p:ext>
    </p:extLst>
  </p:cSld>
  <p:clrMapOvr>
    <a:masterClrMapping/>
  </p:clrMapOvr>
  <p:transition advClick="0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E5D2B-7328-4DD8-8BC8-FD7E48727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8560170"/>
      </p:ext>
    </p:extLst>
  </p:cSld>
  <p:clrMapOvr>
    <a:masterClrMapping/>
  </p:clrMapOvr>
  <p:transition advClick="0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61EDB-037D-4774-B2C4-5F3DAF24E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809009"/>
      </p:ext>
    </p:extLst>
  </p:cSld>
  <p:clrMapOvr>
    <a:masterClrMapping/>
  </p:clrMapOvr>
  <p:transition advClick="0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5A821-DD61-422F-B98F-E4058BD3F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4915028"/>
      </p:ext>
    </p:extLst>
  </p:cSld>
  <p:clrMapOvr>
    <a:masterClrMapping/>
  </p:clrMapOvr>
  <p:transition advClick="0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214D06E-B2DB-4DFF-BB17-3B15D0555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cover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135937" cy="4165600"/>
          </a:xfrm>
          <a:blipFill dpi="0" rotWithShape="1">
            <a:blip r:embed="rId2" cstate="screen"/>
            <a:srcRect/>
            <a:stretch>
              <a:fillRect/>
            </a:stretch>
          </a:blipFill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1) Я кладу их не в платок,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кладу их в кошелек.                                                                                                    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2)У меня игрушка есть,</a:t>
            </a:r>
          </a:p>
          <a:p>
            <a:pPr eaLnBrk="1" hangingPunct="1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монеток в ней не счесть.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Моя игрушка — свинка,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Дырка у нее на спинке.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Монетки в дырку я кладу,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Когда их станет много, жду</a:t>
            </a:r>
            <a:r>
              <a:rPr lang="ru-RU" dirty="0" smtClean="0"/>
              <a:t>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2051" name="Rectangle 16"/>
          <p:cNvSpPr>
            <a:spLocks noGrp="1" noChangeArrowheads="1"/>
          </p:cNvSpPr>
          <p:nvPr>
            <p:ph type="title"/>
          </p:nvPr>
        </p:nvSpPr>
        <p:spPr>
          <a:xfrm>
            <a:off x="576263" y="703263"/>
            <a:ext cx="7993062" cy="1143000"/>
          </a:xfrm>
          <a:blipFill dpi="0" rotWithShape="1">
            <a:blip r:embed="rId3" cstate="screen"/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ru-RU" altLang="ru-RU" smtClean="0"/>
              <a:t>Отгадайте-ка, ребятки, вы несложные загадки: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screen"/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600" smtClean="0"/>
              <a:t>И если вы начнете зарабатывать деньги, создавая что-нибудь своими руками, у вас появиться чувство, которое может принести огромную радость: чувство уважения к себе, гордость собой. Самое главное богатство, которое, кстати, никуда не денется.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5"/>
          <p:cNvSpPr>
            <a:spLocks noChangeArrowheads="1" noChangeShapeType="1" noTextEdit="1"/>
          </p:cNvSpPr>
          <p:nvPr/>
        </p:nvSpPr>
        <p:spPr bwMode="auto">
          <a:xfrm rot="-580047">
            <a:off x="2336800" y="4235450"/>
            <a:ext cx="4725988" cy="1228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076" name="WordArt 6"/>
          <p:cNvSpPr>
            <a:spLocks noChangeArrowheads="1" noChangeShapeType="1" noTextEdit="1"/>
          </p:cNvSpPr>
          <p:nvPr/>
        </p:nvSpPr>
        <p:spPr bwMode="auto">
          <a:xfrm rot="-584000">
            <a:off x="908050" y="1957388"/>
            <a:ext cx="7123113" cy="33591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8616"/>
              </a:avLst>
            </a:prstTxWarp>
          </a:bodyPr>
          <a:lstStyle/>
          <a:p>
            <a:pPr algn="ctr"/>
            <a:r>
              <a:rPr lang="ru-RU" sz="3600" kern="10" spc="720" dirty="0">
                <a:gradFill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«ФИНАНСОВАЯ</a:t>
            </a:r>
          </a:p>
          <a:p>
            <a:pPr algn="ctr"/>
            <a:r>
              <a:rPr lang="ru-RU" sz="3600" kern="10" spc="720" dirty="0">
                <a:gradFill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ГРАМОТНОСТЬ»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Что мы знаем про деньги?</a:t>
            </a:r>
          </a:p>
        </p:txBody>
      </p:sp>
      <p:pic>
        <p:nvPicPr>
          <p:cNvPr id="4099" name="Объект 3" descr="http://www.ikirov.ru/files/1210/100527%20%D0%98%D0%B7%D1%8A%D1%8F%D1%82%D0%B8%D0%B5%2010%20%D1%80%D1%83%D0%B1%D0%BB%D0%B5%D0%B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04938" y="1484313"/>
            <a:ext cx="5759450" cy="2232025"/>
          </a:xfrm>
        </p:spPr>
      </p:pic>
      <p:sp>
        <p:nvSpPr>
          <p:cNvPr id="4100" name="Прямоугольник 4"/>
          <p:cNvSpPr>
            <a:spLocks noChangeArrowheads="1"/>
          </p:cNvSpPr>
          <p:nvPr/>
        </p:nvSpPr>
        <p:spPr bwMode="auto">
          <a:xfrm>
            <a:off x="468313" y="2136775"/>
            <a:ext cx="8207375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На купюре этого номинала изображен город Красноярск. Лицевая часть - часовня </a:t>
            </a: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Параскевы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 Пятницы - это святая, которая является покровительницей семьи и домашних животных. Оборотная часть - Красноярская ГЭС с мостом через реку Енисей, который входит в книгу ЮНЕСКО "Лучшие мосты мира".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50 РУБЛЕЙ</a:t>
            </a:r>
          </a:p>
        </p:txBody>
      </p:sp>
      <p:pic>
        <p:nvPicPr>
          <p:cNvPr id="5123" name="Объект 3" descr="http://www.ikirov.ru/files/1210/50_rublej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42988" y="1557338"/>
            <a:ext cx="7058025" cy="2663825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468313" y="2136775"/>
            <a:ext cx="8135937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Изображен город Санкт-Петербург. Лицевая сторона - основание Ростральной колонны с женской фигурой, которая восседает на троне - это символ Невы. За Ростральной колонной видно Петропавловскую крепость. Оборотная сторона - здание бывшей биржи, которая находится на набережной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100 РУБЛЕЙ</a:t>
            </a:r>
          </a:p>
        </p:txBody>
      </p:sp>
      <p:pic>
        <p:nvPicPr>
          <p:cNvPr id="6147" name="Объект 3" descr="http://www.ikirov.ru/files/1210/100_rublej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42988" y="1412875"/>
            <a:ext cx="6985000" cy="2736850"/>
          </a:xfrm>
        </p:spPr>
      </p:pic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468313" y="2690813"/>
            <a:ext cx="8135937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Москва. Лицевая часть - скульптура с фронтона Большого Театра - Аполлон с колесницей. Оборотная часть - площадь перед Большим Театром и само здание театра.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500 РУБЛЕЙ</a:t>
            </a:r>
            <a:endParaRPr lang="ru-RU" altLang="ru-RU" smtClean="0"/>
          </a:p>
        </p:txBody>
      </p:sp>
      <p:sp>
        <p:nvSpPr>
          <p:cNvPr id="7172" name="Прямоугольник 1"/>
          <p:cNvSpPr>
            <a:spLocks noChangeArrowheads="1"/>
          </p:cNvSpPr>
          <p:nvPr/>
        </p:nvSpPr>
        <p:spPr bwMode="auto">
          <a:xfrm>
            <a:off x="468313" y="1997075"/>
            <a:ext cx="8135937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/>
              <a:t>Представлен город Архангельск. Лицевая часть - на фоне морского вокзала и парусника расположен памятник Петру I. Оборотная часть - Соловецкий монастырь, который является одной из великих святынь. Это очень известный и многими любимый памятник архитектуры, поэтому неудивительно, что именно он расположился на купюре.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7806" y="1484784"/>
            <a:ext cx="7128387" cy="2743200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1000 рублей</a:t>
            </a:r>
            <a:endParaRPr lang="ru-RU" altLang="ru-RU" smtClean="0"/>
          </a:p>
        </p:txBody>
      </p:sp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539750" y="2413000"/>
            <a:ext cx="80645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На этой денежной купюре изображен город Ярославль. Лицевая сторона - памятник Ярославу Мудрому, который держит храм в руках. Это символизирует, что наша вера в наших же руках. Оборотная сторона - храм Иоанна Предтечи (Крестителя). </a:t>
            </a:r>
            <a:endParaRPr lang="ru-RU" altLang="ru-RU" sz="1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7028" y="1412776"/>
            <a:ext cx="6409944" cy="2520778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pPr algn="l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5000 рублей</a:t>
            </a:r>
            <a:endParaRPr lang="ru-RU" altLang="ru-RU" dirty="0" smtClean="0"/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468313" y="1997075"/>
            <a:ext cx="8135937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мы можем увидеть город Хабаровск. Лицевая сторона - памятник, посвященный генерал-губернатору восточной Сибири, графу Николаю Николаевичу Муравьев-Амурскому. Именно он дал начало возвращению Амура, который был отдан Китаю в 1689 году. Оборотная сторона изображает Царский амурский мост длиной 2700 метров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4563" y="980728"/>
            <a:ext cx="6774873" cy="2660754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0" descr="18968a3ae6d8"/>
          <p:cNvSpPr>
            <a:spLocks noChangeArrowheads="1"/>
          </p:cNvSpPr>
          <p:nvPr/>
        </p:nvSpPr>
        <p:spPr bwMode="auto">
          <a:xfrm>
            <a:off x="4859338" y="2349500"/>
            <a:ext cx="3744912" cy="3024188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800" b="1" dirty="0">
                <a:solidFill>
                  <a:srgbClr val="00B050"/>
                </a:solidFill>
              </a:rPr>
              <a:t>Финансы — это деньги. </a:t>
            </a:r>
          </a:p>
          <a:p>
            <a:pPr algn="ctr">
              <a:spcBef>
                <a:spcPct val="20000"/>
              </a:spcBef>
              <a:defRPr/>
            </a:pP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0243" name="Rectangle 18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684213" y="2276475"/>
            <a:ext cx="4178300" cy="3024188"/>
          </a:xfrm>
          <a:blipFill dpi="0" rotWithShape="1">
            <a:blip r:embed="rId3" cstate="screen"/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chemeClr val="accent2"/>
                </a:solidFill>
              </a:rPr>
              <a:t>умение использовать знания и навыки для принятия правильных решений, связанных с деньгами и тратами. </a:t>
            </a:r>
          </a:p>
        </p:txBody>
      </p:sp>
      <p:sp>
        <p:nvSpPr>
          <p:cNvPr id="10244" name="Rectangle 17" descr="18968a3ae6d8"/>
          <p:cNvSpPr>
            <a:spLocks noGrp="1" noChangeArrowheads="1"/>
          </p:cNvSpPr>
          <p:nvPr>
            <p:ph type="title"/>
          </p:nvPr>
        </p:nvSpPr>
        <p:spPr>
          <a:xfrm>
            <a:off x="1187450" y="908050"/>
            <a:ext cx="6923088" cy="1143000"/>
          </a:xfrm>
          <a:blipFill dpi="0" rotWithShape="1">
            <a:blip r:embed="rId4" cstate="screen"/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ФИНАНСОВАЯ ГРАМОТНОСТЬ – ЭТО...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9262" y="3284984"/>
            <a:ext cx="3935186" cy="29146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390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Отгадайте-ка, ребятки, вы несложные загадки:</vt:lpstr>
      <vt:lpstr>Слайд 2</vt:lpstr>
      <vt:lpstr> Что мы знаем про деньги?</vt:lpstr>
      <vt:lpstr> 50 РУБЛЕЙ</vt:lpstr>
      <vt:lpstr> 100 РУБЛЕЙ</vt:lpstr>
      <vt:lpstr> 500 РУБЛЕЙ</vt:lpstr>
      <vt:lpstr> 1000 рублей</vt:lpstr>
      <vt:lpstr> 5000 рублей</vt:lpstr>
      <vt:lpstr>ФИНАНСОВАЯ ГРАМОТНОСТЬ – ЭТО...</vt:lpstr>
      <vt:lpstr>Слайд 10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20</cp:revision>
  <dcterms:created xsi:type="dcterms:W3CDTF">2011-07-01T08:30:08Z</dcterms:created>
  <dcterms:modified xsi:type="dcterms:W3CDTF">2022-02-18T07:56:55Z</dcterms:modified>
</cp:coreProperties>
</file>