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9" r:id="rId1"/>
  </p:sldMasterIdLst>
  <p:notesMasterIdLst>
    <p:notesMasterId r:id="rId19"/>
  </p:notesMasterIdLst>
  <p:sldIdLst>
    <p:sldId id="256" r:id="rId2"/>
    <p:sldId id="273" r:id="rId3"/>
    <p:sldId id="274" r:id="rId4"/>
    <p:sldId id="275" r:id="rId5"/>
    <p:sldId id="290" r:id="rId6"/>
    <p:sldId id="292" r:id="rId7"/>
    <p:sldId id="303" r:id="rId8"/>
    <p:sldId id="301" r:id="rId9"/>
    <p:sldId id="267" r:id="rId10"/>
    <p:sldId id="305" r:id="rId11"/>
    <p:sldId id="300" r:id="rId12"/>
    <p:sldId id="306" r:id="rId13"/>
    <p:sldId id="276" r:id="rId14"/>
    <p:sldId id="282" r:id="rId15"/>
    <p:sldId id="304" r:id="rId16"/>
    <p:sldId id="266" r:id="rId17"/>
    <p:sldId id="270"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72BE60CB-E5D6-49EF-A489-C9BD6DFDA553}">
          <p14:sldIdLst>
            <p14:sldId id="256"/>
            <p14:sldId id="273"/>
            <p14:sldId id="274"/>
            <p14:sldId id="275"/>
            <p14:sldId id="290"/>
            <p14:sldId id="292"/>
            <p14:sldId id="303"/>
            <p14:sldId id="301"/>
            <p14:sldId id="267"/>
            <p14:sldId id="305"/>
            <p14:sldId id="300"/>
            <p14:sldId id="306"/>
          </p14:sldIdLst>
        </p14:section>
        <p14:section name="Раздел без заголовка" id="{BB08DA71-9E8A-4146-921A-DFA79478BAE4}">
          <p14:sldIdLst>
            <p14:sldId id="276"/>
            <p14:sldId id="282"/>
            <p14:sldId id="304"/>
            <p14:sldId id="266"/>
            <p14:sldId id="270"/>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420" autoAdjust="0"/>
  </p:normalViewPr>
  <p:slideViewPr>
    <p:cSldViewPr snapToGrid="0">
      <p:cViewPr>
        <p:scale>
          <a:sx n="100" d="100"/>
          <a:sy n="100" d="100"/>
        </p:scale>
        <p:origin x="-744" y="-108"/>
      </p:cViewPr>
      <p:guideLst>
        <p:guide orient="horz" pos="2160"/>
        <p:guide pos="3840"/>
      </p:guideLst>
    </p:cSldViewPr>
  </p:slideViewPr>
  <p:outlineViewPr>
    <p:cViewPr>
      <p:scale>
        <a:sx n="33" d="100"/>
        <a:sy n="33" d="100"/>
      </p:scale>
      <p:origin x="0" y="614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53BB23-D088-4ECB-B82E-69D3A487A81E}" type="datetimeFigureOut">
              <a:rPr lang="ru-RU" smtClean="0"/>
              <a:t>18.02.2022</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1463F3-DD0A-4041-B03F-8BB7960EE2A6}" type="slidenum">
              <a:rPr lang="ru-RU" smtClean="0"/>
              <a:t>‹#›</a:t>
            </a:fld>
            <a:endParaRPr lang="ru-RU"/>
          </a:p>
        </p:txBody>
      </p:sp>
    </p:spTree>
    <p:extLst>
      <p:ext uri="{BB962C8B-B14F-4D97-AF65-F5344CB8AC3E}">
        <p14:creationId xmlns:p14="http://schemas.microsoft.com/office/powerpoint/2010/main" val="3930704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F1463F3-DD0A-4041-B03F-8BB7960EE2A6}" type="slidenum">
              <a:rPr lang="ru-RU" smtClean="0"/>
              <a:t>1</a:t>
            </a:fld>
            <a:endParaRPr lang="ru-RU"/>
          </a:p>
        </p:txBody>
      </p:sp>
    </p:spTree>
    <p:extLst>
      <p:ext uri="{BB962C8B-B14F-4D97-AF65-F5344CB8AC3E}">
        <p14:creationId xmlns:p14="http://schemas.microsoft.com/office/powerpoint/2010/main" val="1852925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F1463F3-DD0A-4041-B03F-8BB7960EE2A6}" type="slidenum">
              <a:rPr lang="ru-RU" smtClean="0"/>
              <a:t>4</a:t>
            </a:fld>
            <a:endParaRPr lang="ru-RU"/>
          </a:p>
        </p:txBody>
      </p:sp>
    </p:spTree>
    <p:extLst>
      <p:ext uri="{BB962C8B-B14F-4D97-AF65-F5344CB8AC3E}">
        <p14:creationId xmlns:p14="http://schemas.microsoft.com/office/powerpoint/2010/main" val="756576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F1463F3-DD0A-4041-B03F-8BB7960EE2A6}" type="slidenum">
              <a:rPr lang="ru-RU" smtClean="0"/>
              <a:t>8</a:t>
            </a:fld>
            <a:endParaRPr lang="ru-RU"/>
          </a:p>
        </p:txBody>
      </p:sp>
    </p:spTree>
    <p:extLst>
      <p:ext uri="{BB962C8B-B14F-4D97-AF65-F5344CB8AC3E}">
        <p14:creationId xmlns:p14="http://schemas.microsoft.com/office/powerpoint/2010/main" val="1759462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F1463F3-DD0A-4041-B03F-8BB7960EE2A6}" type="slidenum">
              <a:rPr lang="ru-RU" smtClean="0"/>
              <a:t>17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30"/>
            <a:ext cx="103632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36074D8-BCE3-45B5-A317-335437270356}" type="datetimeFigureOut">
              <a:rPr lang="ru-RU" smtClean="0"/>
              <a:pPr/>
              <a:t>18.02.2022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3873945-74D7-4B03-A9DE-1CB3458363E8}" type="slidenum">
              <a:rPr lang="ru-RU" smtClean="0"/>
              <a:pPr/>
              <a:t>‹#›</a:t>
            </a:fld>
            <a:endParaRPr lang="ru-RU"/>
          </a:p>
        </p:txBody>
      </p:sp>
    </p:spTree>
    <p:extLst>
      <p:ext uri="{BB962C8B-B14F-4D97-AF65-F5344CB8AC3E}">
        <p14:creationId xmlns:p14="http://schemas.microsoft.com/office/powerpoint/2010/main" val="1904922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6074D8-BCE3-45B5-A317-335437270356}" type="datetimeFigureOut">
              <a:rPr lang="ru-RU" smtClean="0"/>
              <a:pPr/>
              <a:t>18.02.2022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3873945-74D7-4B03-A9DE-1CB3458363E8}" type="slidenum">
              <a:rPr lang="ru-RU" smtClean="0"/>
              <a:pPr/>
              <a:t>‹#›</a:t>
            </a:fld>
            <a:endParaRPr lang="ru-RU"/>
          </a:p>
        </p:txBody>
      </p:sp>
    </p:spTree>
    <p:extLst>
      <p:ext uri="{BB962C8B-B14F-4D97-AF65-F5344CB8AC3E}">
        <p14:creationId xmlns:p14="http://schemas.microsoft.com/office/powerpoint/2010/main" val="2352775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11785600" y="274643"/>
            <a:ext cx="36576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12800" y="274643"/>
            <a:ext cx="107696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6074D8-BCE3-45B5-A317-335437270356}" type="datetimeFigureOut">
              <a:rPr lang="ru-RU" smtClean="0"/>
              <a:pPr/>
              <a:t>18.02.2022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3873945-74D7-4B03-A9DE-1CB3458363E8}" type="slidenum">
              <a:rPr lang="ru-RU" smtClean="0"/>
              <a:pPr/>
              <a:t>‹#›</a:t>
            </a:fld>
            <a:endParaRPr lang="ru-RU"/>
          </a:p>
        </p:txBody>
      </p:sp>
    </p:spTree>
    <p:extLst>
      <p:ext uri="{BB962C8B-B14F-4D97-AF65-F5344CB8AC3E}">
        <p14:creationId xmlns:p14="http://schemas.microsoft.com/office/powerpoint/2010/main" val="1258813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6074D8-BCE3-45B5-A317-335437270356}" type="datetimeFigureOut">
              <a:rPr lang="ru-RU" smtClean="0"/>
              <a:pPr/>
              <a:t>18.02.2022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3873945-74D7-4B03-A9DE-1CB3458363E8}" type="slidenum">
              <a:rPr lang="ru-RU" smtClean="0"/>
              <a:pPr/>
              <a:t>‹#›</a:t>
            </a:fld>
            <a:endParaRPr lang="ru-RU"/>
          </a:p>
        </p:txBody>
      </p:sp>
    </p:spTree>
    <p:extLst>
      <p:ext uri="{BB962C8B-B14F-4D97-AF65-F5344CB8AC3E}">
        <p14:creationId xmlns:p14="http://schemas.microsoft.com/office/powerpoint/2010/main" val="993128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5"/>
            <a:ext cx="103632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36074D8-BCE3-45B5-A317-335437270356}" type="datetimeFigureOut">
              <a:rPr lang="ru-RU" smtClean="0"/>
              <a:pPr/>
              <a:t>18.02.2022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3873945-74D7-4B03-A9DE-1CB3458363E8}" type="slidenum">
              <a:rPr lang="ru-RU" smtClean="0"/>
              <a:pPr/>
              <a:t>‹#›</a:t>
            </a:fld>
            <a:endParaRPr lang="ru-RU"/>
          </a:p>
        </p:txBody>
      </p:sp>
    </p:spTree>
    <p:extLst>
      <p:ext uri="{BB962C8B-B14F-4D97-AF65-F5344CB8AC3E}">
        <p14:creationId xmlns:p14="http://schemas.microsoft.com/office/powerpoint/2010/main" val="2584701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12800" y="1600205"/>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8229600" y="1600205"/>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36074D8-BCE3-45B5-A317-335437270356}" type="datetimeFigureOut">
              <a:rPr lang="ru-RU" smtClean="0"/>
              <a:pPr/>
              <a:t>18.02.2022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3873945-74D7-4B03-A9DE-1CB3458363E8}" type="slidenum">
              <a:rPr lang="ru-RU" smtClean="0"/>
              <a:pPr/>
              <a:t>‹#›</a:t>
            </a:fld>
            <a:endParaRPr lang="ru-RU"/>
          </a:p>
        </p:txBody>
      </p:sp>
    </p:spTree>
    <p:extLst>
      <p:ext uri="{BB962C8B-B14F-4D97-AF65-F5344CB8AC3E}">
        <p14:creationId xmlns:p14="http://schemas.microsoft.com/office/powerpoint/2010/main" val="1102412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36074D8-BCE3-45B5-A317-335437270356}" type="datetimeFigureOut">
              <a:rPr lang="ru-RU" smtClean="0"/>
              <a:pPr/>
              <a:t>18.02.2022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3873945-74D7-4B03-A9DE-1CB3458363E8}" type="slidenum">
              <a:rPr lang="ru-RU" smtClean="0"/>
              <a:pPr/>
              <a:t>‹#›</a:t>
            </a:fld>
            <a:endParaRPr lang="ru-RU"/>
          </a:p>
        </p:txBody>
      </p:sp>
    </p:spTree>
    <p:extLst>
      <p:ext uri="{BB962C8B-B14F-4D97-AF65-F5344CB8AC3E}">
        <p14:creationId xmlns:p14="http://schemas.microsoft.com/office/powerpoint/2010/main" val="3013000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36074D8-BCE3-45B5-A317-335437270356}" type="datetimeFigureOut">
              <a:rPr lang="ru-RU" smtClean="0"/>
              <a:pPr/>
              <a:t>18.02.2022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3873945-74D7-4B03-A9DE-1CB3458363E8}" type="slidenum">
              <a:rPr lang="ru-RU" smtClean="0"/>
              <a:pPr/>
              <a:t>‹#›</a:t>
            </a:fld>
            <a:endParaRPr lang="ru-RU"/>
          </a:p>
        </p:txBody>
      </p:sp>
    </p:spTree>
    <p:extLst>
      <p:ext uri="{BB962C8B-B14F-4D97-AF65-F5344CB8AC3E}">
        <p14:creationId xmlns:p14="http://schemas.microsoft.com/office/powerpoint/2010/main" val="4143600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36074D8-BCE3-45B5-A317-335437270356}" type="datetimeFigureOut">
              <a:rPr lang="ru-RU" smtClean="0"/>
              <a:pPr/>
              <a:t>18.02.2022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3873945-74D7-4B03-A9DE-1CB3458363E8}" type="slidenum">
              <a:rPr lang="ru-RU" smtClean="0"/>
              <a:pPr/>
              <a:t>‹#›</a:t>
            </a:fld>
            <a:endParaRPr lang="ru-RU"/>
          </a:p>
        </p:txBody>
      </p:sp>
    </p:spTree>
    <p:extLst>
      <p:ext uri="{BB962C8B-B14F-4D97-AF65-F5344CB8AC3E}">
        <p14:creationId xmlns:p14="http://schemas.microsoft.com/office/powerpoint/2010/main" val="196405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3" y="273050"/>
            <a:ext cx="4011084"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36074D8-BCE3-45B5-A317-335437270356}" type="datetimeFigureOut">
              <a:rPr lang="ru-RU" smtClean="0"/>
              <a:pPr/>
              <a:t>18.02.2022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3873945-74D7-4B03-A9DE-1CB3458363E8}" type="slidenum">
              <a:rPr lang="ru-RU" smtClean="0"/>
              <a:pPr/>
              <a:t>‹#›</a:t>
            </a:fld>
            <a:endParaRPr lang="ru-RU"/>
          </a:p>
        </p:txBody>
      </p:sp>
    </p:spTree>
    <p:extLst>
      <p:ext uri="{BB962C8B-B14F-4D97-AF65-F5344CB8AC3E}">
        <p14:creationId xmlns:p14="http://schemas.microsoft.com/office/powerpoint/2010/main" val="3248724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36074D8-BCE3-45B5-A317-335437270356}" type="datetimeFigureOut">
              <a:rPr lang="ru-RU" smtClean="0"/>
              <a:pPr/>
              <a:t>18.02.2022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3873945-74D7-4B03-A9DE-1CB3458363E8}" type="slidenum">
              <a:rPr lang="ru-RU" smtClean="0"/>
              <a:pPr/>
              <a:t>‹#›</a:t>
            </a:fld>
            <a:endParaRPr lang="ru-RU"/>
          </a:p>
        </p:txBody>
      </p:sp>
    </p:spTree>
    <p:extLst>
      <p:ext uri="{BB962C8B-B14F-4D97-AF65-F5344CB8AC3E}">
        <p14:creationId xmlns:p14="http://schemas.microsoft.com/office/powerpoint/2010/main" val="2890524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6074D8-BCE3-45B5-A317-335437270356}" type="datetimeFigureOut">
              <a:rPr lang="ru-RU" smtClean="0"/>
              <a:pPr/>
              <a:t>18.02.2022</a:t>
            </a:fld>
            <a:endParaRPr lang="ru-RU"/>
          </a:p>
        </p:txBody>
      </p:sp>
      <p:sp>
        <p:nvSpPr>
          <p:cNvPr id="5" name="Нижний колонтитул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873945-74D7-4B03-A9DE-1CB3458363E8}" type="slidenum">
              <a:rPr lang="ru-RU" smtClean="0"/>
              <a:pPr/>
              <a:t>‹#›</a:t>
            </a:fld>
            <a:endParaRPr lang="ru-RU"/>
          </a:p>
        </p:txBody>
      </p:sp>
    </p:spTree>
    <p:extLst>
      <p:ext uri="{BB962C8B-B14F-4D97-AF65-F5344CB8AC3E}">
        <p14:creationId xmlns:p14="http://schemas.microsoft.com/office/powerpoint/2010/main" val="1632003758"/>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41300" y="292101"/>
            <a:ext cx="11366500" cy="952499"/>
          </a:xfrm>
          <a:solidFill>
            <a:schemeClr val="bg1"/>
          </a:solidFill>
        </p:spPr>
        <p:txBody>
          <a:bodyPr>
            <a:normAutofit/>
          </a:bodyPr>
          <a:lstStyle/>
          <a:p>
            <a:r>
              <a:rPr lang="ru-RU" sz="2400" b="0" cap="none" dirty="0" smtClean="0">
                <a:solidFill>
                  <a:schemeClr val="tx2">
                    <a:lumMod val="50000"/>
                  </a:schemeClr>
                </a:solidFill>
                <a:effectLst/>
                <a:latin typeface="Times New Roman" pitchFamily="18" charset="0"/>
                <a:cs typeface="Times New Roman" pitchFamily="18" charset="0"/>
              </a:rPr>
              <a:t>МБОУ «Лицей № 9»                                                                                                                                   структурное подразделение- детский сад</a:t>
            </a:r>
            <a:endParaRPr lang="ru-RU" sz="2400" dirty="0">
              <a:solidFill>
                <a:schemeClr val="tx2">
                  <a:lumMod val="50000"/>
                </a:schemeClr>
              </a:solidFill>
            </a:endParaRPr>
          </a:p>
        </p:txBody>
      </p:sp>
      <p:sp>
        <p:nvSpPr>
          <p:cNvPr id="3" name="Подзаголовок 2"/>
          <p:cNvSpPr>
            <a:spLocks noGrp="1"/>
          </p:cNvSpPr>
          <p:nvPr>
            <p:ph type="subTitle" idx="1"/>
          </p:nvPr>
        </p:nvSpPr>
        <p:spPr>
          <a:xfrm>
            <a:off x="266700" y="1422400"/>
            <a:ext cx="11620500" cy="4978400"/>
          </a:xfrm>
          <a:solidFill>
            <a:schemeClr val="accent6">
              <a:lumMod val="60000"/>
              <a:lumOff val="40000"/>
            </a:schemeClr>
          </a:solidFill>
          <a:ln>
            <a:solidFill>
              <a:schemeClr val="tx1"/>
            </a:solidFill>
          </a:ln>
        </p:spPr>
        <p:txBody>
          <a:bodyPr>
            <a:normAutofit/>
          </a:bodyPr>
          <a:lstStyle/>
          <a:p>
            <a:pPr lvl="0"/>
            <a:endParaRPr lang="ru-RU" sz="3600" b="1" dirty="0" smtClean="0">
              <a:solidFill>
                <a:schemeClr val="accent2"/>
              </a:solidFill>
              <a:latin typeface="Times New Roman" pitchFamily="18" charset="0"/>
              <a:cs typeface="Times New Roman" pitchFamily="18" charset="0"/>
            </a:endParaRPr>
          </a:p>
          <a:p>
            <a:pPr lvl="0"/>
            <a:r>
              <a:rPr lang="ru-RU" sz="3600" b="1" dirty="0" smtClean="0">
                <a:solidFill>
                  <a:schemeClr val="accent2"/>
                </a:solidFill>
                <a:latin typeface="Times New Roman" pitchFamily="18" charset="0"/>
                <a:cs typeface="Times New Roman" pitchFamily="18" charset="0"/>
              </a:rPr>
              <a:t>Тема: « </a:t>
            </a:r>
            <a:r>
              <a:rPr lang="ru-RU" sz="3600" b="1" dirty="0" smtClean="0">
                <a:solidFill>
                  <a:schemeClr val="accent2"/>
                </a:solidFill>
                <a:latin typeface="Times New Roman" pitchFamily="18" charset="0"/>
                <a:cs typeface="Times New Roman" pitchFamily="18" charset="0"/>
              </a:rPr>
              <a:t>Игры для  </a:t>
            </a:r>
            <a:r>
              <a:rPr lang="ru-RU" sz="3600" b="1" dirty="0" smtClean="0">
                <a:solidFill>
                  <a:schemeClr val="accent2"/>
                </a:solidFill>
                <a:latin typeface="Times New Roman" pitchFamily="18" charset="0"/>
                <a:cs typeface="Times New Roman" pitchFamily="18" charset="0"/>
              </a:rPr>
              <a:t>профилактики близорукости у дошкольников».</a:t>
            </a:r>
          </a:p>
          <a:p>
            <a:pPr lvl="0"/>
            <a:r>
              <a:rPr lang="ru-RU" sz="3600" b="1" dirty="0" smtClean="0">
                <a:solidFill>
                  <a:schemeClr val="accent2"/>
                </a:solidFill>
                <a:latin typeface="Times New Roman" pitchFamily="18" charset="0"/>
                <a:cs typeface="Times New Roman" pitchFamily="18" charset="0"/>
              </a:rPr>
              <a:t>                                                      </a:t>
            </a:r>
          </a:p>
          <a:p>
            <a:pPr lvl="0" algn="r"/>
            <a:r>
              <a:rPr lang="ru-RU" sz="1800" b="1" dirty="0">
                <a:solidFill>
                  <a:schemeClr val="tx2">
                    <a:lumMod val="50000"/>
                  </a:schemeClr>
                </a:solidFill>
                <a:latin typeface="Times New Roman" pitchFamily="18" charset="0"/>
                <a:cs typeface="Times New Roman" pitchFamily="18" charset="0"/>
              </a:rPr>
              <a:t> Старший воспитатель: Калинина Р.А</a:t>
            </a:r>
            <a:r>
              <a:rPr lang="ru-RU" sz="3600" b="1" dirty="0">
                <a:solidFill>
                  <a:schemeClr val="tx2">
                    <a:lumMod val="50000"/>
                  </a:schemeClr>
                </a:solidFill>
                <a:latin typeface="Times New Roman" pitchFamily="18" charset="0"/>
                <a:cs typeface="Times New Roman" pitchFamily="18" charset="0"/>
              </a:rPr>
              <a:t>                                                </a:t>
            </a:r>
            <a:endParaRPr lang="ru-RU" sz="3600" b="1" dirty="0" smtClean="0">
              <a:solidFill>
                <a:schemeClr val="tx2">
                  <a:lumMod val="50000"/>
                </a:schemeClr>
              </a:solidFill>
              <a:latin typeface="Times New Roman" pitchFamily="18" charset="0"/>
              <a:cs typeface="Times New Roman" pitchFamily="18" charset="0"/>
            </a:endParaRPr>
          </a:p>
          <a:p>
            <a:pPr lvl="0" algn="r"/>
            <a:endParaRPr lang="ru-RU" sz="3600" b="1" dirty="0">
              <a:solidFill>
                <a:schemeClr val="tx2">
                  <a:lumMod val="50000"/>
                </a:schemeClr>
              </a:solidFill>
              <a:latin typeface="Times New Roman" pitchFamily="18" charset="0"/>
              <a:cs typeface="Times New Roman" pitchFamily="18" charset="0"/>
            </a:endParaRPr>
          </a:p>
          <a:p>
            <a:pPr lvl="0" algn="r"/>
            <a:r>
              <a:rPr lang="ru-RU" sz="2000" b="1" dirty="0" smtClean="0">
                <a:solidFill>
                  <a:schemeClr val="tx2">
                    <a:lumMod val="50000"/>
                  </a:schemeClr>
                </a:solidFill>
                <a:latin typeface="Times New Roman" pitchFamily="18" charset="0"/>
                <a:cs typeface="Times New Roman" pitchFamily="18" charset="0"/>
              </a:rPr>
              <a:t>.                                                                                     </a:t>
            </a:r>
            <a:endParaRPr lang="ru-RU" sz="3600" b="1" dirty="0">
              <a:solidFill>
                <a:schemeClr val="tx2">
                  <a:lumMod val="50000"/>
                </a:schemeClr>
              </a:solidFill>
              <a:latin typeface="Times New Roman" pitchFamily="18" charset="0"/>
              <a:cs typeface="Times New Roman" pitchFamily="18" charset="0"/>
            </a:endParaRPr>
          </a:p>
          <a:p>
            <a:pPr lvl="0"/>
            <a:r>
              <a:rPr lang="ru-RU" sz="1800" dirty="0" smtClean="0">
                <a:solidFill>
                  <a:schemeClr val="tx2">
                    <a:lumMod val="50000"/>
                  </a:schemeClr>
                </a:solidFill>
                <a:latin typeface="Times New Roman" pitchFamily="18" charset="0"/>
                <a:cs typeface="Times New Roman" pitchFamily="18" charset="0"/>
              </a:rPr>
              <a:t>Воронеж -2022.</a:t>
            </a:r>
            <a:endParaRPr lang="ru-RU" sz="1800" dirty="0">
              <a:solidFill>
                <a:schemeClr val="tx2">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8437987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a:normAutofit/>
          </a:bodyPr>
          <a:lstStyle/>
          <a:p>
            <a:r>
              <a:rPr lang="ru-RU" sz="2000" dirty="0" smtClean="0">
                <a:latin typeface="Times New Roman" pitchFamily="18" charset="0"/>
                <a:cs typeface="Times New Roman" pitchFamily="18" charset="0"/>
              </a:rPr>
              <a:t>Тренажер «Пройдись по дорожке»</a:t>
            </a:r>
            <a:endParaRPr lang="ru-RU" sz="2000" dirty="0">
              <a:latin typeface="Times New Roman" pitchFamily="18" charset="0"/>
              <a:cs typeface="Times New Roman" pitchFamily="18" charset="0"/>
            </a:endParaRPr>
          </a:p>
        </p:txBody>
      </p:sp>
      <p:pic>
        <p:nvPicPr>
          <p:cNvPr id="1026" name="Picture 2" descr="C:\Users\ЛЕХА\Desktop\решения пед.совета по ПИ\гордон Г.А\Семинар Профилактика близорукости у детей\20220114_130124.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3724275" y="2238374"/>
            <a:ext cx="4924425" cy="3305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18478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sz="2000" dirty="0" smtClean="0">
                <a:solidFill>
                  <a:prstClr val="black"/>
                </a:solidFill>
                <a:latin typeface="Times New Roman" pitchFamily="18" charset="0"/>
                <a:cs typeface="Times New Roman" pitchFamily="18" charset="0"/>
              </a:rPr>
              <a:t>Тренажер «Разноцветные яблочки»</a:t>
            </a:r>
            <a:endParaRPr lang="ru-RU" dirty="0"/>
          </a:p>
        </p:txBody>
      </p:sp>
      <p:pic>
        <p:nvPicPr>
          <p:cNvPr id="2050" name="Picture 2" descr="C:\Users\ЛЕХА\Desktop\решения пед.совета по ПИ\гордон Г.А\Семинар Профилактика близорукости у детей\20220114_130357.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743325" y="1600201"/>
            <a:ext cx="4886325" cy="3448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0253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smtClean="0">
                <a:solidFill>
                  <a:prstClr val="black"/>
                </a:solidFill>
                <a:latin typeface="Times New Roman" pitchFamily="18" charset="0"/>
                <a:cs typeface="Times New Roman" pitchFamily="18" charset="0"/>
              </a:rPr>
              <a:t>Тренажер «Веселые квадраты»</a:t>
            </a:r>
            <a:endParaRPr lang="ru-RU" dirty="0"/>
          </a:p>
        </p:txBody>
      </p:sp>
      <p:pic>
        <p:nvPicPr>
          <p:cNvPr id="11266" name="Picture 2" descr="C:\Users\ЛЕХА\Desktop\решения пед.совета по ПИ\гордон Г.А\Семинар Профилактика близорукости у детей\20220114_130606.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352800" y="2524125"/>
            <a:ext cx="5438775" cy="3602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8515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ЛЕХА\Desktop\решения пед.совета по ПИ\гордон Г.А\Семинар Профилактика близорукости у детей\20220114_093838.jpg"/>
          <p:cNvPicPr>
            <a:picLocks noGrp="1" noChangeAspect="1" noChangeArrowheads="1"/>
          </p:cNvPicPr>
          <p:nvPr>
            <p:ph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3762374" y="1524000"/>
            <a:ext cx="4762501"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4768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817562"/>
          </a:xfrm>
        </p:spPr>
        <p:txBody>
          <a:bodyPr>
            <a:noAutofit/>
          </a:bodyPr>
          <a:lstStyle/>
          <a:p>
            <a:pPr lvl="0"/>
            <a:r>
              <a:rPr lang="ru-RU" sz="2800" b="1" dirty="0" smtClean="0">
                <a:latin typeface="Times New Roman" pitchFamily="18" charset="0"/>
                <a:cs typeface="Times New Roman" pitchFamily="18" charset="0"/>
              </a:rPr>
              <a:t>Игра «Собери бусы»</a:t>
            </a:r>
            <a:endParaRPr lang="ru-RU" sz="2800" b="1"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09675" y="1057275"/>
            <a:ext cx="9372599" cy="450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26760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idx="4294967295"/>
          </p:nvPr>
        </p:nvSpPr>
        <p:spPr>
          <a:xfrm>
            <a:off x="0" y="274638"/>
            <a:ext cx="10972800" cy="1143000"/>
          </a:xfrm>
        </p:spPr>
        <p:txBody>
          <a:bodyPr>
            <a:normAutofit/>
          </a:bodyPr>
          <a:lstStyle/>
          <a:p>
            <a:r>
              <a:rPr lang="ru-RU" sz="2800" b="1" dirty="0" smtClean="0">
                <a:latin typeface="Times New Roman" pitchFamily="18" charset="0"/>
                <a:cs typeface="Times New Roman" pitchFamily="18" charset="0"/>
              </a:rPr>
              <a:t>Игра «</a:t>
            </a:r>
            <a:r>
              <a:rPr lang="ru-RU" sz="2800" b="1" dirty="0">
                <a:latin typeface="Times New Roman" pitchFamily="18" charset="0"/>
                <a:cs typeface="Times New Roman" pitchFamily="18" charset="0"/>
              </a:rPr>
              <a:t>Н</a:t>
            </a:r>
            <a:r>
              <a:rPr lang="ru-RU" sz="2800" b="1" dirty="0" smtClean="0">
                <a:latin typeface="Times New Roman" pitchFamily="18" charset="0"/>
                <a:cs typeface="Times New Roman" pitchFamily="18" charset="0"/>
              </a:rPr>
              <a:t>айди дорожку»</a:t>
            </a:r>
            <a:endParaRPr lang="ru-RU" sz="2800" b="1" dirty="0">
              <a:latin typeface="Times New Roman" pitchFamily="18" charset="0"/>
              <a:cs typeface="Times New Roman" pitchFamily="18" charset="0"/>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9975" y="1552576"/>
            <a:ext cx="4324350" cy="407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0291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sz="3200" dirty="0" smtClean="0">
                <a:latin typeface="Times New Roman" pitchFamily="18" charset="0"/>
                <a:cs typeface="Times New Roman" pitchFamily="18" charset="0"/>
              </a:rPr>
              <a:t>Литература:</a:t>
            </a:r>
            <a:endParaRPr lang="ru-RU" sz="3200" dirty="0">
              <a:latin typeface="Times New Roman" pitchFamily="18" charset="0"/>
              <a:cs typeface="Times New Roman" pitchFamily="18" charset="0"/>
            </a:endParaRPr>
          </a:p>
        </p:txBody>
      </p:sp>
      <p:sp>
        <p:nvSpPr>
          <p:cNvPr id="4" name="Объект 3"/>
          <p:cNvSpPr>
            <a:spLocks noGrp="1"/>
          </p:cNvSpPr>
          <p:nvPr>
            <p:ph idx="1"/>
          </p:nvPr>
        </p:nvSpPr>
        <p:spPr>
          <a:xfrm>
            <a:off x="254000" y="1257305"/>
            <a:ext cx="10972800" cy="4525963"/>
          </a:xfrm>
        </p:spPr>
        <p:txBody>
          <a:bodyPr>
            <a:normAutofit/>
          </a:bodyPr>
          <a:lstStyle/>
          <a:p>
            <a:r>
              <a:rPr lang="ru-RU" sz="1600" dirty="0" smtClean="0">
                <a:latin typeface="Times New Roman" pitchFamily="18" charset="0"/>
                <a:cs typeface="Times New Roman" pitchFamily="18" charset="0"/>
              </a:rPr>
              <a:t>1.  «Твое здоровье», </a:t>
            </a:r>
            <a:r>
              <a:rPr lang="ru-RU" sz="1600" dirty="0" err="1" smtClean="0">
                <a:latin typeface="Times New Roman" pitchFamily="18" charset="0"/>
                <a:cs typeface="Times New Roman" pitchFamily="18" charset="0"/>
              </a:rPr>
              <a:t>Г.К.Зайцев</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А.Г.Зайцев</a:t>
            </a:r>
            <a:r>
              <a:rPr lang="ru-RU" sz="1600" dirty="0" smtClean="0">
                <a:latin typeface="Times New Roman" pitchFamily="18" charset="0"/>
                <a:cs typeface="Times New Roman" pitchFamily="18" charset="0"/>
              </a:rPr>
              <a:t>, издательство «</a:t>
            </a:r>
            <a:r>
              <a:rPr lang="ru-RU" sz="1600" dirty="0" err="1" smtClean="0">
                <a:latin typeface="Times New Roman" pitchFamily="18" charset="0"/>
                <a:cs typeface="Times New Roman" pitchFamily="18" charset="0"/>
              </a:rPr>
              <a:t>Детсво</a:t>
            </a:r>
            <a:r>
              <a:rPr lang="ru-RU" sz="1600" dirty="0" smtClean="0">
                <a:latin typeface="Times New Roman" pitchFamily="18" charset="0"/>
                <a:cs typeface="Times New Roman" pitchFamily="18" charset="0"/>
              </a:rPr>
              <a:t>- пресс», Санкт- </a:t>
            </a:r>
            <a:r>
              <a:rPr lang="ru-RU" sz="1600" dirty="0">
                <a:latin typeface="Times New Roman" pitchFamily="18" charset="0"/>
                <a:cs typeface="Times New Roman" pitchFamily="18" charset="0"/>
              </a:rPr>
              <a:t>П</a:t>
            </a:r>
            <a:r>
              <a:rPr lang="ru-RU" sz="1600" dirty="0" smtClean="0">
                <a:latin typeface="Times New Roman" pitchFamily="18" charset="0"/>
                <a:cs typeface="Times New Roman" pitchFamily="18" charset="0"/>
              </a:rPr>
              <a:t>етербург, 2006 г. </a:t>
            </a:r>
          </a:p>
          <a:p>
            <a:r>
              <a:rPr lang="ru-RU" sz="1600" dirty="0" smtClean="0">
                <a:latin typeface="Times New Roman" pitchFamily="18" charset="0"/>
                <a:cs typeface="Times New Roman" pitchFamily="18" charset="0"/>
              </a:rPr>
              <a:t>2.  Материалы с интернета.</a:t>
            </a:r>
          </a:p>
        </p:txBody>
      </p:sp>
    </p:spTree>
    <p:extLst>
      <p:ext uri="{BB962C8B-B14F-4D97-AF65-F5344CB8AC3E}">
        <p14:creationId xmlns:p14="http://schemas.microsoft.com/office/powerpoint/2010/main" val="19901666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4294967295"/>
          </p:nvPr>
        </p:nvSpPr>
        <p:spPr>
          <a:xfrm>
            <a:off x="1028700" y="635000"/>
            <a:ext cx="9944100" cy="5491163"/>
          </a:xfrm>
          <a:solidFill>
            <a:schemeClr val="accent6">
              <a:lumMod val="20000"/>
              <a:lumOff val="80000"/>
            </a:schemeClr>
          </a:solidFill>
          <a:ln>
            <a:solidFill>
              <a:srgbClr val="92D050"/>
            </a:solidFill>
          </a:ln>
        </p:spPr>
        <p:txBody>
          <a:bodyPr>
            <a:normAutofit/>
          </a:bodyPr>
          <a:lstStyle/>
          <a:p>
            <a:pPr marL="0" indent="0" algn="ctr">
              <a:buNone/>
            </a:pPr>
            <a:endParaRPr lang="ru-RU" sz="8000" dirty="0" smtClean="0">
              <a:solidFill>
                <a:srgbClr val="00B050"/>
              </a:solidFill>
            </a:endParaRPr>
          </a:p>
          <a:p>
            <a:pPr marL="0" indent="0" algn="ctr">
              <a:buNone/>
            </a:pPr>
            <a:r>
              <a:rPr lang="ru-RU" sz="8000" dirty="0" smtClean="0">
                <a:solidFill>
                  <a:srgbClr val="00B050"/>
                </a:solidFill>
                <a:latin typeface="Times New Roman" pitchFamily="18" charset="0"/>
                <a:cs typeface="Times New Roman" pitchFamily="18" charset="0"/>
              </a:rPr>
              <a:t>Спасибо за внимание</a:t>
            </a:r>
            <a:r>
              <a:rPr lang="ru-RU" sz="8000" dirty="0" smtClean="0">
                <a:ln>
                  <a:solidFill>
                    <a:srgbClr val="92D050"/>
                  </a:solidFill>
                </a:ln>
                <a:solidFill>
                  <a:srgbClr val="00B050"/>
                </a:solidFill>
                <a:latin typeface="Times New Roman" pitchFamily="18" charset="0"/>
                <a:cs typeface="Times New Roman" pitchFamily="18" charset="0"/>
              </a:rPr>
              <a:t>!</a:t>
            </a:r>
            <a:endParaRPr lang="ru-RU" sz="8000" dirty="0">
              <a:ln>
                <a:solidFill>
                  <a:srgbClr val="92D050"/>
                </a:solidFill>
              </a:ln>
              <a:solidFill>
                <a:srgbClr val="00B050"/>
              </a:solidFill>
              <a:latin typeface="Times New Roman" pitchFamily="18" charset="0"/>
              <a:cs typeface="Times New Roman" pitchFamily="18" charset="0"/>
            </a:endParaRPr>
          </a:p>
        </p:txBody>
      </p:sp>
    </p:spTree>
    <p:extLst>
      <p:ext uri="{BB962C8B-B14F-4D97-AF65-F5344CB8AC3E}">
        <p14:creationId xmlns:p14="http://schemas.microsoft.com/office/powerpoint/2010/main" val="26143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00100" y="274638"/>
            <a:ext cx="10972800" cy="1143000"/>
          </a:xfrm>
        </p:spPr>
        <p:txBody>
          <a:bodyPr>
            <a:normAutofit/>
          </a:bodyPr>
          <a:lstStyle/>
          <a:p>
            <a:r>
              <a:rPr lang="ru-RU" sz="3200" b="1" dirty="0">
                <a:latin typeface="Times New Roman"/>
                <a:ea typeface="Times New Roman"/>
                <a:cs typeface="Times New Roman"/>
              </a:rPr>
              <a:t>На сегодняшний день проблема нарушения зрения у детей дошкольного возраста возникает все чаще. </a:t>
            </a:r>
            <a:endParaRPr lang="ru-RU" sz="3200" dirty="0"/>
          </a:p>
        </p:txBody>
      </p:sp>
      <p:sp>
        <p:nvSpPr>
          <p:cNvPr id="6" name="Прямоугольник 5"/>
          <p:cNvSpPr/>
          <p:nvPr/>
        </p:nvSpPr>
        <p:spPr>
          <a:xfrm>
            <a:off x="393700" y="1524000"/>
            <a:ext cx="11290300" cy="4552015"/>
          </a:xfrm>
          <a:prstGeom prst="rect">
            <a:avLst/>
          </a:prstGeom>
          <a:solidFill>
            <a:schemeClr val="accent6">
              <a:lumMod val="40000"/>
              <a:lumOff val="60000"/>
            </a:schemeClr>
          </a:solidFill>
        </p:spPr>
        <p:txBody>
          <a:bodyPr wrap="square">
            <a:spAutoFit/>
          </a:bodyPr>
          <a:lstStyle/>
          <a:p>
            <a:pPr>
              <a:lnSpc>
                <a:spcPct val="115000"/>
              </a:lnSpc>
              <a:spcAft>
                <a:spcPts val="1000"/>
              </a:spcAft>
            </a:pPr>
            <a:r>
              <a:rPr lang="ru-RU" sz="2800" b="1" dirty="0">
                <a:latin typeface="Times New Roman"/>
                <a:ea typeface="Times New Roman"/>
                <a:cs typeface="Times New Roman"/>
              </a:rPr>
              <a:t> </a:t>
            </a:r>
            <a:r>
              <a:rPr lang="ru-RU" sz="2800" dirty="0" smtClean="0">
                <a:latin typeface="Times New Roman"/>
                <a:ea typeface="Times New Roman"/>
                <a:cs typeface="Times New Roman"/>
              </a:rPr>
              <a:t>Новейшие </a:t>
            </a:r>
            <a:r>
              <a:rPr lang="ru-RU" sz="2800" dirty="0">
                <a:latin typeface="Times New Roman"/>
                <a:ea typeface="Times New Roman"/>
                <a:cs typeface="Times New Roman"/>
              </a:rPr>
              <a:t>гаджеты отрицательно сказываются на глазах ребенка и приводят к развитию близорукости. Согласно статистическим данным, нарушением зрения страдает почти каждый четвертый ребенок, и эта цифра растет. Следует понимать, что падение зрения всегда обусловлено не только генетическими факторами, но и факторами внешними. Неблагоприятными факторами считается избыточная нагрузка на органы зрения. Такую нагрузку </a:t>
            </a:r>
            <a:r>
              <a:rPr lang="ru-RU" sz="2800" dirty="0" smtClean="0">
                <a:latin typeface="Times New Roman"/>
                <a:ea typeface="Times New Roman"/>
                <a:cs typeface="Times New Roman"/>
              </a:rPr>
              <a:t> в </a:t>
            </a:r>
            <a:r>
              <a:rPr lang="ru-RU" sz="2800" dirty="0">
                <a:latin typeface="Times New Roman"/>
                <a:ea typeface="Times New Roman"/>
                <a:cs typeface="Times New Roman"/>
              </a:rPr>
              <a:t>дошкольном учреждении дают: неправильная посадка за </a:t>
            </a:r>
            <a:r>
              <a:rPr lang="ru-RU" sz="2800" dirty="0" smtClean="0">
                <a:latin typeface="Times New Roman"/>
                <a:ea typeface="Times New Roman"/>
                <a:cs typeface="Times New Roman"/>
              </a:rPr>
              <a:t>столом, </a:t>
            </a:r>
            <a:r>
              <a:rPr lang="ru-RU" sz="2800" dirty="0">
                <a:latin typeface="Times New Roman"/>
                <a:ea typeface="Times New Roman"/>
                <a:cs typeface="Times New Roman"/>
              </a:rPr>
              <a:t>а </a:t>
            </a:r>
            <a:r>
              <a:rPr lang="ru-RU" sz="2800" dirty="0" smtClean="0">
                <a:latin typeface="Times New Roman"/>
                <a:ea typeface="Times New Roman"/>
                <a:cs typeface="Times New Roman"/>
              </a:rPr>
              <a:t>также,  </a:t>
            </a:r>
            <a:r>
              <a:rPr lang="ru-RU" sz="2800" dirty="0">
                <a:latin typeface="Times New Roman"/>
                <a:ea typeface="Times New Roman"/>
                <a:cs typeface="Times New Roman"/>
              </a:rPr>
              <a:t>недостаточное расстояние от глаз до объекта</a:t>
            </a:r>
            <a:r>
              <a:rPr lang="ru-RU" sz="2800" dirty="0" smtClean="0">
                <a:latin typeface="Times New Roman"/>
                <a:ea typeface="Times New Roman"/>
                <a:cs typeface="Times New Roman"/>
              </a:rPr>
              <a:t>.</a:t>
            </a:r>
            <a:endParaRPr lang="ru-RU" sz="2400" dirty="0">
              <a:ea typeface="Calibri"/>
              <a:cs typeface="Times New Roman"/>
            </a:endParaRPr>
          </a:p>
        </p:txBody>
      </p:sp>
    </p:spTree>
    <p:extLst>
      <p:ext uri="{BB962C8B-B14F-4D97-AF65-F5344CB8AC3E}">
        <p14:creationId xmlns:p14="http://schemas.microsoft.com/office/powerpoint/2010/main" val="2830931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nSpc>
                <a:spcPct val="115000"/>
              </a:lnSpc>
              <a:spcAft>
                <a:spcPts val="1000"/>
              </a:spcAft>
            </a:pPr>
            <a:r>
              <a:rPr lang="ru-RU" sz="2800" b="1" dirty="0">
                <a:latin typeface="Times New Roman"/>
                <a:ea typeface="Times New Roman"/>
                <a:cs typeface="Times New Roman"/>
              </a:rPr>
              <a:t>М</a:t>
            </a:r>
            <a:r>
              <a:rPr lang="ru-RU" sz="2800" b="1" dirty="0" smtClean="0">
                <a:latin typeface="Times New Roman"/>
                <a:ea typeface="Times New Roman"/>
                <a:cs typeface="Times New Roman"/>
              </a:rPr>
              <a:t>еры профилактики, которые  </a:t>
            </a:r>
            <a:r>
              <a:rPr lang="ru-RU" sz="2800" b="1" dirty="0">
                <a:latin typeface="Times New Roman"/>
                <a:ea typeface="Times New Roman"/>
                <a:cs typeface="Times New Roman"/>
              </a:rPr>
              <a:t>должен использовать </a:t>
            </a:r>
            <a:r>
              <a:rPr lang="ru-RU" sz="2800" b="1" dirty="0" smtClean="0">
                <a:latin typeface="Times New Roman"/>
                <a:ea typeface="Times New Roman"/>
                <a:cs typeface="Times New Roman"/>
              </a:rPr>
              <a:t>воспитатель.</a:t>
            </a:r>
            <a:r>
              <a:rPr lang="ru-RU" sz="2400" dirty="0">
                <a:ea typeface="Calibri"/>
                <a:cs typeface="Times New Roman"/>
              </a:rPr>
              <a:t/>
            </a:r>
            <a:br>
              <a:rPr lang="ru-RU" sz="2400" dirty="0">
                <a:ea typeface="Calibri"/>
                <a:cs typeface="Times New Roman"/>
              </a:rPr>
            </a:br>
            <a:endParaRPr lang="ru-RU" sz="2800" dirty="0">
              <a:latin typeface="Times New Roman" pitchFamily="18" charset="0"/>
              <a:cs typeface="Times New Roman" pitchFamily="18" charset="0"/>
            </a:endParaRPr>
          </a:p>
        </p:txBody>
      </p:sp>
      <p:sp>
        <p:nvSpPr>
          <p:cNvPr id="4" name="Объект 3"/>
          <p:cNvSpPr>
            <a:spLocks noGrp="1"/>
          </p:cNvSpPr>
          <p:nvPr>
            <p:ph idx="1"/>
          </p:nvPr>
        </p:nvSpPr>
        <p:spPr>
          <a:xfrm>
            <a:off x="609600" y="1117601"/>
            <a:ext cx="10972800" cy="5008568"/>
          </a:xfrm>
          <a:solidFill>
            <a:schemeClr val="accent6">
              <a:lumMod val="40000"/>
              <a:lumOff val="60000"/>
            </a:schemeClr>
          </a:solidFill>
        </p:spPr>
        <p:txBody>
          <a:bodyPr>
            <a:normAutofit fontScale="77500" lnSpcReduction="20000"/>
          </a:bodyPr>
          <a:lstStyle/>
          <a:p>
            <a:pPr lvl="0">
              <a:lnSpc>
                <a:spcPct val="115000"/>
              </a:lnSpc>
              <a:spcAft>
                <a:spcPts val="1000"/>
              </a:spcAft>
              <a:buSzPts val="1000"/>
              <a:buFont typeface="Symbol"/>
              <a:buChar char=""/>
              <a:tabLst>
                <a:tab pos="457200" algn="l"/>
              </a:tabLst>
            </a:pPr>
            <a:r>
              <a:rPr lang="ru-RU" sz="2800" dirty="0">
                <a:latin typeface="Times New Roman"/>
                <a:ea typeface="Times New Roman"/>
                <a:cs typeface="Times New Roman"/>
              </a:rPr>
              <a:t>Детям необходимо прививать привычку держать все предметы, которые нужно разглядывать (книги, рисунки, игрушки) на расстоянии не менее 25-30 сантиметров от глаз.</a:t>
            </a:r>
            <a:endParaRPr lang="ru-RU" sz="2400" dirty="0">
              <a:ea typeface="Calibri"/>
              <a:cs typeface="Times New Roman"/>
            </a:endParaRPr>
          </a:p>
          <a:p>
            <a:pPr lvl="0">
              <a:lnSpc>
                <a:spcPct val="115000"/>
              </a:lnSpc>
              <a:spcAft>
                <a:spcPts val="1000"/>
              </a:spcAft>
              <a:buSzPts val="1000"/>
              <a:buFont typeface="Symbol"/>
              <a:buChar char=""/>
              <a:tabLst>
                <a:tab pos="457200" algn="l"/>
              </a:tabLst>
            </a:pPr>
            <a:r>
              <a:rPr lang="ru-RU" sz="2800" dirty="0">
                <a:latin typeface="Times New Roman"/>
                <a:ea typeface="Times New Roman"/>
                <a:cs typeface="Times New Roman"/>
              </a:rPr>
              <a:t>Освещенность. В осенние, зимние (пасмурные) дни освещение должно быть более интенсивным. Необходимо содержать в чистоте оконные стекла, не загромождать подоконники цветами, наглядными пособиями. От действия прямых солнечных лучей защищают светлые шторы на окнах. Отражающие поверхности в группе следует окрашивать в светлые тона: потолки, оконные проемы и рамы - в белый цвет.</a:t>
            </a:r>
            <a:endParaRPr lang="ru-RU" sz="2400" dirty="0">
              <a:ea typeface="Calibri"/>
              <a:cs typeface="Times New Roman"/>
            </a:endParaRPr>
          </a:p>
          <a:p>
            <a:pPr lvl="0">
              <a:lnSpc>
                <a:spcPct val="115000"/>
              </a:lnSpc>
              <a:spcAft>
                <a:spcPts val="1000"/>
              </a:spcAft>
              <a:buSzPts val="1000"/>
              <a:buFont typeface="Symbol"/>
              <a:buChar char=""/>
              <a:tabLst>
                <a:tab pos="457200" algn="l"/>
              </a:tabLst>
            </a:pPr>
            <a:r>
              <a:rPr lang="ru-RU" sz="2800" dirty="0">
                <a:latin typeface="Times New Roman"/>
                <a:ea typeface="Times New Roman"/>
                <a:cs typeface="Times New Roman"/>
              </a:rPr>
              <a:t>Тексты, рисунки, наглядные пособия должны быть рельефными и отчетливыми.</a:t>
            </a:r>
            <a:endParaRPr lang="ru-RU" sz="2400" dirty="0">
              <a:ea typeface="Calibri"/>
              <a:cs typeface="Times New Roman"/>
            </a:endParaRPr>
          </a:p>
          <a:p>
            <a:pPr lvl="0">
              <a:lnSpc>
                <a:spcPct val="115000"/>
              </a:lnSpc>
              <a:spcAft>
                <a:spcPts val="1000"/>
              </a:spcAft>
              <a:buSzPts val="1000"/>
              <a:buFont typeface="Symbol"/>
              <a:buChar char=""/>
              <a:tabLst>
                <a:tab pos="457200" algn="l"/>
              </a:tabLst>
            </a:pPr>
            <a:r>
              <a:rPr lang="ru-RU" sz="2800" dirty="0">
                <a:latin typeface="Times New Roman"/>
                <a:ea typeface="Times New Roman"/>
                <a:cs typeface="Times New Roman"/>
              </a:rPr>
              <a:t>Чередование режима труда и отдыха. Обязательной частью любого занятия с детьми является проведение физкультминуток или минуток отдыха, во время которых необходимо проводить специальную гимнастику для глаз.</a:t>
            </a:r>
            <a:endParaRPr lang="ru-RU" sz="2400" dirty="0">
              <a:ea typeface="Calibri"/>
              <a:cs typeface="Times New Roman"/>
            </a:endParaRPr>
          </a:p>
          <a:p>
            <a:pPr marL="0" indent="0">
              <a:buNone/>
            </a:pP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4804713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368300"/>
            <a:ext cx="10668000" cy="1346200"/>
          </a:xfrm>
        </p:spPr>
        <p:txBody>
          <a:bodyPr>
            <a:normAutofit fontScale="90000"/>
          </a:bodyPr>
          <a:lstStyle/>
          <a:p>
            <a:pPr>
              <a:lnSpc>
                <a:spcPct val="115000"/>
              </a:lnSpc>
              <a:spcAft>
                <a:spcPts val="1000"/>
              </a:spcAft>
            </a:pPr>
            <a:r>
              <a:rPr lang="ru-RU" b="1" dirty="0" smtClean="0">
                <a:ea typeface="Calibri"/>
                <a:cs typeface="Times New Roman"/>
              </a:rPr>
              <a:t/>
            </a:r>
            <a:br>
              <a:rPr lang="ru-RU" b="1" dirty="0" smtClean="0">
                <a:ea typeface="Calibri"/>
                <a:cs typeface="Times New Roman"/>
              </a:rPr>
            </a:br>
            <a:r>
              <a:rPr lang="ru-RU" b="1" dirty="0">
                <a:ea typeface="Calibri"/>
                <a:cs typeface="Times New Roman"/>
              </a:rPr>
              <a:t/>
            </a:r>
            <a:br>
              <a:rPr lang="ru-RU" b="1" dirty="0">
                <a:ea typeface="Calibri"/>
                <a:cs typeface="Times New Roman"/>
              </a:rPr>
            </a:br>
            <a:r>
              <a:rPr lang="ru-RU" b="1" dirty="0" smtClean="0">
                <a:ea typeface="Calibri"/>
                <a:cs typeface="Times New Roman"/>
              </a:rPr>
              <a:t/>
            </a:r>
            <a:br>
              <a:rPr lang="ru-RU" b="1" dirty="0" smtClean="0">
                <a:ea typeface="Calibri"/>
                <a:cs typeface="Times New Roman"/>
              </a:rPr>
            </a:br>
            <a:r>
              <a:rPr lang="ru-RU" b="1" dirty="0">
                <a:ea typeface="Calibri"/>
                <a:cs typeface="Times New Roman"/>
              </a:rPr>
              <a:t/>
            </a:r>
            <a:br>
              <a:rPr lang="ru-RU" b="1" dirty="0">
                <a:ea typeface="Calibri"/>
                <a:cs typeface="Times New Roman"/>
              </a:rPr>
            </a:br>
            <a:r>
              <a:rPr lang="ru-RU" b="1" dirty="0" smtClean="0">
                <a:ea typeface="Calibri"/>
                <a:cs typeface="Times New Roman"/>
              </a:rPr>
              <a:t/>
            </a:r>
            <a:br>
              <a:rPr lang="ru-RU" b="1" dirty="0" smtClean="0">
                <a:ea typeface="Calibri"/>
                <a:cs typeface="Times New Roman"/>
              </a:rPr>
            </a:br>
            <a:r>
              <a:rPr lang="ru-RU" b="1" dirty="0" smtClean="0">
                <a:latin typeface="Times New Roman" pitchFamily="18" charset="0"/>
                <a:ea typeface="Calibri"/>
                <a:cs typeface="Times New Roman" pitchFamily="18" charset="0"/>
              </a:rPr>
              <a:t>Рекомендации для  родителей.</a:t>
            </a:r>
            <a:r>
              <a:rPr lang="ru-RU" sz="3100" b="1" dirty="0">
                <a:latin typeface="Times New Roman" pitchFamily="18" charset="0"/>
                <a:ea typeface="Calibri"/>
                <a:cs typeface="Times New Roman" pitchFamily="18" charset="0"/>
              </a:rPr>
              <a:t/>
            </a:r>
            <a:br>
              <a:rPr lang="ru-RU" sz="3100" b="1" dirty="0">
                <a:latin typeface="Times New Roman" pitchFamily="18" charset="0"/>
                <a:ea typeface="Calibri"/>
                <a:cs typeface="Times New Roman" pitchFamily="18" charset="0"/>
              </a:rPr>
            </a:br>
            <a:r>
              <a:rPr lang="ru-RU" b="1" dirty="0" smtClean="0">
                <a:latin typeface="Times New Roman" pitchFamily="18" charset="0"/>
                <a:ea typeface="Calibri"/>
                <a:cs typeface="Times New Roman" pitchFamily="18" charset="0"/>
              </a:rPr>
              <a:t/>
            </a:r>
            <a:br>
              <a:rPr lang="ru-RU" b="1" dirty="0" smtClean="0">
                <a:latin typeface="Times New Roman" pitchFamily="18" charset="0"/>
                <a:ea typeface="Calibri"/>
                <a:cs typeface="Times New Roman" pitchFamily="18" charset="0"/>
              </a:rPr>
            </a:br>
            <a:r>
              <a:rPr lang="ru-RU" b="1" dirty="0">
                <a:latin typeface="Times New Roman" pitchFamily="18" charset="0"/>
                <a:ea typeface="Calibri"/>
                <a:cs typeface="Times New Roman" pitchFamily="18" charset="0"/>
              </a:rPr>
              <a:t/>
            </a:r>
            <a:br>
              <a:rPr lang="ru-RU" b="1" dirty="0">
                <a:latin typeface="Times New Roman" pitchFamily="18" charset="0"/>
                <a:ea typeface="Calibri"/>
                <a:cs typeface="Times New Roman" pitchFamily="18" charset="0"/>
              </a:rPr>
            </a:br>
            <a:r>
              <a:rPr lang="ru-RU" b="1" dirty="0">
                <a:ea typeface="Calibri"/>
                <a:cs typeface="Times New Roman"/>
              </a:rPr>
              <a:t> </a:t>
            </a:r>
            <a:r>
              <a:rPr lang="ru-RU" dirty="0">
                <a:ea typeface="Calibri"/>
                <a:cs typeface="Times New Roman"/>
              </a:rPr>
              <a:t/>
            </a:r>
            <a:br>
              <a:rPr lang="ru-RU" dirty="0">
                <a:ea typeface="Calibri"/>
                <a:cs typeface="Times New Roman"/>
              </a:rPr>
            </a:br>
            <a:r>
              <a:rPr lang="ru-RU" b="1" dirty="0">
                <a:ea typeface="Calibri"/>
                <a:cs typeface="Times New Roman"/>
              </a:rPr>
              <a:t>  </a:t>
            </a:r>
            <a:r>
              <a:rPr lang="ru-RU" b="1" dirty="0" smtClean="0">
                <a:ea typeface="Calibri"/>
                <a:cs typeface="Times New Roman"/>
              </a:rPr>
              <a:t/>
            </a:r>
            <a:br>
              <a:rPr lang="ru-RU" b="1" dirty="0" smtClean="0">
                <a:ea typeface="Calibri"/>
                <a:cs typeface="Times New Roman"/>
              </a:rPr>
            </a:br>
            <a:r>
              <a:rPr lang="ru-RU" b="1" dirty="0">
                <a:ea typeface="Calibri"/>
                <a:cs typeface="Times New Roman"/>
              </a:rPr>
              <a:t/>
            </a:r>
            <a:br>
              <a:rPr lang="ru-RU" b="1" dirty="0">
                <a:ea typeface="Calibri"/>
                <a:cs typeface="Times New Roman"/>
              </a:rPr>
            </a:br>
            <a:r>
              <a:rPr lang="ru-RU" sz="3100" dirty="0" smtClean="0">
                <a:latin typeface="Times New Roman" pitchFamily="18" charset="0"/>
                <a:ea typeface="Calibri"/>
                <a:cs typeface="Times New Roman" pitchFamily="18" charset="0"/>
              </a:rPr>
              <a:t>.</a:t>
            </a:r>
            <a:r>
              <a:rPr lang="ru-RU" sz="3100" dirty="0">
                <a:latin typeface="Times New Roman" pitchFamily="18" charset="0"/>
                <a:ea typeface="Calibri"/>
                <a:cs typeface="Times New Roman" pitchFamily="18" charset="0"/>
              </a:rPr>
              <a:t/>
            </a:r>
            <a:br>
              <a:rPr lang="ru-RU" sz="3100" dirty="0">
                <a:latin typeface="Times New Roman" pitchFamily="18" charset="0"/>
                <a:ea typeface="Calibri"/>
                <a:cs typeface="Times New Roman" pitchFamily="18" charset="0"/>
              </a:rPr>
            </a:br>
            <a:endParaRPr lang="ru-RU" sz="3100" dirty="0">
              <a:latin typeface="Times New Roman" pitchFamily="18" charset="0"/>
              <a:cs typeface="Times New Roman" pitchFamily="18" charset="0"/>
            </a:endParaRPr>
          </a:p>
        </p:txBody>
      </p:sp>
      <p:sp>
        <p:nvSpPr>
          <p:cNvPr id="3" name="Объект 2"/>
          <p:cNvSpPr>
            <a:spLocks noGrp="1"/>
          </p:cNvSpPr>
          <p:nvPr>
            <p:ph idx="1"/>
          </p:nvPr>
        </p:nvSpPr>
        <p:spPr>
          <a:xfrm>
            <a:off x="609600" y="1600200"/>
            <a:ext cx="10972800" cy="4525968"/>
          </a:xfrm>
          <a:solidFill>
            <a:schemeClr val="accent6">
              <a:lumMod val="40000"/>
              <a:lumOff val="60000"/>
            </a:schemeClr>
          </a:solidFill>
        </p:spPr>
        <p:txBody>
          <a:bodyPr>
            <a:normAutofit fontScale="62500" lnSpcReduction="20000"/>
          </a:bodyPr>
          <a:lstStyle/>
          <a:p>
            <a:pPr lvl="0">
              <a:lnSpc>
                <a:spcPct val="115000"/>
              </a:lnSpc>
              <a:spcAft>
                <a:spcPts val="1000"/>
              </a:spcAft>
              <a:buSzPts val="1000"/>
              <a:buFont typeface="Symbol"/>
              <a:buChar char=""/>
              <a:tabLst>
                <a:tab pos="457200" algn="l"/>
              </a:tabLst>
            </a:pPr>
            <a:r>
              <a:rPr lang="ru-RU" dirty="0">
                <a:latin typeface="Times New Roman"/>
                <a:ea typeface="Times New Roman"/>
                <a:cs typeface="Times New Roman"/>
              </a:rPr>
              <a:t>Следите за тем, сколько времени ребенок проводит </a:t>
            </a:r>
            <a:r>
              <a:rPr lang="ru-RU" dirty="0" smtClean="0">
                <a:latin typeface="Times New Roman"/>
                <a:ea typeface="Times New Roman"/>
                <a:cs typeface="Times New Roman"/>
              </a:rPr>
              <a:t>за компьютером  и  просмотром телевизора. </a:t>
            </a:r>
            <a:endParaRPr lang="ru-RU" sz="2800" dirty="0">
              <a:ea typeface="Calibri"/>
              <a:cs typeface="Times New Roman"/>
            </a:endParaRPr>
          </a:p>
          <a:p>
            <a:pPr lvl="0">
              <a:lnSpc>
                <a:spcPct val="115000"/>
              </a:lnSpc>
              <a:spcAft>
                <a:spcPts val="1000"/>
              </a:spcAft>
              <a:buSzPts val="1000"/>
              <a:buFont typeface="Symbol"/>
              <a:buChar char=""/>
              <a:tabLst>
                <a:tab pos="457200" algn="l"/>
              </a:tabLst>
            </a:pPr>
            <a:r>
              <a:rPr lang="ru-RU" dirty="0">
                <a:latin typeface="Times New Roman"/>
                <a:ea typeface="Times New Roman"/>
                <a:cs typeface="Times New Roman"/>
              </a:rPr>
              <a:t>Оборудуйте дошкольнику правильное место для рисования и занятий. Обратите внимание на высоту </a:t>
            </a:r>
            <a:r>
              <a:rPr lang="ru-RU" dirty="0" smtClean="0">
                <a:latin typeface="Times New Roman"/>
                <a:ea typeface="Times New Roman"/>
                <a:cs typeface="Times New Roman"/>
              </a:rPr>
              <a:t>стула. Лучше</a:t>
            </a:r>
            <a:r>
              <a:rPr lang="ru-RU" dirty="0">
                <a:latin typeface="Times New Roman"/>
                <a:ea typeface="Times New Roman"/>
                <a:cs typeface="Times New Roman"/>
              </a:rPr>
              <a:t>, если это будет регулирующийся по росту стул со спинкой. Обеспечьте хорошее равномерное освещение за счет дополнительной лампы.</a:t>
            </a:r>
            <a:endParaRPr lang="ru-RU" sz="2800" dirty="0">
              <a:ea typeface="Calibri"/>
              <a:cs typeface="Times New Roman"/>
            </a:endParaRPr>
          </a:p>
          <a:p>
            <a:pPr lvl="0">
              <a:lnSpc>
                <a:spcPct val="115000"/>
              </a:lnSpc>
              <a:spcAft>
                <a:spcPts val="1000"/>
              </a:spcAft>
              <a:buSzPts val="1000"/>
              <a:buFont typeface="Symbol"/>
              <a:buChar char=""/>
              <a:tabLst>
                <a:tab pos="457200" algn="l"/>
              </a:tabLst>
            </a:pPr>
            <a:r>
              <a:rPr lang="ru-RU" dirty="0">
                <a:latin typeface="Times New Roman"/>
                <a:ea typeface="Times New Roman"/>
                <a:cs typeface="Times New Roman"/>
              </a:rPr>
              <a:t>Приучите ребенка правильно сидеть — ровная спина, расстояние от глаз до тетради или книги не менее 30 см.</a:t>
            </a:r>
            <a:endParaRPr lang="ru-RU" sz="2800" dirty="0">
              <a:ea typeface="Calibri"/>
              <a:cs typeface="Times New Roman"/>
            </a:endParaRPr>
          </a:p>
          <a:p>
            <a:pPr lvl="0">
              <a:lnSpc>
                <a:spcPct val="115000"/>
              </a:lnSpc>
              <a:spcAft>
                <a:spcPts val="1000"/>
              </a:spcAft>
              <a:buSzPts val="1000"/>
              <a:buFont typeface="Symbol"/>
              <a:buChar char=""/>
              <a:tabLst>
                <a:tab pos="457200" algn="l"/>
              </a:tabLst>
            </a:pPr>
            <a:r>
              <a:rPr lang="ru-RU" dirty="0">
                <a:latin typeface="Times New Roman"/>
                <a:ea typeface="Times New Roman"/>
                <a:cs typeface="Times New Roman"/>
              </a:rPr>
              <a:t>Активные игры на свежем воздухе и укрепление организма положительно сказываются на состоянии глаз.</a:t>
            </a:r>
            <a:endParaRPr lang="ru-RU" sz="2800" dirty="0">
              <a:ea typeface="Calibri"/>
              <a:cs typeface="Times New Roman"/>
            </a:endParaRPr>
          </a:p>
          <a:p>
            <a:pPr lvl="0">
              <a:lnSpc>
                <a:spcPct val="115000"/>
              </a:lnSpc>
              <a:spcAft>
                <a:spcPts val="1000"/>
              </a:spcAft>
              <a:buSzPts val="1000"/>
              <a:buFont typeface="Symbol"/>
              <a:buChar char=""/>
              <a:tabLst>
                <a:tab pos="457200" algn="l"/>
              </a:tabLst>
            </a:pPr>
            <a:r>
              <a:rPr lang="ru-RU" dirty="0">
                <a:latin typeface="Times New Roman"/>
                <a:ea typeface="Times New Roman"/>
                <a:cs typeface="Times New Roman"/>
              </a:rPr>
              <a:t>В </a:t>
            </a:r>
            <a:r>
              <a:rPr lang="ru-RU" dirty="0" smtClean="0">
                <a:latin typeface="Times New Roman"/>
                <a:ea typeface="Times New Roman"/>
                <a:cs typeface="Times New Roman"/>
              </a:rPr>
              <a:t>рационе </a:t>
            </a:r>
            <a:r>
              <a:rPr lang="ru-RU" dirty="0">
                <a:latin typeface="Times New Roman"/>
                <a:ea typeface="Times New Roman"/>
                <a:cs typeface="Times New Roman"/>
              </a:rPr>
              <a:t>питания ребёнка </a:t>
            </a:r>
            <a:r>
              <a:rPr lang="ru-RU" dirty="0" smtClean="0">
                <a:latin typeface="Times New Roman"/>
                <a:ea typeface="Times New Roman"/>
                <a:cs typeface="Times New Roman"/>
              </a:rPr>
              <a:t>должны присутствовать овощи </a:t>
            </a:r>
            <a:r>
              <a:rPr lang="ru-RU" dirty="0">
                <a:latin typeface="Times New Roman"/>
                <a:ea typeface="Times New Roman"/>
                <a:cs typeface="Times New Roman"/>
              </a:rPr>
              <a:t>и фрукты оранжевого цвета (морковь, хурма, облепиха, персики и т. д.), </a:t>
            </a:r>
            <a:r>
              <a:rPr lang="ru-RU" dirty="0" smtClean="0">
                <a:latin typeface="Times New Roman"/>
                <a:ea typeface="Times New Roman"/>
                <a:cs typeface="Times New Roman"/>
              </a:rPr>
              <a:t>черника, курага, </a:t>
            </a:r>
            <a:r>
              <a:rPr lang="ru-RU" dirty="0">
                <a:latin typeface="Times New Roman"/>
                <a:ea typeface="Times New Roman"/>
                <a:cs typeface="Times New Roman"/>
              </a:rPr>
              <a:t>грецкие орехи, молоко, творог, мясо.</a:t>
            </a:r>
            <a:endParaRPr lang="ru-RU" sz="2800" dirty="0">
              <a:ea typeface="Calibri"/>
              <a:cs typeface="Times New Roman"/>
            </a:endParaRPr>
          </a:p>
        </p:txBody>
      </p:sp>
    </p:spTree>
    <p:extLst>
      <p:ext uri="{BB962C8B-B14F-4D97-AF65-F5344CB8AC3E}">
        <p14:creationId xmlns:p14="http://schemas.microsoft.com/office/powerpoint/2010/main" val="1729088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nSpc>
                <a:spcPct val="115000"/>
              </a:lnSpc>
              <a:spcAft>
                <a:spcPts val="1000"/>
              </a:spcAft>
            </a:pPr>
            <a:r>
              <a:rPr lang="ru-RU" sz="3600" b="1" dirty="0">
                <a:latin typeface="Times New Roman"/>
                <a:ea typeface="Times New Roman"/>
                <a:cs typeface="Times New Roman"/>
              </a:rPr>
              <a:t>У</a:t>
            </a:r>
            <a:r>
              <a:rPr lang="ru-RU" sz="3600" b="1" dirty="0" smtClean="0">
                <a:latin typeface="Times New Roman"/>
                <a:ea typeface="Times New Roman"/>
                <a:cs typeface="Times New Roman"/>
              </a:rPr>
              <a:t>пражнения  для глаз.                                                      Как </a:t>
            </a:r>
            <a:r>
              <a:rPr lang="ru-RU" sz="3600" b="1" dirty="0">
                <a:latin typeface="Times New Roman"/>
                <a:ea typeface="Times New Roman"/>
                <a:cs typeface="Times New Roman"/>
              </a:rPr>
              <a:t>ухаживать за глазами?</a:t>
            </a:r>
            <a:endParaRPr lang="ru-RU" sz="3600" dirty="0">
              <a:ea typeface="Calibri"/>
              <a:cs typeface="Times New Roman"/>
            </a:endParaRPr>
          </a:p>
        </p:txBody>
      </p:sp>
      <p:sp>
        <p:nvSpPr>
          <p:cNvPr id="3" name="Объект 2"/>
          <p:cNvSpPr>
            <a:spLocks noGrp="1"/>
          </p:cNvSpPr>
          <p:nvPr>
            <p:ph idx="1"/>
          </p:nvPr>
        </p:nvSpPr>
        <p:spPr>
          <a:solidFill>
            <a:schemeClr val="accent6">
              <a:lumMod val="40000"/>
              <a:lumOff val="60000"/>
            </a:schemeClr>
          </a:solidFill>
        </p:spPr>
        <p:txBody>
          <a:bodyPr>
            <a:normAutofit fontScale="62500" lnSpcReduction="20000"/>
          </a:bodyPr>
          <a:lstStyle/>
          <a:p>
            <a:pPr>
              <a:lnSpc>
                <a:spcPct val="115000"/>
              </a:lnSpc>
              <a:spcAft>
                <a:spcPts val="1000"/>
              </a:spcAft>
            </a:pPr>
            <a:r>
              <a:rPr lang="ru-RU" dirty="0">
                <a:latin typeface="Times New Roman"/>
                <a:ea typeface="Times New Roman"/>
                <a:cs typeface="Times New Roman"/>
              </a:rPr>
              <a:t>Зрительная гимнастика способна внести необходимые коррективы, смягчит плохое влияние на глаза. Рекомендуется проводить такие упражнения </a:t>
            </a:r>
            <a:r>
              <a:rPr lang="ru-RU" dirty="0" smtClean="0">
                <a:latin typeface="Times New Roman"/>
                <a:ea typeface="Times New Roman"/>
                <a:cs typeface="Times New Roman"/>
              </a:rPr>
              <a:t>в среднем от </a:t>
            </a:r>
            <a:r>
              <a:rPr lang="ru-RU" dirty="0">
                <a:latin typeface="Times New Roman"/>
                <a:ea typeface="Times New Roman"/>
                <a:cs typeface="Times New Roman"/>
              </a:rPr>
              <a:t>3</a:t>
            </a:r>
            <a:r>
              <a:rPr lang="ru-RU" dirty="0" smtClean="0">
                <a:latin typeface="Times New Roman"/>
                <a:ea typeface="Times New Roman"/>
                <a:cs typeface="Times New Roman"/>
              </a:rPr>
              <a:t> до 5  минут несколько раз в день.  Гимнастика </a:t>
            </a:r>
            <a:r>
              <a:rPr lang="ru-RU" dirty="0">
                <a:latin typeface="Times New Roman"/>
                <a:ea typeface="Times New Roman"/>
                <a:cs typeface="Times New Roman"/>
              </a:rPr>
              <a:t>для глаз не предусматривает специальных условий и может осуществляться в самой группе. Но существует одно обязательное правило: все упражнения выполняются с неподвижной головой. Для большей наглядности воспитатель </a:t>
            </a:r>
            <a:r>
              <a:rPr lang="ru-RU" dirty="0" smtClean="0">
                <a:latin typeface="Times New Roman"/>
                <a:ea typeface="Times New Roman"/>
                <a:cs typeface="Times New Roman"/>
              </a:rPr>
              <a:t>показывает </a:t>
            </a:r>
            <a:r>
              <a:rPr lang="ru-RU" dirty="0">
                <a:latin typeface="Times New Roman"/>
                <a:ea typeface="Times New Roman"/>
                <a:cs typeface="Times New Roman"/>
              </a:rPr>
              <a:t>последовательность и правильность выполнения действий. </a:t>
            </a:r>
            <a:endParaRPr lang="ru-RU" dirty="0" smtClean="0">
              <a:latin typeface="Times New Roman"/>
              <a:ea typeface="Times New Roman"/>
              <a:cs typeface="Times New Roman"/>
            </a:endParaRPr>
          </a:p>
          <a:p>
            <a:pPr>
              <a:lnSpc>
                <a:spcPct val="115000"/>
              </a:lnSpc>
              <a:spcAft>
                <a:spcPts val="1000"/>
              </a:spcAft>
            </a:pPr>
            <a:r>
              <a:rPr lang="ru-RU" dirty="0" smtClean="0">
                <a:latin typeface="Times New Roman"/>
                <a:ea typeface="Times New Roman"/>
                <a:cs typeface="Times New Roman"/>
              </a:rPr>
              <a:t>Необходимо </a:t>
            </a:r>
            <a:r>
              <a:rPr lang="ru-RU" dirty="0">
                <a:latin typeface="Times New Roman"/>
                <a:ea typeface="Times New Roman"/>
                <a:cs typeface="Times New Roman"/>
              </a:rPr>
              <a:t>проводить интересные зрительные упражнения в физкультминутках, в различных оздоровительных паузах, на </a:t>
            </a:r>
            <a:r>
              <a:rPr lang="ru-RU" dirty="0" smtClean="0">
                <a:latin typeface="Times New Roman"/>
                <a:ea typeface="Times New Roman"/>
                <a:cs typeface="Times New Roman"/>
              </a:rPr>
              <a:t>прогулке. </a:t>
            </a:r>
            <a:r>
              <a:rPr lang="ru-RU" dirty="0">
                <a:latin typeface="Times New Roman"/>
                <a:ea typeface="Times New Roman"/>
                <a:cs typeface="Times New Roman"/>
              </a:rPr>
              <a:t>Г</a:t>
            </a:r>
            <a:r>
              <a:rPr lang="ru-RU" dirty="0" smtClean="0">
                <a:latin typeface="Times New Roman"/>
                <a:ea typeface="Times New Roman"/>
                <a:cs typeface="Times New Roman"/>
              </a:rPr>
              <a:t>имнастика </a:t>
            </a:r>
            <a:r>
              <a:rPr lang="ru-RU" dirty="0">
                <a:latin typeface="Times New Roman"/>
                <a:ea typeface="Times New Roman"/>
                <a:cs typeface="Times New Roman"/>
              </a:rPr>
              <a:t>помогает снимать зрительное напряжение и утомление, расслабляя наружные и внутренние мышцы глаза, улучшать кровообращение глаза и циркуляцию внутриглазной жидкости</a:t>
            </a:r>
            <a:r>
              <a:rPr lang="ru-RU" dirty="0" smtClean="0">
                <a:latin typeface="Times New Roman"/>
                <a:ea typeface="Times New Roman"/>
                <a:cs typeface="Times New Roman"/>
              </a:rPr>
              <a:t>.</a:t>
            </a:r>
            <a:r>
              <a:rPr lang="ru-RU" sz="2800" dirty="0">
                <a:latin typeface="Times New Roman"/>
                <a:ea typeface="Times New Roman"/>
                <a:cs typeface="Times New Roman"/>
              </a:rPr>
              <a:t> </a:t>
            </a:r>
            <a:endParaRPr lang="ru-RU" sz="2800" dirty="0" smtClean="0">
              <a:latin typeface="Times New Roman"/>
              <a:ea typeface="Times New Roman"/>
              <a:cs typeface="Times New Roman"/>
            </a:endParaRPr>
          </a:p>
          <a:p>
            <a:pPr>
              <a:lnSpc>
                <a:spcPct val="115000"/>
              </a:lnSpc>
              <a:spcAft>
                <a:spcPts val="1000"/>
              </a:spcAft>
            </a:pPr>
            <a:r>
              <a:rPr lang="ru-RU" dirty="0" smtClean="0">
                <a:latin typeface="Times New Roman"/>
                <a:ea typeface="Times New Roman"/>
                <a:cs typeface="Times New Roman"/>
              </a:rPr>
              <a:t>Задания </a:t>
            </a:r>
            <a:r>
              <a:rPr lang="ru-RU" dirty="0">
                <a:latin typeface="Times New Roman"/>
                <a:ea typeface="Times New Roman"/>
                <a:cs typeface="Times New Roman"/>
              </a:rPr>
              <a:t>с открытыми и закрытыми глазами чередуются. Рекомендовано проводить данные тренировки исключительно в игровой форме, используя легко запоминаемые стишки.</a:t>
            </a:r>
            <a:endParaRPr lang="ru-RU" dirty="0">
              <a:ea typeface="Calibri"/>
              <a:cs typeface="Times New Roman"/>
            </a:endParaRPr>
          </a:p>
          <a:p>
            <a:pPr>
              <a:lnSpc>
                <a:spcPct val="115000"/>
              </a:lnSpc>
              <a:spcAft>
                <a:spcPts val="1000"/>
              </a:spcAft>
            </a:pPr>
            <a:endParaRPr lang="ru-RU" dirty="0">
              <a:ea typeface="Calibri"/>
              <a:cs typeface="Times New Roman"/>
            </a:endParaRPr>
          </a:p>
          <a:p>
            <a:endParaRPr lang="ru-RU" dirty="0"/>
          </a:p>
        </p:txBody>
      </p:sp>
    </p:spTree>
    <p:extLst>
      <p:ext uri="{BB962C8B-B14F-4D97-AF65-F5344CB8AC3E}">
        <p14:creationId xmlns:p14="http://schemas.microsoft.com/office/powerpoint/2010/main" val="2432730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nSpc>
                <a:spcPct val="115000"/>
              </a:lnSpc>
              <a:spcAft>
                <a:spcPts val="1000"/>
              </a:spcAft>
            </a:pPr>
            <a:r>
              <a:rPr lang="ru-RU" sz="2800" b="1" dirty="0">
                <a:latin typeface="Times New Roman"/>
                <a:ea typeface="Times New Roman"/>
                <a:cs typeface="Times New Roman"/>
              </a:rPr>
              <a:t>Дошкольникам рекомендовано проводить данные тренировки исключительно в игровой форме, например:</a:t>
            </a:r>
            <a:r>
              <a:rPr lang="ru-RU" sz="2800" b="1" dirty="0">
                <a:ea typeface="Calibri"/>
                <a:cs typeface="Times New Roman"/>
              </a:rPr>
              <a:t/>
            </a:r>
            <a:br>
              <a:rPr lang="ru-RU" sz="2800" b="1" dirty="0">
                <a:ea typeface="Calibri"/>
                <a:cs typeface="Times New Roman"/>
              </a:rPr>
            </a:br>
            <a:endParaRPr lang="ru-RU" sz="2800" b="1" dirty="0"/>
          </a:p>
        </p:txBody>
      </p:sp>
      <p:sp>
        <p:nvSpPr>
          <p:cNvPr id="3" name="Объект 2"/>
          <p:cNvSpPr>
            <a:spLocks noGrp="1"/>
          </p:cNvSpPr>
          <p:nvPr>
            <p:ph idx="4294967295"/>
          </p:nvPr>
        </p:nvSpPr>
        <p:spPr>
          <a:xfrm>
            <a:off x="790575" y="1358900"/>
            <a:ext cx="10687050" cy="4767263"/>
          </a:xfrm>
          <a:solidFill>
            <a:schemeClr val="accent6">
              <a:lumMod val="40000"/>
              <a:lumOff val="60000"/>
            </a:schemeClr>
          </a:solidFill>
        </p:spPr>
        <p:txBody>
          <a:bodyPr>
            <a:normAutofit fontScale="85000" lnSpcReduction="10000"/>
          </a:bodyPr>
          <a:lstStyle/>
          <a:p>
            <a:pPr>
              <a:lnSpc>
                <a:spcPct val="115000"/>
              </a:lnSpc>
              <a:spcAft>
                <a:spcPts val="1000"/>
              </a:spcAft>
            </a:pPr>
            <a:r>
              <a:rPr lang="ru-RU" sz="2400" b="1" dirty="0">
                <a:latin typeface="Times New Roman"/>
                <a:ea typeface="Times New Roman"/>
                <a:cs typeface="Times New Roman"/>
              </a:rPr>
              <a:t>«Жмурки». </a:t>
            </a:r>
            <a:r>
              <a:rPr lang="ru-RU" sz="2400" dirty="0">
                <a:latin typeface="Times New Roman"/>
                <a:ea typeface="Times New Roman"/>
                <a:cs typeface="Times New Roman"/>
              </a:rPr>
              <a:t>Необходимо зажмуриться, посчитать до пяти, открыть глаза. Повторить пять раз. Следует внимательно следить за выполнением, так как быстрое выполнение приводит к усталости мышц и не несёт никакого положительного эффекта.</a:t>
            </a:r>
            <a:endParaRPr lang="ru-RU" sz="2400" dirty="0">
              <a:ea typeface="Calibri"/>
              <a:cs typeface="Times New Roman"/>
            </a:endParaRPr>
          </a:p>
          <a:p>
            <a:pPr>
              <a:lnSpc>
                <a:spcPct val="115000"/>
              </a:lnSpc>
              <a:spcAft>
                <a:spcPts val="1000"/>
              </a:spcAft>
            </a:pPr>
            <a:r>
              <a:rPr lang="ru-RU" sz="2400" b="1" dirty="0">
                <a:latin typeface="Times New Roman"/>
                <a:ea typeface="Times New Roman"/>
              </a:rPr>
              <a:t>«Далеко-близко». </a:t>
            </a:r>
            <a:r>
              <a:rPr lang="ru-RU" sz="2400" dirty="0">
                <a:latin typeface="Times New Roman"/>
                <a:ea typeface="Times New Roman"/>
              </a:rPr>
              <a:t>Суть данного упражнения для глаз заключается в том, чтобы поочередно смотреть на близко расположенный объект с дальнейшим переводом взгляда на предмет, находящийся далеко. Для маленьких детей данный метод удобно проводить, стоя непосредственно у окна, так как можно выбрать максимально далеко расположенный объект наблюдения, а на стекло наклеить, например, картинку. Для детей старшего возраста можно усложнить задание, предложив </a:t>
            </a:r>
            <a:r>
              <a:rPr lang="ru-RU" sz="2400" dirty="0" smtClean="0">
                <a:latin typeface="Times New Roman"/>
                <a:ea typeface="Times New Roman"/>
              </a:rPr>
              <a:t>посчитать </a:t>
            </a:r>
            <a:r>
              <a:rPr lang="ru-RU" sz="2400" dirty="0">
                <a:latin typeface="Times New Roman"/>
                <a:ea typeface="Times New Roman"/>
              </a:rPr>
              <a:t>какие-нибудь объекты определенного цвета или формы. На рассматривание каждой цели отводится до 10 секунд. Выполнить пять раз.</a:t>
            </a:r>
            <a:br>
              <a:rPr lang="ru-RU" sz="2400" dirty="0">
                <a:latin typeface="Times New Roman"/>
                <a:ea typeface="Times New Roman"/>
              </a:rPr>
            </a:br>
            <a:endParaRPr lang="ru-RU" sz="2400" dirty="0" smtClean="0">
              <a:latin typeface="Times New Roman"/>
              <a:ea typeface="Times New Roman"/>
            </a:endParaRPr>
          </a:p>
          <a:p>
            <a:pPr>
              <a:lnSpc>
                <a:spcPct val="115000"/>
              </a:lnSpc>
              <a:spcAft>
                <a:spcPts val="1000"/>
              </a:spcAft>
            </a:pPr>
            <a:r>
              <a:rPr lang="ru-RU" sz="2400" b="1" dirty="0" smtClean="0">
                <a:latin typeface="Times New Roman"/>
                <a:ea typeface="Times New Roman"/>
                <a:cs typeface="Times New Roman"/>
              </a:rPr>
              <a:t>«</a:t>
            </a:r>
            <a:r>
              <a:rPr lang="ru-RU" sz="2400" b="1" dirty="0">
                <a:latin typeface="Times New Roman"/>
                <a:ea typeface="Times New Roman"/>
                <a:cs typeface="Times New Roman"/>
              </a:rPr>
              <a:t>Найди вещь».</a:t>
            </a:r>
            <a:r>
              <a:rPr lang="ru-RU" sz="2400" dirty="0">
                <a:latin typeface="Times New Roman"/>
                <a:ea typeface="Times New Roman"/>
                <a:cs typeface="Times New Roman"/>
              </a:rPr>
              <a:t> Лучше всего выполнять рядом с книжным шкафом или столом. Воспитатель даёт задание найти взглядом какую-то вещь или книгу, и сказать, где она стоит.</a:t>
            </a:r>
            <a:endParaRPr lang="ru-RU" sz="2000" dirty="0">
              <a:ea typeface="Calibri"/>
              <a:cs typeface="Times New Roman"/>
            </a:endParaRPr>
          </a:p>
          <a:p>
            <a:endParaRPr lang="ru-RU" sz="2400" dirty="0"/>
          </a:p>
        </p:txBody>
      </p:sp>
    </p:spTree>
    <p:extLst>
      <p:ext uri="{BB962C8B-B14F-4D97-AF65-F5344CB8AC3E}">
        <p14:creationId xmlns:p14="http://schemas.microsoft.com/office/powerpoint/2010/main" val="12444092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609600" y="274638"/>
            <a:ext cx="10972800" cy="896937"/>
          </a:xfrm>
        </p:spPr>
        <p:txBody>
          <a:bodyPr>
            <a:normAutofit/>
          </a:bodyPr>
          <a:lstStyle/>
          <a:p>
            <a:r>
              <a:rPr lang="ru-RU" sz="2800" b="1" dirty="0" smtClean="0">
                <a:latin typeface="Times New Roman" pitchFamily="18" charset="0"/>
                <a:cs typeface="Times New Roman" pitchFamily="18" charset="0"/>
              </a:rPr>
              <a:t>Зрительная гимнастика в стихотворной форме.</a:t>
            </a:r>
            <a:endParaRPr lang="ru-RU" sz="2800" b="1" dirty="0">
              <a:latin typeface="Times New Roman" pitchFamily="18" charset="0"/>
              <a:cs typeface="Times New Roman" pitchFamily="18" charset="0"/>
            </a:endParaRPr>
          </a:p>
        </p:txBody>
      </p:sp>
      <p:sp>
        <p:nvSpPr>
          <p:cNvPr id="6" name="Текст 5"/>
          <p:cNvSpPr>
            <a:spLocks noGrp="1"/>
          </p:cNvSpPr>
          <p:nvPr>
            <p:ph type="body" idx="1"/>
          </p:nvPr>
        </p:nvSpPr>
        <p:spPr/>
        <p:txBody>
          <a:bodyPr/>
          <a:lstStyle/>
          <a:p>
            <a:r>
              <a:rPr lang="ru-RU" dirty="0">
                <a:latin typeface="Times New Roman" pitchFamily="18" charset="0"/>
                <a:cs typeface="Times New Roman" pitchFamily="18" charset="0"/>
              </a:rPr>
              <a:t>«Три медведя»</a:t>
            </a:r>
          </a:p>
          <a:p>
            <a:endParaRPr lang="ru-RU" dirty="0"/>
          </a:p>
        </p:txBody>
      </p:sp>
      <p:sp>
        <p:nvSpPr>
          <p:cNvPr id="4" name="Объект 3"/>
          <p:cNvSpPr>
            <a:spLocks noGrp="1"/>
          </p:cNvSpPr>
          <p:nvPr>
            <p:ph sz="half" idx="2"/>
          </p:nvPr>
        </p:nvSpPr>
        <p:spPr>
          <a:xfrm>
            <a:off x="609600" y="1952624"/>
            <a:ext cx="5386917" cy="4162425"/>
          </a:xfrm>
          <a:solidFill>
            <a:schemeClr val="accent6">
              <a:lumMod val="40000"/>
              <a:lumOff val="60000"/>
            </a:schemeClr>
          </a:solidFill>
        </p:spPr>
        <p:txBody>
          <a:bodyPr>
            <a:noAutofit/>
          </a:bodyPr>
          <a:lstStyle/>
          <a:p>
            <a:pPr marL="0" indent="0">
              <a:buNone/>
            </a:pPr>
            <a:r>
              <a:rPr lang="ru-RU" sz="1800" dirty="0" smtClean="0">
                <a:latin typeface="Times New Roman" pitchFamily="18" charset="0"/>
                <a:cs typeface="Times New Roman" pitchFamily="18" charset="0"/>
              </a:rPr>
              <a:t>Три </a:t>
            </a:r>
            <a:r>
              <a:rPr lang="ru-RU" sz="1800" dirty="0">
                <a:latin typeface="Times New Roman" pitchFamily="18" charset="0"/>
                <a:cs typeface="Times New Roman" pitchFamily="18" charset="0"/>
              </a:rPr>
              <a:t>медведя шли домой, </a:t>
            </a:r>
            <a:r>
              <a:rPr lang="ru-RU" sz="1800" dirty="0" smtClean="0">
                <a:latin typeface="Times New Roman" pitchFamily="18" charset="0"/>
                <a:cs typeface="Times New Roman" pitchFamily="18" charset="0"/>
              </a:rPr>
              <a:t>                                                                                                                                 /Смотреть  пристально </a:t>
            </a:r>
            <a:r>
              <a:rPr lang="ru-RU" sz="1800" dirty="0">
                <a:latin typeface="Times New Roman" pitchFamily="18" charset="0"/>
                <a:cs typeface="Times New Roman" pitchFamily="18" charset="0"/>
              </a:rPr>
              <a:t>не моргая</a:t>
            </a:r>
          </a:p>
          <a:p>
            <a:pPr marL="0" indent="0">
              <a:buNone/>
            </a:pPr>
            <a:r>
              <a:rPr lang="ru-RU" sz="1800" dirty="0" smtClean="0">
                <a:latin typeface="Times New Roman" pitchFamily="18" charset="0"/>
                <a:cs typeface="Times New Roman" pitchFamily="18" charset="0"/>
              </a:rPr>
              <a:t>без напряжения </a:t>
            </a:r>
            <a:r>
              <a:rPr lang="ru-RU" sz="1800" dirty="0">
                <a:latin typeface="Times New Roman" pitchFamily="18" charset="0"/>
                <a:cs typeface="Times New Roman" pitchFamily="18" charset="0"/>
              </a:rPr>
              <a:t>10сек</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r>
              <a:rPr lang="ru-RU" sz="1800" dirty="0">
                <a:latin typeface="Times New Roman" pitchFamily="18" charset="0"/>
                <a:cs typeface="Times New Roman" pitchFamily="18" charset="0"/>
              </a:rPr>
              <a:t>Папа был большой  </a:t>
            </a:r>
            <a:r>
              <a:rPr lang="ru-RU" sz="1800" dirty="0" smtClean="0">
                <a:latin typeface="Times New Roman" pitchFamily="18" charset="0"/>
                <a:cs typeface="Times New Roman" pitchFamily="18" charset="0"/>
              </a:rPr>
              <a:t>                                                                                                                                                      /Сомкнуть веки, затем </a:t>
            </a:r>
            <a:r>
              <a:rPr lang="ru-RU" sz="1800" dirty="0">
                <a:latin typeface="Times New Roman" pitchFamily="18" charset="0"/>
                <a:cs typeface="Times New Roman" pitchFamily="18" charset="0"/>
              </a:rPr>
              <a:t>моргнуть</a:t>
            </a:r>
          </a:p>
          <a:p>
            <a:pPr marL="0" indent="0">
              <a:buNone/>
            </a:pPr>
            <a:r>
              <a:rPr lang="ru-RU" sz="1800" dirty="0" smtClean="0">
                <a:latin typeface="Times New Roman" pitchFamily="18" charset="0"/>
                <a:cs typeface="Times New Roman" pitchFamily="18" charset="0"/>
              </a:rPr>
              <a:t> </a:t>
            </a:r>
            <a:r>
              <a:rPr lang="ru-RU" sz="1800" dirty="0">
                <a:latin typeface="Times New Roman" pitchFamily="18" charset="0"/>
                <a:cs typeface="Times New Roman" pitchFamily="18" charset="0"/>
              </a:rPr>
              <a:t>несколько </a:t>
            </a:r>
            <a:r>
              <a:rPr lang="ru-RU" sz="1800" dirty="0" smtClean="0">
                <a:latin typeface="Times New Roman" pitchFamily="18" charset="0"/>
                <a:cs typeface="Times New Roman" pitchFamily="18" charset="0"/>
              </a:rPr>
              <a:t>раз/</a:t>
            </a:r>
            <a:endParaRPr lang="ru-RU" sz="1800" dirty="0">
              <a:latin typeface="Times New Roman" pitchFamily="18" charset="0"/>
              <a:cs typeface="Times New Roman" pitchFamily="18" charset="0"/>
            </a:endParaRPr>
          </a:p>
          <a:p>
            <a:r>
              <a:rPr lang="ru-RU" sz="1800" dirty="0">
                <a:latin typeface="Times New Roman" pitchFamily="18" charset="0"/>
                <a:cs typeface="Times New Roman" pitchFamily="18" charset="0"/>
              </a:rPr>
              <a:t>Мама с ним пониже ростом   </a:t>
            </a:r>
            <a:r>
              <a:rPr lang="ru-RU" sz="1800" dirty="0" smtClean="0">
                <a:latin typeface="Times New Roman" pitchFamily="18" charset="0"/>
                <a:cs typeface="Times New Roman" pitchFamily="18" charset="0"/>
              </a:rPr>
              <a:t>                                                                                                                  /Повторить  3-4 раза</a:t>
            </a: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r>
              <a:rPr lang="ru-RU" sz="1800" dirty="0">
                <a:latin typeface="Times New Roman" pitchFamily="18" charset="0"/>
                <a:cs typeface="Times New Roman" pitchFamily="18" charset="0"/>
              </a:rPr>
              <a:t>А сынок - малютка просто.</a:t>
            </a:r>
          </a:p>
          <a:p>
            <a:r>
              <a:rPr lang="ru-RU" sz="1800" dirty="0">
                <a:latin typeface="Times New Roman" pitchFamily="18" charset="0"/>
                <a:cs typeface="Times New Roman" pitchFamily="18" charset="0"/>
              </a:rPr>
              <a:t>Очень маленький он был.</a:t>
            </a:r>
          </a:p>
          <a:p>
            <a:r>
              <a:rPr lang="ru-RU" sz="1800" dirty="0">
                <a:latin typeface="Times New Roman" pitchFamily="18" charset="0"/>
                <a:cs typeface="Times New Roman" pitchFamily="18" charset="0"/>
              </a:rPr>
              <a:t>С погремушками ходил. </a:t>
            </a:r>
            <a:r>
              <a:rPr lang="ru-RU" sz="1800" dirty="0" smtClean="0">
                <a:latin typeface="Times New Roman" pitchFamily="18" charset="0"/>
                <a:cs typeface="Times New Roman" pitchFamily="18" charset="0"/>
              </a:rPr>
              <a:t>                                                                                                                                                                                                       </a:t>
            </a:r>
          </a:p>
          <a:p>
            <a:r>
              <a:rPr lang="ru-RU" sz="1800" dirty="0" smtClean="0">
                <a:latin typeface="Times New Roman" pitchFamily="18" charset="0"/>
                <a:cs typeface="Times New Roman" pitchFamily="18" charset="0"/>
              </a:rPr>
              <a:t>Дзинь-дзинь</a:t>
            </a: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дзинь-дзинь</a:t>
            </a: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                                             /Моргать глазами несколько раз/ </a:t>
            </a:r>
            <a:r>
              <a:rPr lang="ru-RU" sz="1800" dirty="0">
                <a:latin typeface="Times New Roman" pitchFamily="18" charset="0"/>
                <a:cs typeface="Times New Roman" pitchFamily="18" charset="0"/>
              </a:rPr>
              <a:t>.</a:t>
            </a:r>
          </a:p>
        </p:txBody>
      </p:sp>
      <p:sp>
        <p:nvSpPr>
          <p:cNvPr id="7" name="Текст 6"/>
          <p:cNvSpPr>
            <a:spLocks noGrp="1"/>
          </p:cNvSpPr>
          <p:nvPr>
            <p:ph type="body" sz="quarter" idx="3"/>
          </p:nvPr>
        </p:nvSpPr>
        <p:spPr>
          <a:xfrm>
            <a:off x="6507695" y="1552575"/>
            <a:ext cx="5389033" cy="561975"/>
          </a:xfrm>
        </p:spPr>
        <p:txBody>
          <a:bodyPr>
            <a:normAutofit/>
          </a:bodyPr>
          <a:lstStyle/>
          <a:p>
            <a:pPr algn="ctr"/>
            <a:r>
              <a:rPr lang="ru-RU" dirty="0">
                <a:latin typeface="Times New Roman" pitchFamily="18" charset="0"/>
                <a:cs typeface="Times New Roman" pitchFamily="18" charset="0"/>
              </a:rPr>
              <a:t>«Теремок».</a:t>
            </a:r>
          </a:p>
          <a:p>
            <a:endParaRPr lang="ru-RU" dirty="0"/>
          </a:p>
        </p:txBody>
      </p:sp>
      <p:sp>
        <p:nvSpPr>
          <p:cNvPr id="8" name="Объект 7"/>
          <p:cNvSpPr>
            <a:spLocks noGrp="1"/>
          </p:cNvSpPr>
          <p:nvPr>
            <p:ph sz="quarter" idx="4"/>
          </p:nvPr>
        </p:nvSpPr>
        <p:spPr>
          <a:xfrm>
            <a:off x="6193370" y="1962150"/>
            <a:ext cx="5389033" cy="4164013"/>
          </a:xfrm>
          <a:solidFill>
            <a:schemeClr val="accent6">
              <a:lumMod val="40000"/>
              <a:lumOff val="60000"/>
            </a:schemeClr>
          </a:solidFill>
        </p:spPr>
        <p:txBody>
          <a:bodyPr/>
          <a:lstStyle/>
          <a:p>
            <a:r>
              <a:rPr lang="ru-RU" dirty="0" smtClean="0">
                <a:latin typeface="Times New Roman" pitchFamily="18" charset="0"/>
                <a:cs typeface="Times New Roman" pitchFamily="18" charset="0"/>
              </a:rPr>
              <a:t>Терем- </a:t>
            </a:r>
            <a:r>
              <a:rPr lang="ru-RU" dirty="0">
                <a:latin typeface="Times New Roman" pitchFamily="18" charset="0"/>
                <a:cs typeface="Times New Roman" pitchFamily="18" charset="0"/>
              </a:rPr>
              <a:t>терем- теремок!  </a:t>
            </a:r>
            <a:r>
              <a:rPr lang="ru-RU" dirty="0" smtClean="0">
                <a:latin typeface="Times New Roman" pitchFamily="18" charset="0"/>
                <a:cs typeface="Times New Roman" pitchFamily="18" charset="0"/>
              </a:rPr>
              <a:t>                      /Движение глазами </a:t>
            </a:r>
            <a:r>
              <a:rPr lang="ru-RU" dirty="0">
                <a:latin typeface="Times New Roman" pitchFamily="18" charset="0"/>
                <a:cs typeface="Times New Roman" pitchFamily="18" charset="0"/>
              </a:rPr>
              <a:t>вправо- </a:t>
            </a:r>
            <a:r>
              <a:rPr lang="ru-RU" dirty="0" smtClean="0">
                <a:latin typeface="Times New Roman" pitchFamily="18" charset="0"/>
                <a:cs typeface="Times New Roman" pitchFamily="18" charset="0"/>
              </a:rPr>
              <a:t>влево/</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Он не низок, не высок,  </a:t>
            </a:r>
            <a:r>
              <a:rPr lang="ru-RU" dirty="0" smtClean="0">
                <a:latin typeface="Times New Roman" pitchFamily="18" charset="0"/>
                <a:cs typeface="Times New Roman" pitchFamily="18" charset="0"/>
              </a:rPr>
              <a:t>                          /Движение глазами </a:t>
            </a:r>
            <a:r>
              <a:rPr lang="ru-RU" dirty="0">
                <a:latin typeface="Times New Roman" pitchFamily="18" charset="0"/>
                <a:cs typeface="Times New Roman" pitchFamily="18" charset="0"/>
              </a:rPr>
              <a:t>вверх- </a:t>
            </a:r>
            <a:r>
              <a:rPr lang="ru-RU" dirty="0" smtClean="0">
                <a:latin typeface="Times New Roman" pitchFamily="18" charset="0"/>
                <a:cs typeface="Times New Roman" pitchFamily="18" charset="0"/>
              </a:rPr>
              <a:t>вниз/</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Наверху петух сидит,</a:t>
            </a:r>
          </a:p>
          <a:p>
            <a:r>
              <a:rPr lang="ru-RU" dirty="0">
                <a:latin typeface="Times New Roman" pitchFamily="18" charset="0"/>
                <a:cs typeface="Times New Roman" pitchFamily="18" charset="0"/>
              </a:rPr>
              <a:t>Кукареку он кричит. </a:t>
            </a:r>
            <a:r>
              <a:rPr lang="ru-RU" dirty="0" smtClean="0">
                <a:latin typeface="Times New Roman" pitchFamily="18" charset="0"/>
                <a:cs typeface="Times New Roman" pitchFamily="18" charset="0"/>
              </a:rPr>
              <a:t>                                  /Моргают /</a:t>
            </a:r>
            <a:endParaRPr lang="ru-RU"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8207899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514350"/>
            <a:ext cx="10658475" cy="1247775"/>
          </a:xfrm>
        </p:spPr>
        <p:txBody>
          <a:bodyPr>
            <a:noAutofit/>
          </a:bodyPr>
          <a:lstStyle/>
          <a:p>
            <a:pPr>
              <a:lnSpc>
                <a:spcPct val="150000"/>
              </a:lnSpc>
              <a:spcAft>
                <a:spcPts val="800"/>
              </a:spcAft>
            </a:pPr>
            <a:r>
              <a:rPr lang="ru-RU" sz="2800" b="1" dirty="0">
                <a:latin typeface="Times New Roman"/>
                <a:ea typeface="Calibri"/>
                <a:cs typeface="Times New Roman"/>
              </a:rPr>
              <a:t>Игровые упражнения с </a:t>
            </a:r>
            <a:r>
              <a:rPr lang="ru-RU" sz="2800" b="1" dirty="0" smtClean="0">
                <a:latin typeface="Times New Roman"/>
                <a:ea typeface="Calibri"/>
                <a:cs typeface="Times New Roman"/>
              </a:rPr>
              <a:t>предметами.</a:t>
            </a:r>
            <a:endParaRPr lang="ru-RU" sz="2800" dirty="0"/>
          </a:p>
        </p:txBody>
      </p:sp>
      <p:sp>
        <p:nvSpPr>
          <p:cNvPr id="3" name="Объект 2"/>
          <p:cNvSpPr>
            <a:spLocks noGrp="1"/>
          </p:cNvSpPr>
          <p:nvPr>
            <p:ph idx="1"/>
          </p:nvPr>
        </p:nvSpPr>
        <p:spPr>
          <a:xfrm>
            <a:off x="609600" y="1743075"/>
            <a:ext cx="10972800" cy="4181475"/>
          </a:xfrm>
          <a:solidFill>
            <a:schemeClr val="accent6">
              <a:lumMod val="40000"/>
              <a:lumOff val="60000"/>
            </a:schemeClr>
          </a:solidFill>
        </p:spPr>
        <p:txBody>
          <a:bodyPr>
            <a:normAutofit/>
          </a:bodyPr>
          <a:lstStyle/>
          <a:p>
            <a:r>
              <a:rPr lang="ru-RU" sz="2000" dirty="0">
                <a:latin typeface="Times New Roman" pitchFamily="18" charset="0"/>
                <a:cs typeface="Times New Roman" pitchFamily="18" charset="0"/>
              </a:rPr>
              <a:t>Эффективны для повышения остроты зрения, развития мелкой моторики рук упражнения по сортировке и нанизыванию бус. Эти задания способствуют формированию бинокулярного зрения, цветоразличения </a:t>
            </a:r>
            <a:r>
              <a:rPr lang="ru-RU" sz="2000" dirty="0" smtClean="0">
                <a:latin typeface="Times New Roman" pitchFamily="18" charset="0"/>
                <a:cs typeface="Times New Roman" pitchFamily="18" charset="0"/>
              </a:rPr>
              <a:t>основных цветов. </a:t>
            </a:r>
          </a:p>
          <a:p>
            <a:r>
              <a:rPr lang="ru-RU" sz="2000" dirty="0" smtClean="0">
                <a:latin typeface="Times New Roman"/>
                <a:ea typeface="Calibri"/>
                <a:cs typeface="Times New Roman"/>
              </a:rPr>
              <a:t>Активно </a:t>
            </a:r>
            <a:r>
              <a:rPr lang="ru-RU" sz="2000" dirty="0">
                <a:latin typeface="Times New Roman"/>
                <a:ea typeface="Calibri"/>
                <a:cs typeface="Times New Roman"/>
              </a:rPr>
              <a:t>влияют на развитие остроты зрения, подвижности глаз и когнитивное развитие игры «Лабиринт».</a:t>
            </a:r>
            <a:r>
              <a:rPr lang="ru-RU" sz="1400" dirty="0">
                <a:solidFill>
                  <a:srgbClr val="000000"/>
                </a:solidFill>
                <a:latin typeface="Times New Roman"/>
                <a:ea typeface="Times New Roman"/>
                <a:cs typeface="Times New Roman"/>
              </a:rPr>
              <a:t> </a:t>
            </a:r>
            <a:r>
              <a:rPr lang="ru-RU" sz="1400" dirty="0" smtClean="0">
                <a:solidFill>
                  <a:srgbClr val="000000"/>
                </a:solidFill>
                <a:latin typeface="Times New Roman"/>
                <a:ea typeface="Times New Roman"/>
                <a:cs typeface="Times New Roman"/>
              </a:rPr>
              <a:t>                                                                                                                                                                                                                      </a:t>
            </a:r>
          </a:p>
          <a:p>
            <a:r>
              <a:rPr lang="ru-RU" sz="2000" dirty="0" smtClean="0">
                <a:latin typeface="Times New Roman"/>
                <a:ea typeface="Calibri"/>
                <a:cs typeface="Times New Roman"/>
              </a:rPr>
              <a:t>Для </a:t>
            </a:r>
            <a:r>
              <a:rPr lang="ru-RU" sz="2000" dirty="0">
                <a:latin typeface="Times New Roman"/>
                <a:ea typeface="Calibri"/>
                <a:cs typeface="Times New Roman"/>
              </a:rPr>
              <a:t>развития бинокулярного и стереоскопического зрения используем игры «Путаница</a:t>
            </a:r>
            <a:r>
              <a:rPr lang="ru-RU" sz="2000" dirty="0" smtClean="0">
                <a:latin typeface="Times New Roman"/>
                <a:ea typeface="Calibri"/>
                <a:cs typeface="Times New Roman"/>
              </a:rPr>
              <a:t>».                           Ребенку </a:t>
            </a:r>
            <a:r>
              <a:rPr lang="ru-RU" sz="2000" dirty="0">
                <a:latin typeface="Times New Roman"/>
                <a:ea typeface="Calibri"/>
                <a:cs typeface="Times New Roman"/>
              </a:rPr>
              <a:t>предлагаем назвать предметы, нарисованные на картине (предметы изображены наложенными друг на друга). </a:t>
            </a:r>
          </a:p>
          <a:p>
            <a:r>
              <a:rPr lang="ru-RU" sz="2000" dirty="0" smtClean="0">
                <a:latin typeface="Times New Roman"/>
                <a:ea typeface="Calibri"/>
                <a:cs typeface="Times New Roman"/>
              </a:rPr>
              <a:t>Для </a:t>
            </a:r>
            <a:r>
              <a:rPr lang="ru-RU" sz="2000" dirty="0">
                <a:latin typeface="Times New Roman"/>
                <a:ea typeface="Calibri"/>
                <a:cs typeface="Times New Roman"/>
              </a:rPr>
              <a:t>повышения остроты зрения используем игровое упражнение «Веселый контур</a:t>
            </a:r>
            <a:r>
              <a:rPr lang="ru-RU" sz="2000" dirty="0" smtClean="0">
                <a:latin typeface="Times New Roman"/>
                <a:ea typeface="Calibri"/>
                <a:cs typeface="Times New Roman"/>
              </a:rPr>
              <a:t>».                                 </a:t>
            </a:r>
            <a:r>
              <a:rPr lang="ru-RU" sz="2000" dirty="0">
                <a:latin typeface="Times New Roman"/>
                <a:ea typeface="Calibri"/>
                <a:cs typeface="Times New Roman"/>
              </a:rPr>
              <a:t>Детям дается задание обвести конур.</a:t>
            </a:r>
            <a:endParaRPr lang="ru-RU" sz="1400" dirty="0">
              <a:ea typeface="Calibri"/>
              <a:cs typeface="Times New Roman"/>
            </a:endParaRPr>
          </a:p>
          <a:p>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val="2103002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a:latin typeface="Times New Roman"/>
                <a:ea typeface="Times New Roman"/>
                <a:cs typeface="Times New Roman"/>
              </a:rPr>
              <a:t>Как рассказать ребенку, </a:t>
            </a:r>
            <a:r>
              <a:rPr lang="ru-RU" sz="3200" b="1" dirty="0" smtClean="0">
                <a:latin typeface="Times New Roman"/>
                <a:ea typeface="Times New Roman"/>
                <a:cs typeface="Times New Roman"/>
              </a:rPr>
              <a:t>                                                                                     что нужно </a:t>
            </a:r>
            <a:r>
              <a:rPr lang="ru-RU" sz="3200" b="1" dirty="0">
                <a:latin typeface="Times New Roman"/>
                <a:ea typeface="Times New Roman"/>
                <a:cs typeface="Times New Roman"/>
              </a:rPr>
              <a:t>делать упражнения для </a:t>
            </a:r>
            <a:r>
              <a:rPr lang="ru-RU" sz="3200" b="1" dirty="0" smtClean="0">
                <a:latin typeface="Times New Roman"/>
                <a:ea typeface="Times New Roman"/>
                <a:cs typeface="Times New Roman"/>
              </a:rPr>
              <a:t>глаз.</a:t>
            </a:r>
            <a:r>
              <a:rPr lang="ru-RU" sz="3200" dirty="0">
                <a:ea typeface="Calibri"/>
                <a:cs typeface="Times New Roman"/>
              </a:rPr>
              <a:t/>
            </a:r>
            <a:br>
              <a:rPr lang="ru-RU" sz="3200" dirty="0">
                <a:ea typeface="Calibri"/>
                <a:cs typeface="Times New Roman"/>
              </a:rPr>
            </a:br>
            <a:endParaRPr lang="ru-RU" sz="3200" b="1" dirty="0">
              <a:latin typeface="Times New Roman" pitchFamily="18" charset="0"/>
              <a:cs typeface="Times New Roman" pitchFamily="18" charset="0"/>
            </a:endParaRPr>
          </a:p>
        </p:txBody>
      </p:sp>
      <p:sp>
        <p:nvSpPr>
          <p:cNvPr id="3" name="Объект 2"/>
          <p:cNvSpPr>
            <a:spLocks noGrp="1"/>
          </p:cNvSpPr>
          <p:nvPr>
            <p:ph idx="1"/>
          </p:nvPr>
        </p:nvSpPr>
        <p:spPr>
          <a:xfrm>
            <a:off x="1009650" y="1333505"/>
            <a:ext cx="10220325" cy="4525963"/>
          </a:xfrm>
          <a:solidFill>
            <a:schemeClr val="accent6">
              <a:lumMod val="40000"/>
              <a:lumOff val="60000"/>
            </a:schemeClr>
          </a:solidFill>
        </p:spPr>
        <p:txBody>
          <a:bodyPr>
            <a:normAutofit fontScale="62500" lnSpcReduction="20000"/>
          </a:bodyPr>
          <a:lstStyle/>
          <a:p>
            <a:pPr>
              <a:lnSpc>
                <a:spcPct val="115000"/>
              </a:lnSpc>
              <a:spcAft>
                <a:spcPts val="1000"/>
              </a:spcAft>
            </a:pPr>
            <a:r>
              <a:rPr lang="ru-RU" sz="3100" dirty="0" smtClean="0">
                <a:latin typeface="Times New Roman"/>
                <a:ea typeface="Times New Roman"/>
                <a:cs typeface="Times New Roman"/>
              </a:rPr>
              <a:t>Детям </a:t>
            </a:r>
            <a:r>
              <a:rPr lang="ru-RU" sz="3100" dirty="0">
                <a:latin typeface="Times New Roman"/>
                <a:ea typeface="Times New Roman"/>
                <a:cs typeface="Times New Roman"/>
              </a:rPr>
              <a:t>необходимо объяснить, что проведение зрительной гимнастики позволяет глазкам отдохнуть, улучшить зрение, укрепит состояние </a:t>
            </a:r>
            <a:r>
              <a:rPr lang="ru-RU" sz="3100" dirty="0" smtClean="0">
                <a:latin typeface="Times New Roman"/>
                <a:ea typeface="Times New Roman"/>
                <a:cs typeface="Times New Roman"/>
              </a:rPr>
              <a:t>здоровья. Дошкольникам </a:t>
            </a:r>
            <a:r>
              <a:rPr lang="ru-RU" sz="3100" dirty="0" smtClean="0">
                <a:latin typeface="Times New Roman"/>
                <a:ea typeface="Times New Roman"/>
              </a:rPr>
              <a:t>младшего возраста тяжелее </a:t>
            </a:r>
            <a:r>
              <a:rPr lang="ru-RU" sz="3100" dirty="0">
                <a:latin typeface="Times New Roman"/>
                <a:ea typeface="Times New Roman"/>
              </a:rPr>
              <a:t>дается восприятие быстрых движений, а время выполнения гимнастики с малышами такого возраста, будет существенно </a:t>
            </a:r>
            <a:r>
              <a:rPr lang="ru-RU" sz="3100" dirty="0" smtClean="0">
                <a:latin typeface="Times New Roman"/>
                <a:ea typeface="Times New Roman"/>
              </a:rPr>
              <a:t>короче.</a:t>
            </a:r>
            <a:r>
              <a:rPr lang="ru-RU" sz="3100" dirty="0">
                <a:latin typeface="Times New Roman"/>
                <a:ea typeface="Times New Roman"/>
                <a:cs typeface="Times New Roman"/>
              </a:rPr>
              <a:t> </a:t>
            </a:r>
            <a:endParaRPr lang="ru-RU" sz="3100" dirty="0" smtClean="0">
              <a:latin typeface="Times New Roman"/>
              <a:ea typeface="Times New Roman"/>
              <a:cs typeface="Times New Roman"/>
            </a:endParaRPr>
          </a:p>
          <a:p>
            <a:pPr>
              <a:lnSpc>
                <a:spcPct val="115000"/>
              </a:lnSpc>
              <a:spcAft>
                <a:spcPts val="1000"/>
              </a:spcAft>
            </a:pPr>
            <a:r>
              <a:rPr lang="ru-RU" sz="3100" dirty="0">
                <a:latin typeface="Times New Roman"/>
                <a:ea typeface="Times New Roman"/>
                <a:cs typeface="Times New Roman"/>
              </a:rPr>
              <a:t>О</a:t>
            </a:r>
            <a:r>
              <a:rPr lang="ru-RU" sz="3100" dirty="0" smtClean="0">
                <a:latin typeface="Times New Roman"/>
                <a:ea typeface="Times New Roman"/>
                <a:cs typeface="Times New Roman"/>
              </a:rPr>
              <a:t>дним </a:t>
            </a:r>
            <a:r>
              <a:rPr lang="ru-RU" sz="3100" dirty="0">
                <a:latin typeface="Times New Roman"/>
                <a:ea typeface="Times New Roman"/>
                <a:cs typeface="Times New Roman"/>
              </a:rPr>
              <a:t>из интересных способов гимнастики является кукольный театр. Можно воспользоваться общим принципом: какой-либо яркий предмет или игрушка устанавливается на палочку или на руку ребенка.</a:t>
            </a:r>
            <a:endParaRPr lang="ru-RU" sz="3100" dirty="0">
              <a:ea typeface="Calibri"/>
              <a:cs typeface="Times New Roman"/>
            </a:endParaRPr>
          </a:p>
          <a:p>
            <a:pPr>
              <a:lnSpc>
                <a:spcPct val="115000"/>
              </a:lnSpc>
              <a:spcAft>
                <a:spcPts val="1000"/>
              </a:spcAft>
            </a:pPr>
            <a:r>
              <a:rPr lang="ru-RU" sz="3100" dirty="0">
                <a:latin typeface="Times New Roman"/>
                <a:ea typeface="Times New Roman"/>
                <a:cs typeface="Times New Roman"/>
              </a:rPr>
              <a:t>Эффективность выполнения гимнастики возможна только лишь при условии, что она будет проводиться на регулярной основе. Для поддержания интереса используется также подходящая мелодия, игрушки, что позволит малышам выполнять фокусировку глазками на предметах. Задача в том, чтобы эти предметы вызывали интерес у детей.</a:t>
            </a:r>
            <a:endParaRPr lang="ru-RU" sz="3100" dirty="0">
              <a:ea typeface="Calibri"/>
              <a:cs typeface="Times New Roman"/>
            </a:endParaRPr>
          </a:p>
          <a:p>
            <a:pPr marL="0" indent="0">
              <a:lnSpc>
                <a:spcPct val="115000"/>
              </a:lnSpc>
              <a:spcAft>
                <a:spcPts val="1000"/>
              </a:spcAft>
              <a:buNone/>
            </a:pP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31771474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824</TotalTime>
  <Words>930</Words>
  <Application>Microsoft Office PowerPoint</Application>
  <PresentationFormat>Произвольный</PresentationFormat>
  <Paragraphs>68</Paragraphs>
  <Slides>17</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МБОУ «Лицей № 9»                                                                                                                                   структурное подразделение- детский сад</vt:lpstr>
      <vt:lpstr>На сегодняшний день проблема нарушения зрения у детей дошкольного возраста возникает все чаще. </vt:lpstr>
      <vt:lpstr>Меры профилактики, которые  должен использовать воспитатель. </vt:lpstr>
      <vt:lpstr>     Рекомендации для  родителей.         . </vt:lpstr>
      <vt:lpstr>Упражнения  для глаз.                                                      Как ухаживать за глазами?</vt:lpstr>
      <vt:lpstr>Дошкольникам рекомендовано проводить данные тренировки исключительно в игровой форме, например: </vt:lpstr>
      <vt:lpstr>Зрительная гимнастика в стихотворной форме.</vt:lpstr>
      <vt:lpstr>Игровые упражнения с предметами.</vt:lpstr>
      <vt:lpstr>Как рассказать ребенку,                                                                                      что нужно делать упражнения для глаз. </vt:lpstr>
      <vt:lpstr>Тренажер «Пройдись по дорожке»</vt:lpstr>
      <vt:lpstr>Тренажер «Разноцветные яблочки»</vt:lpstr>
      <vt:lpstr>Тренажер «Веселые квадраты»</vt:lpstr>
      <vt:lpstr>Презентация PowerPoint</vt:lpstr>
      <vt:lpstr>Игра «Собери бусы»</vt:lpstr>
      <vt:lpstr>Игра «Найди дорожку»</vt:lpstr>
      <vt:lpstr>Литература: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ЛЕХА</cp:lastModifiedBy>
  <cp:revision>208</cp:revision>
  <dcterms:created xsi:type="dcterms:W3CDTF">2020-12-12T10:58:53Z</dcterms:created>
  <dcterms:modified xsi:type="dcterms:W3CDTF">2022-02-18T16:06:12Z</dcterms:modified>
</cp:coreProperties>
</file>