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799" r:id="rId2"/>
  </p:sldMasterIdLst>
  <p:sldIdLst>
    <p:sldId id="256" r:id="rId3"/>
    <p:sldId id="271" r:id="rId4"/>
    <p:sldId id="258" r:id="rId5"/>
    <p:sldId id="259" r:id="rId6"/>
    <p:sldId id="265" r:id="rId7"/>
    <p:sldId id="276" r:id="rId8"/>
    <p:sldId id="260" r:id="rId9"/>
    <p:sldId id="270" r:id="rId10"/>
    <p:sldId id="274" r:id="rId11"/>
    <p:sldId id="267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84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1611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05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056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3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49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ое назва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2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3E3001-4332-4B24-B053-463CF495CA79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746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99FFC7-6593-4E70-A0CA-EB24E3E6646E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47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10312-4847-4363-86A1-263D27F491A0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06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CAD108-1EB7-4168-A942-FB77BA1FD06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943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D08A71-7DCA-4A62-8374-7BF0B54F1ADA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66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72CD47-E086-463B-B60B-34467BC87E62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306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B36365-1A94-4668-B4F0-571C99149D8C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0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52BADE-AB04-418E-AD65-E53A12FBA2D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74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BDC7B4-FFE3-4F54-8346-343353179254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445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21AC7-6C7C-4F92-BAFD-2CE29103686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401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21AC7-6C7C-4F92-BAFD-2CE29103686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06830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21AC7-6C7C-4F92-BAFD-2CE29103686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904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21AC7-6C7C-4F92-BAFD-2CE29103686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865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372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21AC7-6C7C-4F92-BAFD-2CE29103686F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42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FDB1DB-7662-4596-8F64-3A55802B81BE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896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ое назва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33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25BB8E-0267-4FB0-9493-1A09D5177EAD}" type="slidenum">
              <a:rPr lang="ru-RU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32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2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1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5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2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3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0E783-E982-4FA1-885A-C4F6363BD4E6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08BE5CD-4D19-4B4B-B6EE-5BB3815F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3230" y="2973837"/>
            <a:ext cx="9104467" cy="16463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Образовательные технологии в деятельности </a:t>
            </a:r>
            <a:br>
              <a:rPr lang="ru-RU" dirty="0" smtClean="0"/>
            </a:br>
            <a:r>
              <a:rPr lang="ru-RU" dirty="0" smtClean="0"/>
              <a:t>учителя – логопеда</a:t>
            </a:r>
            <a:br>
              <a:rPr lang="ru-RU" dirty="0" smtClean="0"/>
            </a:br>
            <a:r>
              <a:rPr lang="ru-RU" sz="2700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Природа </a:t>
            </a:r>
            <a:r>
              <a:rPr lang="ru-RU" sz="2700" dirty="0">
                <a:solidFill>
                  <a:srgbClr val="0070C0"/>
                </a:solidFill>
                <a:latin typeface="Georgia" panose="02040502050405020303" pitchFamily="18" charset="0"/>
              </a:rPr>
              <a:t>так обо всем позаботилась, что повсюду ты находишь, чему учиться.</a:t>
            </a:r>
            <a:r>
              <a:rPr lang="ru-RU" sz="2700" dirty="0">
                <a:solidFill>
                  <a:srgbClr val="0070C0"/>
                </a:solidFill>
              </a:rPr>
              <a:t/>
            </a:r>
            <a:br>
              <a:rPr lang="ru-RU" sz="2700" dirty="0">
                <a:solidFill>
                  <a:srgbClr val="0070C0"/>
                </a:solidFill>
              </a:rPr>
            </a:br>
            <a:r>
              <a:rPr lang="ru-RU" sz="2700" i="1" dirty="0">
                <a:solidFill>
                  <a:srgbClr val="0070C0"/>
                </a:solidFill>
                <a:latin typeface="Georgia" panose="02040502050405020303" pitchFamily="18" charset="0"/>
              </a:rPr>
              <a:t>Леонардо да Винчи</a:t>
            </a:r>
            <a:endParaRPr lang="en-US" sz="27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03160" y="5193750"/>
            <a:ext cx="4336870" cy="10968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– логопед ВКК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О. В. </a:t>
            </a:r>
            <a:r>
              <a:rPr lang="ru-RU" dirty="0" err="1" smtClean="0">
                <a:solidFill>
                  <a:schemeClr val="tx1"/>
                </a:solidFill>
              </a:rPr>
              <a:t>Комарницкая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05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349" y="1882092"/>
            <a:ext cx="2497074" cy="18690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032" y="3955469"/>
            <a:ext cx="1740253" cy="2320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189" y="3880021"/>
            <a:ext cx="1757687" cy="23435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818" y="1798784"/>
            <a:ext cx="2522445" cy="18918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9314" y="1798784"/>
            <a:ext cx="2476852" cy="18576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4259" y="148046"/>
            <a:ext cx="95169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Пособия в рамках игровых технологий</a:t>
            </a:r>
            <a:r>
              <a:rPr lang="ru-RU" sz="3200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деятельностно – игровой подход в образовательном процессе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)-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речевые игры, пальчиковые игры, коммуникативные игры, игры с правилами, настольно – печатные игры, авторские развивающие и дидактические игры по автоматизации и дифференциации звуков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4469" y="1815430"/>
            <a:ext cx="2504303" cy="18885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36" y="4176583"/>
            <a:ext cx="2647092" cy="198531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7780" y="4069373"/>
            <a:ext cx="2790038" cy="209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17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Компьютерные технологии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28498"/>
            <a:ext cx="4705172" cy="823912"/>
          </a:xfrm>
        </p:spPr>
        <p:txBody>
          <a:bodyPr/>
          <a:lstStyle/>
          <a:p>
            <a:r>
              <a:rPr lang="ru-RU" dirty="0" smtClean="0"/>
              <a:t>Развитие слухового восприятия, фонематических процессов</a:t>
            </a:r>
            <a:endParaRPr lang="en-US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45" y="2673705"/>
            <a:ext cx="2907635" cy="256556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66882" y="2134491"/>
            <a:ext cx="3485606" cy="823912"/>
          </a:xfrm>
        </p:spPr>
        <p:txBody>
          <a:bodyPr/>
          <a:lstStyle/>
          <a:p>
            <a:r>
              <a:rPr lang="ru-RU" dirty="0" smtClean="0"/>
              <a:t>Конструктор картинок 1,2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975" y="3024305"/>
            <a:ext cx="2894492" cy="25197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641791" y="2324489"/>
            <a:ext cx="275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Игровая карусель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8549" y="3107314"/>
            <a:ext cx="3247245" cy="2552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293" y="267260"/>
            <a:ext cx="2510996" cy="188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0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198" y="156519"/>
            <a:ext cx="8596668" cy="13208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развивающего обучения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392" y="826642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учет ЗБР, активно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способ обучения) – создание проблемной ситуации, использование разнообразных форм и методов организации совместной деятельности, создание атмосферы заинтересованности каждого ребенка, стимулирование детей к высказываниям, оценивание не только конечного результата, но и процесса деятельности,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поощрение детей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СЛОВЕСНЫЕ 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СПОСОБЫ ПООЩРЕНИЯ И ПОДДЕРЖКИ.</a:t>
            </a:r>
            <a:endParaRPr lang="ru-RU" dirty="0">
              <a:solidFill>
                <a:srgbClr val="0F1419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F1419"/>
                </a:solidFill>
                <a:latin typeface="Arial" panose="020B0604020202020204" pitchFamily="34" charset="0"/>
              </a:rPr>
              <a:t>1.</a:t>
            </a:r>
            <a:r>
              <a:rPr lang="ru-RU" dirty="0">
                <a:solidFill>
                  <a:srgbClr val="0F1419"/>
                </a:solidFill>
                <a:latin typeface="Arial" panose="020B0604020202020204" pitchFamily="34" charset="0"/>
              </a:rPr>
              <a:t> Великолепно! Правильно! Хорошо! Необыкновенно! Прекрасно! Совершенно! Отлично! Замечательно! Превосходно! Чудно!</a:t>
            </a:r>
          </a:p>
          <a:p>
            <a:r>
              <a:rPr lang="ru-RU" b="1" dirty="0">
                <a:solidFill>
                  <a:srgbClr val="0F1419"/>
                </a:solidFill>
                <a:latin typeface="Arial" panose="020B0604020202020204" pitchFamily="34" charset="0"/>
              </a:rPr>
              <a:t>2.</a:t>
            </a:r>
            <a:r>
              <a:rPr lang="ru-RU" dirty="0">
                <a:solidFill>
                  <a:srgbClr val="0F1419"/>
                </a:solidFill>
                <a:latin typeface="Arial" panose="020B0604020202020204" pitchFamily="34" charset="0"/>
              </a:rPr>
              <a:t> Ты делаешь это очень хорошо. Ты делаешь это красиво! Ты делаешь это сегодня значительно лучше. Хорошая работа! Еще немного времени, и у тебя это получится. С каждым днем у тебя получается все лучше. Я знал(а), что ты можешь сделать это. Твоя работа принесла мне много радости.</a:t>
            </a:r>
          </a:p>
          <a:p>
            <a:r>
              <a:rPr lang="ru-RU" b="1" dirty="0">
                <a:solidFill>
                  <a:srgbClr val="0F1419"/>
                </a:solidFill>
                <a:latin typeface="Arial" panose="020B0604020202020204" pitchFamily="34" charset="0"/>
              </a:rPr>
              <a:t>3.</a:t>
            </a:r>
            <a:r>
              <a:rPr lang="ru-RU" dirty="0">
                <a:solidFill>
                  <a:srgbClr val="0F1419"/>
                </a:solidFill>
                <a:latin typeface="Arial" panose="020B0604020202020204" pitchFamily="34" charset="0"/>
              </a:rPr>
              <a:t> Это лучше всего! Это лучше, чем всегда! Так держать! Ты это сможешь!</a:t>
            </a:r>
          </a:p>
          <a:p>
            <a:r>
              <a:rPr lang="ru-RU" b="1" dirty="0">
                <a:solidFill>
                  <a:srgbClr val="0F1419"/>
                </a:solidFill>
                <a:latin typeface="Arial" panose="020B0604020202020204" pitchFamily="34" charset="0"/>
              </a:rPr>
              <a:t>4.</a:t>
            </a:r>
            <a:r>
              <a:rPr lang="ru-RU" dirty="0">
                <a:solidFill>
                  <a:srgbClr val="0F1419"/>
                </a:solidFill>
                <a:latin typeface="Arial" panose="020B0604020202020204" pitchFamily="34" charset="0"/>
              </a:rPr>
              <a:t> Молодец! Умница! Ты быстро учишься! Это то, что надо! Ты – чудо!</a:t>
            </a:r>
          </a:p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325" y="4705805"/>
            <a:ext cx="2465401" cy="17474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8297" y="4941673"/>
            <a:ext cx="733930" cy="13081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060" y="125678"/>
            <a:ext cx="1961887" cy="11406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733" y="4738256"/>
            <a:ext cx="2425901" cy="17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5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956" y="412551"/>
            <a:ext cx="8596668" cy="1320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tabLst>
                <a:tab pos="333375" algn="l"/>
              </a:tabLst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ea typeface="TimesNewRoman,BoldItalic"/>
              </a:rPr>
              <a:t>Технологии 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NewRoman,BoldItalic"/>
              </a:rPr>
              <a:t>моделирования  - это </a:t>
            </a:r>
            <a:r>
              <a:rPr lang="x-none" sz="2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 </a:t>
            </a:r>
            <a:r>
              <a:rPr lang="x-none" sz="2200" b="1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 ОБУЧЕНИЯ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300" y="3037206"/>
            <a:ext cx="4011357" cy="300851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005" y="2951088"/>
            <a:ext cx="4531688" cy="26329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1300" y="2470957"/>
            <a:ext cx="10167159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NewRoman,BoldItalic"/>
              </a:rPr>
              <a:t>использование наглядных моделей при постановке звуков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460" y="1337703"/>
            <a:ext cx="9498227" cy="1294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just">
              <a:lnSpc>
                <a:spcPct val="110000"/>
              </a:lnSpc>
              <a:spcAft>
                <a:spcPts val="0"/>
              </a:spcAft>
              <a:tabLst>
                <a:tab pos="333375" algn="l"/>
              </a:tabLst>
            </a:pPr>
            <a:r>
              <a:rPr lang="x-none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Развивающее обучение</a:t>
            </a:r>
            <a:r>
              <a:rPr lang="x-none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дает готовых образцов. Оно способствует возникновению потребности у ребенка в новом понятии или способе действия, </a:t>
            </a:r>
            <a:r>
              <a:rPr lang="x-none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организует, направляет и поддерживает собственную деятельность детей </a:t>
            </a:r>
            <a:r>
              <a:rPr lang="x-none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овладению знанием, организовывает самостоятельную формулировку детьми своего «открытия».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4033" y="5657671"/>
            <a:ext cx="6901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400" b="1" dirty="0">
                <a:solidFill>
                  <a:srgbClr val="0070C0"/>
                </a:solidFill>
                <a:latin typeface="Georgia" panose="02040502050405020303" pitchFamily="18" charset="0"/>
              </a:rPr>
              <a:t>Детей надо учить тому, что пригодится им, когда они вырастут.</a:t>
            </a:r>
            <a:r>
              <a:rPr lang="ru-RU" sz="2400" b="1" dirty="0">
                <a:solidFill>
                  <a:srgbClr val="0070C0"/>
                </a:solidFill>
              </a:rPr>
              <a:t/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i="1" dirty="0">
                <a:solidFill>
                  <a:srgbClr val="0070C0"/>
                </a:solidFill>
                <a:latin typeface="Georgia" panose="02040502050405020303" pitchFamily="18" charset="0"/>
              </a:rPr>
              <a:t>Аристипп</a:t>
            </a:r>
          </a:p>
        </p:txBody>
      </p:sp>
    </p:spTree>
    <p:extLst>
      <p:ext uri="{BB962C8B-B14F-4D97-AF65-F5344CB8AC3E}">
        <p14:creationId xmlns:p14="http://schemas.microsoft.com/office/powerpoint/2010/main" val="22005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507" y="174621"/>
            <a:ext cx="8596668" cy="1320800"/>
          </a:xfrm>
        </p:spPr>
        <p:txBody>
          <a:bodyPr/>
          <a:lstStyle/>
          <a:p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ea typeface="TimesNewRoman,BoldItalic"/>
              </a:rPr>
              <a:t>Технологии моделирования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280160"/>
            <a:ext cx="5157787" cy="1506583"/>
          </a:xfrm>
        </p:spPr>
        <p:txBody>
          <a:bodyPr>
            <a:normAutofit/>
          </a:bodyPr>
          <a:lstStyle/>
          <a:p>
            <a:pPr lvl="0"/>
            <a:r>
              <a:rPr lang="ru-RU" sz="2800" b="0" dirty="0">
                <a:solidFill>
                  <a:prstClr val="black"/>
                </a:solidFill>
                <a:latin typeface="Times New Roman" panose="02020603050405020304" pitchFamily="18" charset="0"/>
                <a:ea typeface="TimesNewRoman,BoldItalic"/>
              </a:rPr>
              <a:t>И</a:t>
            </a:r>
            <a:r>
              <a:rPr lang="ru-RU" sz="2800" b="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NewRoman,BoldItalic"/>
              </a:rPr>
              <a:t>спользование моделирования для развития связной речи</a:t>
            </a:r>
            <a:endParaRPr lang="en-US" sz="2800" b="0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69" y="2356022"/>
            <a:ext cx="2126530" cy="221143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414803"/>
            <a:ext cx="5183188" cy="823912"/>
          </a:xfrm>
        </p:spPr>
        <p:txBody>
          <a:bodyPr/>
          <a:lstStyle/>
          <a:p>
            <a:r>
              <a:rPr lang="ru-RU" dirty="0" smtClean="0"/>
              <a:t>Использование моделирования для формирования звукового анализа</a:t>
            </a:r>
            <a:endParaRPr lang="en-US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710" y="2234508"/>
            <a:ext cx="2936505" cy="22039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117" y="4438432"/>
            <a:ext cx="1743607" cy="23227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834" y="2600960"/>
            <a:ext cx="2334053" cy="17505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2078" y="4495652"/>
            <a:ext cx="1719221" cy="22922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09" y="4814981"/>
            <a:ext cx="2388973" cy="179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5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sz="3200" dirty="0" err="1" smtClean="0"/>
              <a:t>Здоровьесберегающие</a:t>
            </a:r>
            <a:r>
              <a:rPr lang="ru-RU" altLang="en-US" sz="3200" dirty="0" smtClean="0"/>
              <a:t> </a:t>
            </a:r>
            <a:r>
              <a:rPr lang="ru-RU" altLang="en-US" sz="3200" dirty="0"/>
              <a:t>технологии в </a:t>
            </a:r>
            <a:r>
              <a:rPr lang="ru-RU" altLang="en-US" sz="3200" dirty="0" smtClean="0"/>
              <a:t>логопедии - </a:t>
            </a:r>
            <a:r>
              <a:rPr lang="ru-RU" b="1" dirty="0" smtClean="0">
                <a:solidFill>
                  <a:srgbClr val="5FCBEF"/>
                </a:solidFill>
                <a:latin typeface="Times New Roman" panose="02020603050405020304" pitchFamily="18" charset="0"/>
                <a:ea typeface="TimesNewRoman,BoldItalic"/>
              </a:rPr>
              <a:t>это </a:t>
            </a:r>
            <a: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ea typeface="TimesNewRoman,BoldItalic"/>
              </a:rPr>
              <a:t>воспитание культуры и здоровья детей</a:t>
            </a:r>
            <a:r>
              <a:rPr lang="ru-RU" altLang="en-US" sz="3200" dirty="0" smtClean="0"/>
              <a:t>:</a:t>
            </a:r>
            <a:endParaRPr lang="ru-RU" altLang="en-US" sz="32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2400" dirty="0"/>
              <a:t>артикуляционная гимнастика, </a:t>
            </a:r>
          </a:p>
          <a:p>
            <a:r>
              <a:rPr lang="ru-RU" altLang="en-US" sz="2400" dirty="0"/>
              <a:t>дыхательная гимнастика, </a:t>
            </a:r>
          </a:p>
          <a:p>
            <a:r>
              <a:rPr lang="ru-RU" altLang="en-US" sz="2400" dirty="0"/>
              <a:t>зрительная гимнастика, </a:t>
            </a:r>
          </a:p>
          <a:p>
            <a:r>
              <a:rPr lang="ru-RU" altLang="en-US" sz="2400" dirty="0"/>
              <a:t>развитие общей моторики (физкультминутки), </a:t>
            </a:r>
          </a:p>
          <a:p>
            <a:r>
              <a:rPr lang="ru-RU" altLang="en-US" sz="2400" dirty="0"/>
              <a:t>развитие мелкой моторики (пальчиковые гимнастики, шнуровки, штриховки и пр.),</a:t>
            </a:r>
          </a:p>
          <a:p>
            <a:r>
              <a:rPr lang="ru-RU" altLang="en-US" sz="2400" dirty="0"/>
              <a:t> самомассаж, </a:t>
            </a:r>
          </a:p>
          <a:p>
            <a:r>
              <a:rPr lang="ru-RU" altLang="en-US" sz="2400" dirty="0" err="1"/>
              <a:t>биоэнергопластика</a:t>
            </a:r>
            <a:r>
              <a:rPr lang="ru-RU" altLang="en-US" sz="2400" dirty="0"/>
              <a:t> </a:t>
            </a:r>
          </a:p>
          <a:p>
            <a:endParaRPr lang="ru-RU" altLang="en-US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819135" y="496552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800" b="1" dirty="0">
                <a:solidFill>
                  <a:srgbClr val="0070C0"/>
                </a:solidFill>
                <a:latin typeface="Georgia" panose="02040502050405020303" pitchFamily="18" charset="0"/>
              </a:rPr>
              <a:t>Мы должны сами верить в то, чему учим наших детей.</a:t>
            </a: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i="1" dirty="0" err="1">
                <a:solidFill>
                  <a:srgbClr val="0070C0"/>
                </a:solidFill>
                <a:latin typeface="Georgia" panose="02040502050405020303" pitchFamily="18" charset="0"/>
              </a:rPr>
              <a:t>Вудро</a:t>
            </a:r>
            <a:r>
              <a:rPr lang="ru-RU" sz="2800" b="1" i="1" dirty="0">
                <a:solidFill>
                  <a:srgbClr val="0070C0"/>
                </a:solidFill>
                <a:latin typeface="Georgia" panose="02040502050405020303" pitchFamily="18" charset="0"/>
              </a:rPr>
              <a:t> Вильсон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580" y="1930400"/>
            <a:ext cx="2770844" cy="207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0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8" y="227822"/>
            <a:ext cx="7651652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Бионергопластика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сочетание плавных движений кистей рук с движениями органов артикуляционного аппарата</a:t>
            </a:r>
            <a:endParaRPr lang="en-US" sz="2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9181" y="1701667"/>
            <a:ext cx="3146016" cy="746900"/>
          </a:xfrm>
        </p:spPr>
        <p:txBody>
          <a:bodyPr/>
          <a:lstStyle/>
          <a:p>
            <a:r>
              <a:rPr lang="ru-RU" dirty="0" smtClean="0"/>
              <a:t>Лопаточка, месим тесто, качели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600433" y="1570344"/>
            <a:ext cx="2303918" cy="878223"/>
          </a:xfrm>
        </p:spPr>
        <p:txBody>
          <a:bodyPr/>
          <a:lstStyle/>
          <a:p>
            <a:r>
              <a:rPr lang="ru-RU" dirty="0" smtClean="0"/>
              <a:t>Иголочка, чашечка</a:t>
            </a:r>
            <a:endParaRPr lang="en-US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49" y="2470289"/>
            <a:ext cx="3207856" cy="2404852"/>
          </a:xfrm>
          <a:prstGeom prst="rect">
            <a:avLst/>
          </a:prstGeom>
        </p:spPr>
      </p:pic>
      <p:pic>
        <p:nvPicPr>
          <p:cNvPr id="7" name="Picture 4" descr="SANY18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865" y="2470289"/>
            <a:ext cx="2491580" cy="1721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4" descr="SANY18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865" y="4212935"/>
            <a:ext cx="2491580" cy="166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4" descr="SANY180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705" y="2470289"/>
            <a:ext cx="2255707" cy="165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4" descr="SANY182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074" y="4163466"/>
            <a:ext cx="2286968" cy="171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8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77" y="309033"/>
            <a:ext cx="8596668" cy="744538"/>
          </a:xfrm>
        </p:spPr>
        <p:txBody>
          <a:bodyPr>
            <a:norm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ea typeface="TimesNewRoman,BoldItalic"/>
              </a:rPr>
              <a:t>Здоровьесберегающие</a:t>
            </a:r>
            <a:r>
              <a:rPr lang="ru-RU" b="1" dirty="0">
                <a:latin typeface="Times New Roman" panose="02020603050405020304" pitchFamily="18" charset="0"/>
                <a:ea typeface="TimesNewRoman,BoldItalic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NewRoman,BoldItalic"/>
              </a:rPr>
              <a:t>технологии 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6877" y="1865675"/>
            <a:ext cx="4185623" cy="1635419"/>
          </a:xfrm>
        </p:spPr>
        <p:txBody>
          <a:bodyPr/>
          <a:lstStyle/>
          <a:p>
            <a:r>
              <a:rPr lang="ru-RU" dirty="0" smtClean="0"/>
              <a:t>Су – </a:t>
            </a:r>
            <a:r>
              <a:rPr lang="ru-RU" dirty="0" err="1"/>
              <a:t>Д</a:t>
            </a:r>
            <a:r>
              <a:rPr lang="ru-RU" dirty="0" err="1" smtClean="0"/>
              <a:t>жок</a:t>
            </a:r>
            <a:r>
              <a:rPr lang="ru-RU" dirty="0" smtClean="0"/>
              <a:t> – терапия – </a:t>
            </a:r>
            <a:r>
              <a:rPr lang="ru-RU" sz="2000" dirty="0" smtClean="0"/>
              <a:t>это система воздействия на </a:t>
            </a:r>
            <a:r>
              <a:rPr lang="ru-RU" sz="2000" dirty="0" err="1" smtClean="0"/>
              <a:t>высоактивные</a:t>
            </a:r>
            <a:r>
              <a:rPr lang="ru-RU" sz="2000" dirty="0" smtClean="0"/>
              <a:t> точки кисти и стопы с помощью массажных движений -«Чудо – пальчики, каштаны, </a:t>
            </a:r>
            <a:r>
              <a:rPr lang="ru-RU" sz="2000" dirty="0" err="1" smtClean="0"/>
              <a:t>марбл</a:t>
            </a:r>
            <a:r>
              <a:rPr lang="ru-RU" sz="2000" dirty="0" smtClean="0"/>
              <a:t>»</a:t>
            </a:r>
            <a:endParaRPr lang="en-US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560" y="3635690"/>
            <a:ext cx="1818587" cy="1686059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21283" y="2740223"/>
            <a:ext cx="4185618" cy="576262"/>
          </a:xfrm>
        </p:spPr>
        <p:txBody>
          <a:bodyPr/>
          <a:lstStyle/>
          <a:p>
            <a:r>
              <a:rPr lang="ru-RU" dirty="0" err="1" smtClean="0"/>
              <a:t>Кинезиотерапия</a:t>
            </a:r>
            <a:r>
              <a:rPr lang="ru-RU" dirty="0" smtClean="0"/>
              <a:t> – </a:t>
            </a:r>
            <a:r>
              <a:rPr lang="ru-RU" sz="2000" dirty="0" smtClean="0"/>
              <a:t>это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движений и упражнений, под воздействием которых происходят положительные изменения в организме ребенка </a:t>
            </a:r>
            <a:endParaRPr lang="en-US" sz="2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597888" y="3501094"/>
            <a:ext cx="2933700" cy="13906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283" y="5046310"/>
            <a:ext cx="2400262" cy="16116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4003" y="4914839"/>
            <a:ext cx="2381250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25020" y="5347193"/>
            <a:ext cx="1474891" cy="12597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2" t="20199" r="28903" b="16961"/>
          <a:stretch/>
        </p:blipFill>
        <p:spPr>
          <a:xfrm>
            <a:off x="98761" y="5357281"/>
            <a:ext cx="2049243" cy="13889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839" y="4779072"/>
            <a:ext cx="1728074" cy="129326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925" y="3297345"/>
            <a:ext cx="2460735" cy="184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5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330300" cy="13208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Кинезиологическая</a:t>
            </a:r>
            <a:r>
              <a:rPr lang="ru-RU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гимнастика -</a:t>
            </a:r>
            <a:r>
              <a:rPr lang="en-US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это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комплекс движений позволяющих активизировать межполушарное воздействие</a:t>
            </a:r>
            <a:r>
              <a:rPr lang="ru-RU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1122781" cy="4518885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</a:t>
            </a: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улучшают </a:t>
            </a:r>
            <a:r>
              <a:rPr lang="ru-RU" sz="2000" i="1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ритмирование</a:t>
            </a: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организма, развивают самоконтроль и произвольность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Коррекционные движения тела и пальцев</a:t>
            </a: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обеспечивают развитие межполушарного взаимодействия, снятие </a:t>
            </a:r>
            <a:r>
              <a:rPr lang="ru-RU" sz="2000" i="1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синкинезий</a:t>
            </a: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мышечных зажимов.</a:t>
            </a:r>
          </a:p>
          <a:p>
            <a:pPr>
              <a:spcAft>
                <a:spcPts val="600"/>
              </a:spcAft>
            </a:pP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должна включать в себя</a:t>
            </a:r>
            <a:r>
              <a:rPr lang="en-US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виды массажей</a:t>
            </a: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(дополнительная </a:t>
            </a:r>
            <a:r>
              <a:rPr lang="ru-RU" sz="20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афферентация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тела). Особенно эффективным является массаж пальцев рук и ушных раковин. Специалисты насчитывают 148 точек, расположенных на ухе, которые соответствуют различным частям тела. Точки на верхушке уха соответствуют ногам, а на мочке – голове.</a:t>
            </a:r>
            <a:endParaRPr lang="en-US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000000"/>
                </a:solidFill>
                <a:latin typeface="Arial" panose="020B0604020202020204" pitchFamily="34" charset="0"/>
              </a:rPr>
              <a:t>Основное развитие межполушарных связей формируется у девочек до 7-ми лет у мальчиков до 8-ми – 8,5 лет.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7150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290" y="271848"/>
            <a:ext cx="8596668" cy="13208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tabLst>
                <a:tab pos="333375" algn="l"/>
              </a:tabLst>
            </a:pPr>
            <a:r>
              <a:rPr lang="ru-RU" sz="4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технологии обучения</a:t>
            </a:r>
            <a:r>
              <a:rPr lang="en-US" sz="4000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679" y="999054"/>
            <a:ext cx="10443747" cy="3880773"/>
          </a:xfrm>
        </p:spPr>
        <p:txBody>
          <a:bodyPr>
            <a:normAutofit/>
          </a:bodyPr>
          <a:lstStyle/>
          <a:p>
            <a:pPr indent="228600">
              <a:lnSpc>
                <a:spcPct val="110000"/>
              </a:lnSpc>
            </a:pPr>
            <a:r>
              <a:rPr lang="x-none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Игра выполняет развивающую, коммуникативную, терапевтическую и диагностическую функции.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Структура данной технологии следующая: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игровая задача, правила, деятельность и результат.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Игровая технология в обучении призвана сочетать элементы игры и ученья. </a:t>
            </a:r>
            <a:endParaRPr lang="en-US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366" y="3237679"/>
            <a:ext cx="2296760" cy="1722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197" y="3157342"/>
            <a:ext cx="2296647" cy="1722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5950" y="3154141"/>
            <a:ext cx="2300915" cy="17256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891" y="5187474"/>
            <a:ext cx="2230403" cy="16705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5552" y="5154514"/>
            <a:ext cx="2271315" cy="170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2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353</TotalTime>
  <Words>379</Words>
  <Application>Microsoft Office PowerPoint</Application>
  <PresentationFormat>Широкоэкранный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Georgia</vt:lpstr>
      <vt:lpstr>Helvetica</vt:lpstr>
      <vt:lpstr>Times New Roman</vt:lpstr>
      <vt:lpstr>TimesNewRoman,BoldItalic</vt:lpstr>
      <vt:lpstr>Trebuchet MS</vt:lpstr>
      <vt:lpstr>Wingdings 3</vt:lpstr>
      <vt:lpstr>Грань</vt:lpstr>
      <vt:lpstr>1_Грань</vt:lpstr>
      <vt:lpstr>Образовательные технологии в деятельности  учителя – логопеда Природа так обо всем позаботилась, что повсюду ты находишь, чему учиться. Леонардо да Винчи</vt:lpstr>
      <vt:lpstr>Технология развивающего обучения </vt:lpstr>
      <vt:lpstr>Технологии моделирования  - это РАЗВИВАЮЩИЕ ТЕХНОЛОГИИ ОБУЧЕНИЯ </vt:lpstr>
      <vt:lpstr>Технологии моделирования</vt:lpstr>
      <vt:lpstr>Здоровьесберегающие технологии в логопедии - это воспитание культуры и здоровья детей:</vt:lpstr>
      <vt:lpstr>Бионергопластика – это сочетание плавных движений кистей рук с движениями органов артикуляционного аппарата</vt:lpstr>
      <vt:lpstr>Здоровьесберегающие технологии </vt:lpstr>
      <vt:lpstr>Кинезиологическая гимнастика - это комплекс движений позволяющих активизировать межполушарное воздействие:</vt:lpstr>
      <vt:lpstr>Игровые технологии обучения </vt:lpstr>
      <vt:lpstr>Презентация PowerPoint</vt:lpstr>
      <vt:lpstr>Компьютерные технологии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Образовательные технологии в деятельности учителя - логопеда</dc:title>
  <dc:creator>Пользователь</dc:creator>
  <cp:lastModifiedBy>Пользователь</cp:lastModifiedBy>
  <cp:revision>49</cp:revision>
  <dcterms:created xsi:type="dcterms:W3CDTF">2016-05-23T14:24:54Z</dcterms:created>
  <dcterms:modified xsi:type="dcterms:W3CDTF">2022-02-18T07:39:40Z</dcterms:modified>
</cp:coreProperties>
</file>