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57" r:id="rId4"/>
    <p:sldId id="261" r:id="rId5"/>
    <p:sldId id="262" r:id="rId6"/>
    <p:sldId id="263" r:id="rId7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7DC925-30E0-4D51-AF9A-A5F2D3741989}" v="447" dt="2021-02-28T19:40:32.907"/>
    <p1510:client id="{1296A561-DB7C-09FA-9407-CC29D1E9416A}" v="147" dt="2021-02-28T20:10:59.595"/>
    <p1510:client id="{6360CE00-74E0-A2EA-4AED-E34AABAE5C81}" v="69" dt="2021-02-28T20:13:42.8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2795" autoAdjust="0"/>
  </p:normalViewPr>
  <p:slideViewPr>
    <p:cSldViewPr snapToGrid="0">
      <p:cViewPr varScale="1">
        <p:scale>
          <a:sx n="43" d="100"/>
          <a:sy n="43" d="100"/>
        </p:scale>
        <p:origin x="1552" y="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3EFDA-FFBC-43BB-8BD3-4BF21B805AD4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5FAC5D-6D6C-46A7-A021-8F5177762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1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связи с изменением политической ситуации в России имя Брежнева стали исключать из учебников истории, в том числе из военной тематики. Леонид Ильич Брежнев был героем, но сейчас дети забывают, что такие люди существовали. Многие не знают об участии Брежнева в освобождении Новороссийска от фашистских захватчиков.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FAC5D-6D6C-46A7-A021-8F5177762B7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971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Леонид Ильич Брежнев родился в 1906 году на Украине в семье рабочих.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Уже в 1921 г. Брежнев работал на Курском маслобойном заводе.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В1935 г. – окончил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Днепродзержинский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металлургический институт.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Работал заместителем председателя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Бисерского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райисполкома Свердловской области, директором металлургического техникума в Днепродзержинске (1936-1937).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FAC5D-6D6C-46A7-A021-8F5177762B7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128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Леонид Ильич – активный политический деятель эпохи Советского Союза, член Коммунистической партии Советского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Союза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 1931 г.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годы Великой Отечественной войны Леонид Брежнев был заместителем начальника политуправления Южного фронта;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1943 г. — начальником политотдела 18-й армии; с 1945 — начальник политуправления 4-го Украинского фронта.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Закончил войну в звании генерал-майора, присвоенного ему в 1943 г.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FAC5D-6D6C-46A7-A021-8F5177762B7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691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Леонид Ильич – активный участник военной операции по освобождению Новороссийска.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Брежнев был политработником, он не был боевым командиром, он не находился на передовой. Он был начальником политотдела 18-й армии. Он дважды выезжал на Малую землю, но на Малой земле он не сражался. В боевых порядках он не находился, потому что он и не обязан был находиться. Он был полковником политотдела и в его функцию не входили боевые операции. Его назвать солдатом в прямом смысле слова нельзя. По положению политотдел находился во втором эшелоне армии, не на передовых позициях. Это никак не умаляет его заслуг, потому что и в политотделе надо работать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 тем не менее…. Начальник политотдела 18-й армии полковник Брежнев 40 раз на десантных кораблях переправлялся на плацдарм, под огнём противника высаживался на берег, лично участвовал в боевых действиях на передовой,  и даже заменил погибшего пулемётчика и огнём сдерживал идущего в атаку противника, пока ему не пришли на выручку подоспевшие бойцы.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FAC5D-6D6C-46A7-A021-8F5177762B7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024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“Леонид Ильич Брежнев в 1978 году опубликовал свои военные мемуары. В книге «Малая земля», изданной тиражом в миллионы экземпляров, он рассказал о своем пребывании в Новороссийске во время боевых действий на Малой земле в качестве начальника политотдела 18-й армии.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После выхода книги этот героический эпизод стал безмерно увеличиваться, о нем писали и говорили больше, чем о других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великих сражениях войны.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Этот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факт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вызвал отторжение после ухода Брежнева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из жизни. События на Малой земле постепенно перестали освещаться в прессе. Героизм, проявленный на полях сражений стал забываться.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FAC5D-6D6C-46A7-A021-8F5177762B7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939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Все, кто принимал участие в освобождении Новороссийска, уже заслуживают наше уважение и почёт.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Биография Леонида Ильича Брежнева неоднозначна и вызывает спор. В рамках проекта было доказано, что Леонид Ильич, как политрук, выполнял свои обязанности достойно.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Очевидцы событий в своих воспоминаниях без тени сомнений относятся к персоне Брежнева с особыми чувствами признательности и благодарности. Они помнят, какую моральную поддержку Леонид Ильич оказывал в самые тяжёлые периоды защиты Малой Земли.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Леонид Ильич Брежнев незаслуженно забытый герой.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Есть предложение: увековечить его память и назвать одну из новых улиц города Геленджика его именем.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FAC5D-6D6C-46A7-A021-8F5177762B7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022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!!BGRectangle">
            <a:extLst>
              <a:ext uri="{FF2B5EF4-FFF2-40B4-BE49-F238E27FC236}">
                <a16:creationId xmlns:a16="http://schemas.microsoft.com/office/drawing/2014/main" id="{9B76D444-2756-434F-AE61-96D69830C13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E4D79D-C176-402B-9C21-92D3AB68B7B7}"/>
              </a:ext>
            </a:extLst>
          </p:cNvPr>
          <p:cNvSpPr txBox="1"/>
          <p:nvPr/>
        </p:nvSpPr>
        <p:spPr>
          <a:xfrm>
            <a:off x="6127170" y="2163002"/>
            <a:ext cx="6774874" cy="1197864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latin typeface="+mj-lt"/>
                <a:ea typeface="+mj-ea"/>
                <a:cs typeface="+mj-cs"/>
              </a:rPr>
              <a:t>ЗАБЫТЫЙ ГЕРОЙ</a:t>
            </a:r>
            <a:r>
              <a:rPr lang="en-US" sz="4400" b="1" dirty="0" smtClean="0">
                <a:latin typeface="+mj-lt"/>
                <a:ea typeface="+mj-ea"/>
                <a:cs typeface="+mj-cs"/>
              </a:rPr>
              <a:t>:</a:t>
            </a:r>
            <a:endParaRPr lang="ru-RU" sz="4400" b="1" dirty="0" smtClean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b="1" dirty="0">
                <a:latin typeface="+mj-lt"/>
                <a:ea typeface="+mj-ea"/>
                <a:cs typeface="+mj-cs"/>
              </a:rPr>
              <a:t>ЛЕОНИД </a:t>
            </a:r>
            <a:endParaRPr lang="ru-RU" sz="4400" b="1" dirty="0" smtClean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 smtClean="0">
                <a:latin typeface="+mj-lt"/>
                <a:ea typeface="+mj-ea"/>
                <a:cs typeface="+mj-cs"/>
              </a:rPr>
              <a:t>ИЛЬИЧ </a:t>
            </a:r>
            <a:endParaRPr lang="ru-RU" sz="4400" b="1" dirty="0" smtClean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 smtClean="0">
                <a:latin typeface="+mj-lt"/>
                <a:ea typeface="+mj-ea"/>
                <a:cs typeface="+mj-cs"/>
              </a:rPr>
              <a:t>БРЕЖНЕВ</a:t>
            </a:r>
            <a:r>
              <a:rPr lang="en-US" sz="4400" dirty="0">
                <a:latin typeface="+mj-lt"/>
                <a:ea typeface="+mj-ea"/>
                <a:cs typeface="+mj-cs"/>
              </a:rPr>
              <a:t> 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ru-RU" sz="3600" dirty="0" smtClean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dirty="0" err="1" smtClean="0">
                <a:latin typeface="+mj-lt"/>
                <a:ea typeface="+mj-ea"/>
                <a:cs typeface="+mj-cs"/>
              </a:rPr>
              <a:t>Информационный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3600" dirty="0" err="1">
                <a:latin typeface="+mj-lt"/>
                <a:ea typeface="+mj-ea"/>
                <a:cs typeface="+mj-cs"/>
              </a:rPr>
              <a:t>проект</a:t>
            </a:r>
            <a:r>
              <a:rPr lang="en-US" sz="3600" dirty="0">
                <a:latin typeface="+mj-lt"/>
                <a:ea typeface="+mj-ea"/>
                <a:cs typeface="+mj-cs"/>
              </a:rPr>
              <a:t> 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dirty="0">
                <a:latin typeface="+mj-lt"/>
                <a:ea typeface="+mj-ea"/>
                <a:cs typeface="+mj-cs"/>
              </a:rPr>
              <a:t>  </a:t>
            </a:r>
          </a:p>
        </p:txBody>
      </p:sp>
      <p:pic>
        <p:nvPicPr>
          <p:cNvPr id="6" name="Рисунок 6" descr="Изображение выглядит как человек, галстук, костюм, мужчина&#10;&#10;Автоматически созданное описание">
            <a:extLst>
              <a:ext uri="{FF2B5EF4-FFF2-40B4-BE49-F238E27FC236}">
                <a16:creationId xmlns:a16="http://schemas.microsoft.com/office/drawing/2014/main" id="{E8926A60-AFB3-4212-9079-FC5C42E1FA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" b="10768"/>
          <a:stretch/>
        </p:blipFill>
        <p:spPr>
          <a:xfrm>
            <a:off x="879078" y="822960"/>
            <a:ext cx="3748066" cy="4674211"/>
          </a:xfrm>
          <a:prstGeom prst="rect">
            <a:avLst/>
          </a:prstGeom>
        </p:spPr>
      </p:pic>
      <p:sp>
        <p:nvSpPr>
          <p:cNvPr id="20" name="!!Line">
            <a:extLst>
              <a:ext uri="{FF2B5EF4-FFF2-40B4-BE49-F238E27FC236}">
                <a16:creationId xmlns:a16="http://schemas.microsoft.com/office/drawing/2014/main" id="{29A9EE12-EF77-4DB4-84E4-043DE72352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3328" y="822960"/>
            <a:ext cx="9144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4433FF-67AA-4104-8B5C-0F2E1602CA3F}"/>
              </a:ext>
            </a:extLst>
          </p:cNvPr>
          <p:cNvSpPr txBox="1"/>
          <p:nvPr/>
        </p:nvSpPr>
        <p:spPr>
          <a:xfrm>
            <a:off x="7085761" y="4809967"/>
            <a:ext cx="4756553" cy="4096066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 err="1"/>
              <a:t>Выполнил</a:t>
            </a:r>
            <a:r>
              <a:rPr lang="en-US" dirty="0"/>
              <a:t>:</a:t>
            </a:r>
            <a:endParaRPr lang="en-US" dirty="0">
              <a:cs typeface="Calibri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 err="1"/>
              <a:t>Чистяков</a:t>
            </a:r>
            <a:r>
              <a:rPr lang="en-US" dirty="0"/>
              <a:t> </a:t>
            </a:r>
            <a:r>
              <a:rPr lang="en-US" dirty="0" err="1"/>
              <a:t>Антон</a:t>
            </a:r>
            <a:r>
              <a:rPr lang="en-US" dirty="0"/>
              <a:t> </a:t>
            </a:r>
            <a:r>
              <a:rPr lang="en-US" dirty="0" err="1"/>
              <a:t>Михайлович</a:t>
            </a:r>
            <a:r>
              <a:rPr lang="en-US" dirty="0"/>
              <a:t>,</a:t>
            </a:r>
            <a:endParaRPr lang="en-US" dirty="0">
              <a:cs typeface="Calibri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 err="1"/>
              <a:t>ученик</a:t>
            </a:r>
            <a:r>
              <a:rPr lang="en-US" dirty="0"/>
              <a:t> 9«Б» </a:t>
            </a:r>
            <a:r>
              <a:rPr lang="en-US" dirty="0" err="1"/>
              <a:t>класса</a:t>
            </a:r>
            <a:r>
              <a:rPr lang="en-US" dirty="0"/>
              <a:t>. </a:t>
            </a:r>
            <a:endParaRPr lang="en-US" dirty="0">
              <a:cs typeface="Calibri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 err="1"/>
              <a:t>Руководитель</a:t>
            </a:r>
            <a:r>
              <a:rPr lang="en-US" dirty="0"/>
              <a:t>: </a:t>
            </a:r>
            <a:r>
              <a:rPr lang="en-US" dirty="0" err="1"/>
              <a:t>Матова</a:t>
            </a:r>
            <a:r>
              <a:rPr lang="en-US" dirty="0"/>
              <a:t> </a:t>
            </a:r>
            <a:r>
              <a:rPr lang="en-US" dirty="0" err="1"/>
              <a:t>Анна</a:t>
            </a:r>
            <a:r>
              <a:rPr lang="en-US" dirty="0"/>
              <a:t> </a:t>
            </a:r>
            <a:r>
              <a:rPr lang="en-US" dirty="0" err="1"/>
              <a:t>Петровна</a:t>
            </a:r>
            <a:r>
              <a:rPr lang="en-US" dirty="0"/>
              <a:t>, </a:t>
            </a:r>
            <a:endParaRPr lang="en-US" dirty="0">
              <a:cs typeface="Calibri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 err="1"/>
              <a:t>учитель</a:t>
            </a:r>
            <a:r>
              <a:rPr lang="en-US" dirty="0"/>
              <a:t> кубановедения.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10">
            <a:extLst>
              <a:ext uri="{FF2B5EF4-FFF2-40B4-BE49-F238E27FC236}">
                <a16:creationId xmlns:a16="http://schemas.microsoft.com/office/drawing/2014/main" id="{2EEE8F11-3582-44B7-9869-F2D26D7DD9D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133221" cy="3548529"/>
          </a:xfrm>
          <a:custGeom>
            <a:avLst/>
            <a:gdLst>
              <a:gd name="connsiteX0" fmla="*/ 0 w 4133221"/>
              <a:gd name="connsiteY0" fmla="*/ 0 h 3548529"/>
              <a:gd name="connsiteX1" fmla="*/ 3798429 w 4133221"/>
              <a:gd name="connsiteY1" fmla="*/ 0 h 3548529"/>
              <a:gd name="connsiteX2" fmla="*/ 3850140 w 4133221"/>
              <a:gd name="connsiteY2" fmla="*/ 85119 h 3548529"/>
              <a:gd name="connsiteX3" fmla="*/ 4133221 w 4133221"/>
              <a:gd name="connsiteY3" fmla="*/ 1203093 h 3548529"/>
              <a:gd name="connsiteX4" fmla="*/ 1787785 w 4133221"/>
              <a:gd name="connsiteY4" fmla="*/ 3548529 h 3548529"/>
              <a:gd name="connsiteX5" fmla="*/ 129311 w 4133221"/>
              <a:gd name="connsiteY5" fmla="*/ 2861567 h 3548529"/>
              <a:gd name="connsiteX6" fmla="*/ 0 w 4133221"/>
              <a:gd name="connsiteY6" fmla="*/ 2719289 h 354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3221" h="3548529">
                <a:moveTo>
                  <a:pt x="0" y="0"/>
                </a:moveTo>
                <a:lnTo>
                  <a:pt x="3798429" y="0"/>
                </a:lnTo>
                <a:lnTo>
                  <a:pt x="3850140" y="85119"/>
                </a:lnTo>
                <a:cubicBezTo>
                  <a:pt x="4030674" y="417451"/>
                  <a:pt x="4133221" y="798296"/>
                  <a:pt x="4133221" y="1203093"/>
                </a:cubicBezTo>
                <a:cubicBezTo>
                  <a:pt x="4133221" y="2498442"/>
                  <a:pt x="3083134" y="3548529"/>
                  <a:pt x="1787785" y="3548529"/>
                </a:cubicBezTo>
                <a:cubicBezTo>
                  <a:pt x="1140111" y="3548529"/>
                  <a:pt x="553752" y="3286007"/>
                  <a:pt x="129311" y="2861567"/>
                </a:cubicBezTo>
                <a:lnTo>
                  <a:pt x="0" y="2719289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2">
            <a:extLst>
              <a:ext uri="{FF2B5EF4-FFF2-40B4-BE49-F238E27FC236}">
                <a16:creationId xmlns:a16="http://schemas.microsoft.com/office/drawing/2014/main" id="{2141F1CC-6A53-4BCF-9127-AABB52E249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1" y="3842187"/>
            <a:ext cx="3321156" cy="3015812"/>
          </a:xfrm>
          <a:custGeom>
            <a:avLst/>
            <a:gdLst>
              <a:gd name="connsiteX0" fmla="*/ 1359768 w 3321156"/>
              <a:gd name="connsiteY0" fmla="*/ 0 h 3015812"/>
              <a:gd name="connsiteX1" fmla="*/ 3321156 w 3321156"/>
              <a:gd name="connsiteY1" fmla="*/ 1961388 h 3015812"/>
              <a:gd name="connsiteX2" fmla="*/ 3084427 w 3321156"/>
              <a:gd name="connsiteY2" fmla="*/ 2896302 h 3015812"/>
              <a:gd name="connsiteX3" fmla="*/ 3011823 w 3321156"/>
              <a:gd name="connsiteY3" fmla="*/ 3015812 h 3015812"/>
              <a:gd name="connsiteX4" fmla="*/ 0 w 3321156"/>
              <a:gd name="connsiteY4" fmla="*/ 3015812 h 3015812"/>
              <a:gd name="connsiteX5" fmla="*/ 0 w 3321156"/>
              <a:gd name="connsiteY5" fmla="*/ 549808 h 3015812"/>
              <a:gd name="connsiteX6" fmla="*/ 112143 w 3321156"/>
              <a:gd name="connsiteY6" fmla="*/ 447886 h 3015812"/>
              <a:gd name="connsiteX7" fmla="*/ 1359768 w 3321156"/>
              <a:gd name="connsiteY7" fmla="*/ 0 h 3015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21156" h="3015812">
                <a:moveTo>
                  <a:pt x="1359768" y="0"/>
                </a:moveTo>
                <a:cubicBezTo>
                  <a:pt x="2443013" y="0"/>
                  <a:pt x="3321156" y="878143"/>
                  <a:pt x="3321156" y="1961388"/>
                </a:cubicBezTo>
                <a:cubicBezTo>
                  <a:pt x="3321156" y="2299902"/>
                  <a:pt x="3235400" y="2618387"/>
                  <a:pt x="3084427" y="2896302"/>
                </a:cubicBezTo>
                <a:lnTo>
                  <a:pt x="3011823" y="3015812"/>
                </a:lnTo>
                <a:lnTo>
                  <a:pt x="0" y="3015812"/>
                </a:lnTo>
                <a:lnTo>
                  <a:pt x="0" y="549808"/>
                </a:lnTo>
                <a:lnTo>
                  <a:pt x="112143" y="447886"/>
                </a:lnTo>
                <a:cubicBezTo>
                  <a:pt x="451187" y="168082"/>
                  <a:pt x="885848" y="0"/>
                  <a:pt x="135976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4">
            <a:extLst>
              <a:ext uri="{FF2B5EF4-FFF2-40B4-BE49-F238E27FC236}">
                <a16:creationId xmlns:a16="http://schemas.microsoft.com/office/drawing/2014/main" id="{561B2B49-7142-4CA8-A929-4671548E6A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4530" y="2496668"/>
            <a:ext cx="3118104" cy="311810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9A6876B9-0DD9-4024-9930-26148FD4CF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"/>
          <a:stretch/>
        </p:blipFill>
        <p:spPr>
          <a:xfrm>
            <a:off x="3559122" y="2661260"/>
            <a:ext cx="2788920" cy="2788920"/>
          </a:xfrm>
          <a:custGeom>
            <a:avLst/>
            <a:gdLst/>
            <a:ahLst/>
            <a:cxnLst/>
            <a:rect l="l" t="t" r="r" b="b"/>
            <a:pathLst>
              <a:path w="2880360" h="2880360">
                <a:moveTo>
                  <a:pt x="1440180" y="0"/>
                </a:moveTo>
                <a:cubicBezTo>
                  <a:pt x="2235569" y="0"/>
                  <a:pt x="2880360" y="644791"/>
                  <a:pt x="2880360" y="1440180"/>
                </a:cubicBezTo>
                <a:cubicBezTo>
                  <a:pt x="2880360" y="2235569"/>
                  <a:pt x="2235569" y="2880360"/>
                  <a:pt x="1440180" y="2880360"/>
                </a:cubicBezTo>
                <a:cubicBezTo>
                  <a:pt x="644791" y="2880360"/>
                  <a:pt x="0" y="2235569"/>
                  <a:pt x="0" y="1440180"/>
                </a:cubicBezTo>
                <a:cubicBezTo>
                  <a:pt x="0" y="644791"/>
                  <a:pt x="644791" y="0"/>
                  <a:pt x="1440180" y="0"/>
                </a:cubicBezTo>
                <a:close/>
              </a:path>
            </a:pathLst>
          </a:custGeom>
        </p:spPr>
      </p:pic>
      <p:pic>
        <p:nvPicPr>
          <p:cNvPr id="6" name="Рисунок 6" descr="Изображение выглядит как человек, мужчина, костюм, военная форма&#10;&#10;Автоматически созданное описание">
            <a:extLst>
              <a:ext uri="{FF2B5EF4-FFF2-40B4-BE49-F238E27FC236}">
                <a16:creationId xmlns:a16="http://schemas.microsoft.com/office/drawing/2014/main" id="{F51DF53C-1270-46CE-9C45-CDD184345F2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1" y="82630"/>
            <a:ext cx="3967953" cy="3383270"/>
          </a:xfrm>
          <a:custGeom>
            <a:avLst/>
            <a:gdLst/>
            <a:ahLst/>
            <a:cxnLst/>
            <a:rect l="l" t="t" r="r" b="b"/>
            <a:pathLst>
              <a:path w="3967973" h="3383280">
                <a:moveTo>
                  <a:pt x="0" y="0"/>
                </a:moveTo>
                <a:lnTo>
                  <a:pt x="3605273" y="0"/>
                </a:lnTo>
                <a:lnTo>
                  <a:pt x="3704836" y="163887"/>
                </a:lnTo>
                <a:cubicBezTo>
                  <a:pt x="3872651" y="472804"/>
                  <a:pt x="3967973" y="826817"/>
                  <a:pt x="3967973" y="1203093"/>
                </a:cubicBezTo>
                <a:cubicBezTo>
                  <a:pt x="3967973" y="2407177"/>
                  <a:pt x="2991870" y="3383280"/>
                  <a:pt x="1787786" y="3383280"/>
                </a:cubicBezTo>
                <a:cubicBezTo>
                  <a:pt x="1110489" y="3383280"/>
                  <a:pt x="505326" y="3074435"/>
                  <a:pt x="105448" y="2589894"/>
                </a:cubicBezTo>
                <a:lnTo>
                  <a:pt x="0" y="2448881"/>
                </a:lnTo>
                <a:close/>
              </a:path>
            </a:pathLst>
          </a:custGeom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885D8C1-1BFD-481A-9570-84D40415BB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9653" y="3906775"/>
            <a:ext cx="3155071" cy="2850749"/>
          </a:xfrm>
          <a:custGeom>
            <a:avLst/>
            <a:gdLst/>
            <a:ahLst/>
            <a:cxnLst/>
            <a:rect l="l" t="t" r="r" b="b"/>
            <a:pathLst>
              <a:path w="3155071" h="2850749">
                <a:moveTo>
                  <a:pt x="1358746" y="0"/>
                </a:moveTo>
                <a:cubicBezTo>
                  <a:pt x="2350829" y="0"/>
                  <a:pt x="3155071" y="804242"/>
                  <a:pt x="3155071" y="1796325"/>
                </a:cubicBezTo>
                <a:cubicBezTo>
                  <a:pt x="3155071" y="2168356"/>
                  <a:pt x="3041975" y="2513972"/>
                  <a:pt x="2848287" y="2800668"/>
                </a:cubicBezTo>
                <a:lnTo>
                  <a:pt x="2810837" y="2850749"/>
                </a:lnTo>
                <a:lnTo>
                  <a:pt x="0" y="2850749"/>
                </a:lnTo>
                <a:lnTo>
                  <a:pt x="0" y="623564"/>
                </a:lnTo>
                <a:lnTo>
                  <a:pt x="88552" y="526132"/>
                </a:lnTo>
                <a:cubicBezTo>
                  <a:pt x="413623" y="201061"/>
                  <a:pt x="862705" y="0"/>
                  <a:pt x="1358746" y="0"/>
                </a:cubicBez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8048CAD-F6C4-42A2-BE58-5D8FE6193F9B}"/>
              </a:ext>
            </a:extLst>
          </p:cNvPr>
          <p:cNvSpPr txBox="1"/>
          <p:nvPr/>
        </p:nvSpPr>
        <p:spPr>
          <a:xfrm>
            <a:off x="6954317" y="1295470"/>
            <a:ext cx="4993786" cy="2611305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n-US" sz="3200" dirty="0" err="1"/>
              <a:t>Леонид</a:t>
            </a:r>
            <a:r>
              <a:rPr lang="en-US" sz="3200" dirty="0"/>
              <a:t> </a:t>
            </a:r>
            <a:r>
              <a:rPr lang="en-US" sz="3200" dirty="0" err="1"/>
              <a:t>Ильич</a:t>
            </a:r>
            <a:r>
              <a:rPr lang="en-US" sz="3200" dirty="0"/>
              <a:t> </a:t>
            </a:r>
            <a:r>
              <a:rPr lang="en-US" sz="3200" dirty="0" err="1"/>
              <a:t>Брежнев</a:t>
            </a:r>
            <a:r>
              <a:rPr lang="en-US" sz="3200" dirty="0"/>
              <a:t> </a:t>
            </a:r>
            <a:r>
              <a:rPr lang="en-US" sz="3200" dirty="0" err="1"/>
              <a:t>родился</a:t>
            </a:r>
            <a:r>
              <a:rPr lang="en-US" sz="3200" dirty="0"/>
              <a:t> 19 </a:t>
            </a:r>
            <a:r>
              <a:rPr lang="en-US" sz="3200" dirty="0" err="1"/>
              <a:t>декабря</a:t>
            </a:r>
            <a:r>
              <a:rPr lang="en-US" sz="3200" dirty="0"/>
              <a:t> 1906 г., в с. </a:t>
            </a:r>
            <a:r>
              <a:rPr lang="en-US" sz="3200" dirty="0" err="1"/>
              <a:t>Каменское</a:t>
            </a:r>
            <a:r>
              <a:rPr lang="en-US" sz="3200" dirty="0"/>
              <a:t> в </a:t>
            </a:r>
            <a:r>
              <a:rPr lang="en-US" sz="3200" dirty="0" err="1"/>
              <a:t>семье</a:t>
            </a:r>
            <a:r>
              <a:rPr lang="en-US" sz="3200" dirty="0"/>
              <a:t> </a:t>
            </a:r>
            <a:r>
              <a:rPr lang="en-US" sz="3200" dirty="0" err="1"/>
              <a:t>рабочих</a:t>
            </a:r>
            <a:r>
              <a:rPr lang="en-US" sz="3200" dirty="0"/>
              <a:t>. </a:t>
            </a:r>
            <a:endParaRPr lang="ru-RU" sz="3200" dirty="0" smtClean="0"/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n-US" sz="3200" dirty="0" smtClean="0">
                <a:ea typeface="+mn-lt"/>
                <a:cs typeface="+mn-lt"/>
              </a:rPr>
              <a:t>В </a:t>
            </a:r>
            <a:r>
              <a:rPr lang="en-US" sz="3200" dirty="0">
                <a:ea typeface="+mn-lt"/>
                <a:cs typeface="+mn-lt"/>
              </a:rPr>
              <a:t>1915 г. </a:t>
            </a:r>
            <a:r>
              <a:rPr lang="en-US" sz="3200" dirty="0" err="1">
                <a:ea typeface="+mn-lt"/>
                <a:cs typeface="+mn-lt"/>
              </a:rPr>
              <a:t>стал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учеником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Каменской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классической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гимназии</a:t>
            </a:r>
            <a:r>
              <a:rPr lang="en-US" sz="3200" dirty="0">
                <a:ea typeface="+mn-lt"/>
                <a:cs typeface="+mn-lt"/>
              </a:rPr>
              <a:t>. </a:t>
            </a:r>
            <a:endParaRPr lang="ru-RU" sz="3200" dirty="0" smtClean="0">
              <a:ea typeface="+mn-lt"/>
              <a:cs typeface="+mn-lt"/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n-US" sz="3200" dirty="0" smtClean="0">
                <a:ea typeface="+mn-lt"/>
                <a:cs typeface="+mn-lt"/>
              </a:rPr>
              <a:t>В </a:t>
            </a:r>
            <a:r>
              <a:rPr lang="en-US" sz="3200" dirty="0">
                <a:ea typeface="+mn-lt"/>
                <a:cs typeface="+mn-lt"/>
              </a:rPr>
              <a:t>1921 г. </a:t>
            </a:r>
            <a:r>
              <a:rPr lang="en-US" sz="3200" dirty="0" err="1">
                <a:ea typeface="+mn-lt"/>
                <a:cs typeface="+mn-lt"/>
              </a:rPr>
              <a:t>Брежнев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получил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место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на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курском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маслобойном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заводе</a:t>
            </a:r>
            <a:r>
              <a:rPr lang="en-US" sz="2800" dirty="0">
                <a:ea typeface="+mn-lt"/>
                <a:cs typeface="+mn-lt"/>
              </a:rPr>
              <a:t>.</a:t>
            </a:r>
            <a:endParaRPr lang="en-US" sz="2800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67045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!!BGRectangle">
            <a:extLst>
              <a:ext uri="{FF2B5EF4-FFF2-40B4-BE49-F238E27FC236}">
                <a16:creationId xmlns:a16="http://schemas.microsoft.com/office/drawing/2014/main" id="{9B76D444-2756-434F-AE61-96D69830C13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2" descr="Изображение выглядит как человек, мужчина, военная форма, стена&#10;&#10;Автоматически созданное описание">
            <a:extLst>
              <a:ext uri="{FF2B5EF4-FFF2-40B4-BE49-F238E27FC236}">
                <a16:creationId xmlns:a16="http://schemas.microsoft.com/office/drawing/2014/main" id="{CDEB085F-D4C8-42AE-BB0A-0E738C553C3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391903" y="573678"/>
            <a:ext cx="5103206" cy="5710645"/>
          </a:xfrm>
          <a:prstGeom prst="rect">
            <a:avLst/>
          </a:prstGeom>
        </p:spPr>
      </p:pic>
      <p:sp>
        <p:nvSpPr>
          <p:cNvPr id="12" name="!!Line">
            <a:extLst>
              <a:ext uri="{FF2B5EF4-FFF2-40B4-BE49-F238E27FC236}">
                <a16:creationId xmlns:a16="http://schemas.microsoft.com/office/drawing/2014/main" id="{0AF80B57-54E2-4D01-8731-3F38B0C56C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08192" y="1417320"/>
            <a:ext cx="9144" cy="40233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B971EE-5D40-422E-935F-33598CEFE7A4}"/>
              </a:ext>
            </a:extLst>
          </p:cNvPr>
          <p:cNvSpPr txBox="1"/>
          <p:nvPr/>
        </p:nvSpPr>
        <p:spPr>
          <a:xfrm>
            <a:off x="6515001" y="1242374"/>
            <a:ext cx="4954360" cy="373405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n-US" sz="2800" dirty="0" err="1"/>
              <a:t>Леонид</a:t>
            </a:r>
            <a:r>
              <a:rPr lang="en-US" sz="2800" dirty="0"/>
              <a:t> </a:t>
            </a:r>
            <a:r>
              <a:rPr lang="en-US" sz="2800" dirty="0" err="1"/>
              <a:t>Брежнев</a:t>
            </a:r>
            <a:r>
              <a:rPr lang="en-US" sz="2800" dirty="0"/>
              <a:t> </a:t>
            </a:r>
            <a:r>
              <a:rPr lang="en-US" sz="2800" dirty="0" err="1"/>
              <a:t>ялялся</a:t>
            </a:r>
            <a:r>
              <a:rPr lang="en-US" sz="2800" dirty="0"/>
              <a:t> </a:t>
            </a:r>
            <a:r>
              <a:rPr lang="en-US" sz="2800" dirty="0" err="1"/>
              <a:t>членом</a:t>
            </a:r>
            <a:r>
              <a:rPr lang="en-US" sz="2800" dirty="0"/>
              <a:t> КПСС с 1931 г. С </a:t>
            </a:r>
            <a:r>
              <a:rPr lang="en-US" sz="2800" dirty="0" err="1"/>
              <a:t>началом</a:t>
            </a:r>
            <a:r>
              <a:rPr lang="en-US" sz="2800" dirty="0"/>
              <a:t> </a:t>
            </a:r>
            <a:r>
              <a:rPr lang="en-US" sz="2800" dirty="0" err="1"/>
              <a:t>Великой</a:t>
            </a:r>
            <a:r>
              <a:rPr lang="en-US" sz="2800" dirty="0"/>
              <a:t> </a:t>
            </a:r>
            <a:r>
              <a:rPr lang="en-US" sz="2800" dirty="0" err="1"/>
              <a:t>Отечественной</a:t>
            </a:r>
            <a:r>
              <a:rPr lang="en-US" sz="2800" dirty="0"/>
              <a:t> </a:t>
            </a:r>
            <a:r>
              <a:rPr lang="en-US" sz="2800" dirty="0" err="1"/>
              <a:t>войны</a:t>
            </a:r>
            <a:r>
              <a:rPr lang="en-US" sz="2800" dirty="0"/>
              <a:t> </a:t>
            </a:r>
            <a:r>
              <a:rPr lang="en-US" sz="2800" dirty="0" err="1"/>
              <a:t>Леонид</a:t>
            </a:r>
            <a:r>
              <a:rPr lang="en-US" sz="2800" dirty="0"/>
              <a:t> </a:t>
            </a:r>
            <a:r>
              <a:rPr lang="en-US" sz="2800" dirty="0" err="1"/>
              <a:t>Ильич</a:t>
            </a:r>
            <a:r>
              <a:rPr lang="en-US" sz="2800" dirty="0"/>
              <a:t> </a:t>
            </a:r>
            <a:r>
              <a:rPr lang="en-US" sz="2800" dirty="0" err="1"/>
              <a:t>активно</a:t>
            </a:r>
            <a:r>
              <a:rPr lang="en-US" sz="2800" dirty="0"/>
              <a:t> </a:t>
            </a:r>
            <a:r>
              <a:rPr lang="en-US" sz="2800" dirty="0" err="1"/>
              <a:t>мобилизовал</a:t>
            </a:r>
            <a:r>
              <a:rPr lang="en-US" sz="2800" dirty="0"/>
              <a:t> </a:t>
            </a:r>
            <a:r>
              <a:rPr lang="en-US" sz="2800" dirty="0" err="1"/>
              <a:t>население</a:t>
            </a:r>
            <a:r>
              <a:rPr lang="en-US" sz="2800" dirty="0"/>
              <a:t> в </a:t>
            </a:r>
            <a:r>
              <a:rPr lang="en-US" sz="2800" dirty="0" err="1"/>
              <a:t>Красную</a:t>
            </a:r>
            <a:r>
              <a:rPr lang="en-US" sz="2800" dirty="0"/>
              <a:t> </a:t>
            </a:r>
            <a:r>
              <a:rPr lang="en-US" sz="2800" dirty="0" err="1"/>
              <a:t>Армию</a:t>
            </a:r>
            <a:r>
              <a:rPr lang="en-US" sz="2800" dirty="0"/>
              <a:t>. </a:t>
            </a:r>
            <a:r>
              <a:rPr lang="en-US" sz="2800" dirty="0" err="1"/>
              <a:t>Также</a:t>
            </a:r>
            <a:r>
              <a:rPr lang="en-US" sz="2800" dirty="0"/>
              <a:t> </a:t>
            </a:r>
            <a:r>
              <a:rPr lang="en-US" sz="2800" dirty="0" err="1"/>
              <a:t>он</a:t>
            </a:r>
            <a:r>
              <a:rPr lang="en-US" sz="2800" dirty="0"/>
              <a:t> </a:t>
            </a:r>
            <a:r>
              <a:rPr lang="en-US" sz="2800" dirty="0" err="1"/>
              <a:t>эвакуировал</a:t>
            </a:r>
            <a:r>
              <a:rPr lang="en-US" sz="2800" dirty="0"/>
              <a:t> </a:t>
            </a:r>
            <a:r>
              <a:rPr lang="en-US" sz="2800" dirty="0" err="1"/>
              <a:t>промышленность</a:t>
            </a:r>
            <a:r>
              <a:rPr lang="en-US" sz="2800" dirty="0"/>
              <a:t>, </a:t>
            </a:r>
            <a:r>
              <a:rPr lang="en-US" sz="2800" dirty="0" err="1"/>
              <a:t>занимал</a:t>
            </a:r>
            <a:r>
              <a:rPr lang="en-US" sz="2800" dirty="0"/>
              <a:t> </a:t>
            </a:r>
            <a:r>
              <a:rPr lang="en-US" sz="2800" dirty="0" err="1"/>
              <a:t>невоенные</a:t>
            </a:r>
            <a:r>
              <a:rPr lang="en-US" sz="2800" dirty="0"/>
              <a:t> </a:t>
            </a:r>
            <a:r>
              <a:rPr lang="en-US" sz="2800" dirty="0" err="1"/>
              <a:t>должности</a:t>
            </a:r>
            <a:r>
              <a:rPr lang="en-US" sz="2800" dirty="0"/>
              <a:t> в </a:t>
            </a:r>
            <a:r>
              <a:rPr lang="en-US" sz="2800" dirty="0" err="1"/>
              <a:t>армии</a:t>
            </a:r>
            <a:r>
              <a:rPr lang="en-US" sz="2800" dirty="0"/>
              <a:t>.</a:t>
            </a:r>
            <a:r>
              <a:rPr lang="en-US" sz="2800" dirty="0">
                <a:ea typeface="+mn-lt"/>
                <a:cs typeface="+mn-lt"/>
              </a:rPr>
              <a:t> </a:t>
            </a:r>
            <a:r>
              <a:rPr lang="en-US" sz="2800" dirty="0" err="1">
                <a:ea typeface="+mn-lt"/>
                <a:cs typeface="+mn-lt"/>
              </a:rPr>
              <a:t>Закончил</a:t>
            </a:r>
            <a:r>
              <a:rPr lang="en-US" sz="2800" dirty="0">
                <a:ea typeface="+mn-lt"/>
                <a:cs typeface="+mn-lt"/>
              </a:rPr>
              <a:t> </a:t>
            </a:r>
            <a:r>
              <a:rPr lang="en-US" sz="2800" dirty="0" err="1">
                <a:ea typeface="+mn-lt"/>
                <a:cs typeface="+mn-lt"/>
              </a:rPr>
              <a:t>войну</a:t>
            </a:r>
            <a:r>
              <a:rPr lang="en-US" sz="2800" dirty="0">
                <a:ea typeface="+mn-lt"/>
                <a:cs typeface="+mn-lt"/>
              </a:rPr>
              <a:t> в </a:t>
            </a:r>
            <a:r>
              <a:rPr lang="en-US" sz="2800" dirty="0" err="1">
                <a:ea typeface="+mn-lt"/>
                <a:cs typeface="+mn-lt"/>
              </a:rPr>
              <a:t>звании</a:t>
            </a:r>
            <a:r>
              <a:rPr lang="en-US" sz="2800" dirty="0">
                <a:ea typeface="+mn-lt"/>
                <a:cs typeface="+mn-lt"/>
              </a:rPr>
              <a:t> </a:t>
            </a:r>
            <a:r>
              <a:rPr lang="en-US" sz="2800" dirty="0" err="1">
                <a:ea typeface="+mn-lt"/>
                <a:cs typeface="+mn-lt"/>
              </a:rPr>
              <a:t>генерал-майора</a:t>
            </a:r>
            <a:r>
              <a:rPr lang="en-US" sz="2800" dirty="0">
                <a:ea typeface="+mn-lt"/>
                <a:cs typeface="+mn-lt"/>
              </a:rPr>
              <a:t>, </a:t>
            </a:r>
            <a:r>
              <a:rPr lang="en-US" sz="2800" dirty="0" err="1">
                <a:ea typeface="+mn-lt"/>
                <a:cs typeface="+mn-lt"/>
              </a:rPr>
              <a:t>присвоенного</a:t>
            </a:r>
            <a:r>
              <a:rPr lang="en-US" sz="2800" dirty="0">
                <a:ea typeface="+mn-lt"/>
                <a:cs typeface="+mn-lt"/>
              </a:rPr>
              <a:t> </a:t>
            </a:r>
            <a:r>
              <a:rPr lang="en-US" sz="2800" dirty="0" err="1">
                <a:ea typeface="+mn-lt"/>
                <a:cs typeface="+mn-lt"/>
              </a:rPr>
              <a:t>ему</a:t>
            </a:r>
            <a:r>
              <a:rPr lang="en-US" sz="2800" dirty="0">
                <a:ea typeface="+mn-lt"/>
                <a:cs typeface="+mn-lt"/>
              </a:rPr>
              <a:t> в 1943 г. </a:t>
            </a:r>
            <a:endParaRPr lang="ru-RU" sz="2800" dirty="0">
              <a:ea typeface="+mn-lt"/>
              <a:cs typeface="+mn-lt"/>
            </a:endParaRP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431929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!!BGRectangle">
            <a:extLst>
              <a:ext uri="{FF2B5EF4-FFF2-40B4-BE49-F238E27FC236}">
                <a16:creationId xmlns:a16="http://schemas.microsoft.com/office/drawing/2014/main" id="{9B76D444-2756-434F-AE61-96D69830C13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!!Line">
            <a:extLst>
              <a:ext uri="{FF2B5EF4-FFF2-40B4-BE49-F238E27FC236}">
                <a16:creationId xmlns:a16="http://schemas.microsoft.com/office/drawing/2014/main" id="{0AF80B57-54E2-4D01-8731-3F38B0C56C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08192" y="1417320"/>
            <a:ext cx="9144" cy="40233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B971EE-5D40-422E-935F-33598CEFE7A4}"/>
              </a:ext>
            </a:extLst>
          </p:cNvPr>
          <p:cNvSpPr txBox="1"/>
          <p:nvPr/>
        </p:nvSpPr>
        <p:spPr>
          <a:xfrm>
            <a:off x="6611982" y="1561029"/>
            <a:ext cx="4954360" cy="373405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400">
              <a:ea typeface="+mn-lt"/>
              <a:cs typeface="+mn-lt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</p:txBody>
      </p:sp>
      <p:pic>
        <p:nvPicPr>
          <p:cNvPr id="4" name="Рисунок 4" descr="Изображение выглядит как текст, внешний, человек, небо&#10;&#10;Автоматически созданное описание">
            <a:extLst>
              <a:ext uri="{FF2B5EF4-FFF2-40B4-BE49-F238E27FC236}">
                <a16:creationId xmlns:a16="http://schemas.microsoft.com/office/drawing/2014/main" id="{6989DF61-C328-4202-B4E2-C31EDAE177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014" y="65477"/>
            <a:ext cx="4124325" cy="3585541"/>
          </a:xfrm>
          <a:prstGeom prst="rect">
            <a:avLst/>
          </a:prstGeom>
        </p:spPr>
      </p:pic>
      <p:pic>
        <p:nvPicPr>
          <p:cNvPr id="5" name="Рисунок 5" descr="Изображение выглядит как зонт, человек, аксессуар, внешний&#10;&#10;Автоматически созданное описание">
            <a:extLst>
              <a:ext uri="{FF2B5EF4-FFF2-40B4-BE49-F238E27FC236}">
                <a16:creationId xmlns:a16="http://schemas.microsoft.com/office/drawing/2014/main" id="{B9F9D61A-D99C-4411-9280-9C41C9EBEC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015" y="3899256"/>
            <a:ext cx="4124325" cy="2791653"/>
          </a:xfrm>
          <a:prstGeom prst="rect">
            <a:avLst/>
          </a:prstGeom>
        </p:spPr>
      </p:pic>
      <p:sp>
        <p:nvSpPr>
          <p:cNvPr id="8" name="TextBox 1">
            <a:extLst>
              <a:ext uri="{FF2B5EF4-FFF2-40B4-BE49-F238E27FC236}">
                <a16:creationId xmlns:a16="http://schemas.microsoft.com/office/drawing/2014/main" id="{0CA84A7A-BB3F-4047-8995-4319313C54C9}"/>
              </a:ext>
            </a:extLst>
          </p:cNvPr>
          <p:cNvSpPr txBox="1"/>
          <p:nvPr/>
        </p:nvSpPr>
        <p:spPr>
          <a:xfrm>
            <a:off x="6487291" y="1133449"/>
            <a:ext cx="4831628" cy="483209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800" dirty="0">
                <a:ea typeface="+mn-lt"/>
                <a:cs typeface="+mn-lt"/>
              </a:rPr>
              <a:t>4 февраля 1943 года отряд морской пехоты 18-й армии численностью 271 человек захватил плацдарм «Малая земля» на берегу Цемесской бухты, оборона продолжалась 225 дней, в сентябре войска перешли в наступление и 16 сентября 1943 года город Новороссийск был освобождён.</a:t>
            </a:r>
            <a:endParaRPr lang="ru-RU" sz="2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6578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!!BGRectangle">
            <a:extLst>
              <a:ext uri="{FF2B5EF4-FFF2-40B4-BE49-F238E27FC236}">
                <a16:creationId xmlns:a16="http://schemas.microsoft.com/office/drawing/2014/main" id="{9B76D444-2756-434F-AE61-96D69830C13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!!Line">
            <a:extLst>
              <a:ext uri="{FF2B5EF4-FFF2-40B4-BE49-F238E27FC236}">
                <a16:creationId xmlns:a16="http://schemas.microsoft.com/office/drawing/2014/main" id="{0AF80B57-54E2-4D01-8731-3F38B0C56C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08192" y="1417320"/>
            <a:ext cx="9144" cy="40233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B971EE-5D40-422E-935F-33598CEFE7A4}"/>
              </a:ext>
            </a:extLst>
          </p:cNvPr>
          <p:cNvSpPr txBox="1"/>
          <p:nvPr/>
        </p:nvSpPr>
        <p:spPr>
          <a:xfrm>
            <a:off x="6611982" y="1561029"/>
            <a:ext cx="4954360" cy="373405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400">
              <a:ea typeface="+mn-lt"/>
              <a:cs typeface="+mn-lt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</p:txBody>
      </p:sp>
      <p:pic>
        <p:nvPicPr>
          <p:cNvPr id="2" name="Рисунок 2" descr="Изображение выглядит как текст, внутренний, человек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3B8679F1-2EA9-4FFC-8F19-8F5F52F2A8F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331" y="1228274"/>
            <a:ext cx="4392705" cy="43927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9B6972-62AB-4BE3-B22B-B5524DA2766A}"/>
              </a:ext>
            </a:extLst>
          </p:cNvPr>
          <p:cNvSpPr txBox="1"/>
          <p:nvPr/>
        </p:nvSpPr>
        <p:spPr>
          <a:xfrm>
            <a:off x="6504301" y="1126374"/>
            <a:ext cx="4496207" cy="495520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200" dirty="0">
                <a:ea typeface="+mn-lt"/>
                <a:cs typeface="+mn-lt"/>
              </a:rPr>
              <a:t>Леонид Ильич Брежнев в 1978 году опубликовал свои военные мемуары. </a:t>
            </a:r>
            <a:endParaRPr lang="ru-RU" sz="3200" dirty="0">
              <a:cs typeface="Calibri"/>
            </a:endParaRPr>
          </a:p>
          <a:p>
            <a:pPr algn="just"/>
            <a:r>
              <a:rPr lang="ru-RU" sz="3200" dirty="0">
                <a:ea typeface="+mn-lt"/>
                <a:cs typeface="+mn-lt"/>
              </a:rPr>
              <a:t>К 1985 году книга выдержала в СССР несколько десятков изданий, совокупный тираж превысил 5 млн экземпляров</a:t>
            </a:r>
            <a:r>
              <a:rPr lang="ru-RU" sz="2800" dirty="0">
                <a:ea typeface="+mn-lt"/>
                <a:cs typeface="+mn-lt"/>
              </a:rPr>
              <a:t>.</a:t>
            </a:r>
            <a:endParaRPr lang="ru-RU" sz="2800" dirty="0">
              <a:cs typeface="Calibri"/>
            </a:endParaRPr>
          </a:p>
          <a:p>
            <a:pPr algn="just"/>
            <a:endParaRPr lang="ru-RU" sz="2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0902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3" descr="Изображение выглядит как человек, мужчина, галстук, костюм&#10;&#10;Автоматически созданное описание">
            <a:extLst>
              <a:ext uri="{FF2B5EF4-FFF2-40B4-BE49-F238E27FC236}">
                <a16:creationId xmlns:a16="http://schemas.microsoft.com/office/drawing/2014/main" id="{46858023-47BE-4013-8C83-3B002D28F6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898" y="1"/>
            <a:ext cx="1219198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8981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644</Words>
  <Application>Microsoft Office PowerPoint</Application>
  <PresentationFormat>Широкоэкранный</PresentationFormat>
  <Paragraphs>46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63</cp:revision>
  <cp:lastPrinted>2021-03-02T07:03:50Z</cp:lastPrinted>
  <dcterms:created xsi:type="dcterms:W3CDTF">2021-02-28T18:17:04Z</dcterms:created>
  <dcterms:modified xsi:type="dcterms:W3CDTF">2022-02-18T14:06:18Z</dcterms:modified>
</cp:coreProperties>
</file>