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15"/>
  </p:handoutMasterIdLst>
  <p:sldIdLst>
    <p:sldId id="256" r:id="rId2"/>
    <p:sldId id="268" r:id="rId3"/>
    <p:sldId id="261" r:id="rId4"/>
    <p:sldId id="269" r:id="rId5"/>
    <p:sldId id="259" r:id="rId6"/>
    <p:sldId id="258" r:id="rId7"/>
    <p:sldId id="263" r:id="rId8"/>
    <p:sldId id="271" r:id="rId9"/>
    <p:sldId id="266" r:id="rId10"/>
    <p:sldId id="267" r:id="rId11"/>
    <p:sldId id="270" r:id="rId12"/>
    <p:sldId id="272" r:id="rId13"/>
    <p:sldId id="274" r:id="rId14"/>
  </p:sldIdLst>
  <p:sldSz cx="9144000" cy="6858000" type="screen4x3"/>
  <p:notesSz cx="6761163"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30525"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29050" y="0"/>
            <a:ext cx="2930525" cy="496888"/>
          </a:xfrm>
          <a:prstGeom prst="rect">
            <a:avLst/>
          </a:prstGeom>
        </p:spPr>
        <p:txBody>
          <a:bodyPr vert="horz" lIns="91440" tIns="45720" rIns="91440" bIns="45720" rtlCol="0"/>
          <a:lstStyle>
            <a:lvl1pPr algn="r">
              <a:defRPr sz="1200"/>
            </a:lvl1pPr>
          </a:lstStyle>
          <a:p>
            <a:fld id="{6D490F30-CC28-4E66-BF97-D4DEBC3EFDC9}" type="datetimeFigureOut">
              <a:rPr lang="ru-RU" smtClean="0"/>
              <a:t>20.10.2020</a:t>
            </a:fld>
            <a:endParaRPr lang="ru-RU"/>
          </a:p>
        </p:txBody>
      </p:sp>
      <p:sp>
        <p:nvSpPr>
          <p:cNvPr id="4" name="Нижний колонтитул 3"/>
          <p:cNvSpPr>
            <a:spLocks noGrp="1"/>
          </p:cNvSpPr>
          <p:nvPr>
            <p:ph type="ftr" sz="quarter" idx="2"/>
          </p:nvPr>
        </p:nvSpPr>
        <p:spPr>
          <a:xfrm>
            <a:off x="0" y="9444038"/>
            <a:ext cx="2930525" cy="4968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29050" y="9444038"/>
            <a:ext cx="2930525" cy="496887"/>
          </a:xfrm>
          <a:prstGeom prst="rect">
            <a:avLst/>
          </a:prstGeom>
        </p:spPr>
        <p:txBody>
          <a:bodyPr vert="horz" lIns="91440" tIns="45720" rIns="91440" bIns="45720" rtlCol="0" anchor="b"/>
          <a:lstStyle>
            <a:lvl1pPr algn="r">
              <a:defRPr sz="1200"/>
            </a:lvl1pPr>
          </a:lstStyle>
          <a:p>
            <a:fld id="{AAEB380A-543E-459B-8092-642EED9EA75D}" type="slidenum">
              <a:rPr lang="ru-RU" smtClean="0"/>
              <a:t>‹#›</a:t>
            </a:fld>
            <a:endParaRPr lang="ru-RU"/>
          </a:p>
        </p:txBody>
      </p:sp>
    </p:spTree>
    <p:extLst>
      <p:ext uri="{BB962C8B-B14F-4D97-AF65-F5344CB8AC3E}">
        <p14:creationId xmlns:p14="http://schemas.microsoft.com/office/powerpoint/2010/main" val="113637011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t>20.10.2020</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t>20.10.2020</a:t>
            </a:fld>
            <a:endParaRPr lang="ru-RU"/>
          </a:p>
        </p:txBody>
      </p:sp>
      <p:sp>
        <p:nvSpPr>
          <p:cNvPr id="9" name="Номер слайда 8"/>
          <p:cNvSpPr>
            <a:spLocks noGrp="1"/>
          </p:cNvSpPr>
          <p:nvPr>
            <p:ph type="sldNum" sz="quarter" idx="15"/>
          </p:nvPr>
        </p:nvSpPr>
        <p:spPr/>
        <p:txBody>
          <a:bodyPr rtlCol="0"/>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t>20.10.2020</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20.10.2020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20.10.2020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t>20.10.2020</a:t>
            </a:fld>
            <a:endParaRPr lang="ru-RU"/>
          </a:p>
        </p:txBody>
      </p:sp>
      <p:sp>
        <p:nvSpPr>
          <p:cNvPr id="7" name="Номер слайда 6"/>
          <p:cNvSpPr>
            <a:spLocks noGrp="1"/>
          </p:cNvSpPr>
          <p:nvPr>
            <p:ph type="sldNum" sz="quarter" idx="11"/>
          </p:nvPr>
        </p:nvSpPr>
        <p:spPr/>
        <p:txBody>
          <a:bodyPr rtlCol="0"/>
          <a:lstStyle/>
          <a:p>
            <a:fld id="{B19B0651-EE4F-4900-A07F-96A6BFA9D0F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t>20.10.2020</a:t>
            </a:fld>
            <a:endParaRPr lang="ru-RU"/>
          </a:p>
        </p:txBody>
      </p:sp>
      <p:sp>
        <p:nvSpPr>
          <p:cNvPr id="22" name="Номер слайда 21"/>
          <p:cNvSpPr>
            <a:spLocks noGrp="1"/>
          </p:cNvSpPr>
          <p:nvPr>
            <p:ph type="sldNum" sz="quarter" idx="15"/>
          </p:nvPr>
        </p:nvSpPr>
        <p:spPr/>
        <p:txBody>
          <a:bodyPr rtlCol="0"/>
          <a:lstStyle/>
          <a:p>
            <a:fld id="{B19B0651-EE4F-4900-A07F-96A6BFA9D0F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t>20.10.2020</a:t>
            </a:fld>
            <a:endParaRPr lang="ru-RU"/>
          </a:p>
        </p:txBody>
      </p:sp>
      <p:sp>
        <p:nvSpPr>
          <p:cNvPr id="18" name="Номер слайда 17"/>
          <p:cNvSpPr>
            <a:spLocks noGrp="1"/>
          </p:cNvSpPr>
          <p:nvPr>
            <p:ph type="sldNum" sz="quarter" idx="11"/>
          </p:nvPr>
        </p:nvSpPr>
        <p:spPr/>
        <p:txBody>
          <a:bodyPr rtlCol="0"/>
          <a:lstStyle/>
          <a:p>
            <a:fld id="{B19B0651-EE4F-4900-A07F-96A6BFA9D0F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t>20.10.2020</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hkolasad_6@mail.ru"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1196752"/>
            <a:ext cx="7069932" cy="2232248"/>
          </a:xfrm>
        </p:spPr>
        <p:txBody>
          <a:bodyPr>
            <a:noAutofit/>
          </a:bodyPr>
          <a:lstStyle/>
          <a:p>
            <a:pPr algn="ctr"/>
            <a:r>
              <a:rPr lang="ru-RU" sz="3200" dirty="0" smtClean="0">
                <a:solidFill>
                  <a:schemeClr val="tx1"/>
                </a:solidFill>
              </a:rPr>
              <a:t>М</a:t>
            </a:r>
            <a:r>
              <a:rPr lang="ru-RU" sz="3200" b="1" dirty="0" smtClean="0">
                <a:solidFill>
                  <a:schemeClr val="tx1"/>
                </a:solidFill>
              </a:rPr>
              <a:t>ультимедийные технологии </a:t>
            </a:r>
            <a:br>
              <a:rPr lang="ru-RU" sz="3200" b="1" dirty="0" smtClean="0">
                <a:solidFill>
                  <a:schemeClr val="tx1"/>
                </a:solidFill>
              </a:rPr>
            </a:br>
            <a:r>
              <a:rPr lang="ru-RU" sz="3200" b="1" dirty="0" smtClean="0">
                <a:solidFill>
                  <a:schemeClr val="tx1"/>
                </a:solidFill>
              </a:rPr>
              <a:t>как средство развития познавательной активности дошкольников</a:t>
            </a:r>
            <a:endParaRPr lang="ru-RU" sz="3200" dirty="0">
              <a:solidFill>
                <a:schemeClr val="tx1"/>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4121" y="3347108"/>
            <a:ext cx="4316424" cy="33925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2051720" y="5056244"/>
            <a:ext cx="4572000" cy="923330"/>
          </a:xfrm>
          <a:prstGeom prst="rect">
            <a:avLst/>
          </a:prstGeom>
        </p:spPr>
        <p:txBody>
          <a:bodyPr>
            <a:spAutoFit/>
          </a:bodyPr>
          <a:lstStyle/>
          <a:p>
            <a:r>
              <a:rPr lang="ru-RU" dirty="0"/>
              <a:t>Выполнила:</a:t>
            </a:r>
            <a:br>
              <a:rPr lang="ru-RU" dirty="0"/>
            </a:br>
            <a:r>
              <a:rPr lang="ru-RU" dirty="0" smtClean="0"/>
              <a:t>воспитатель 1 кв. категории</a:t>
            </a:r>
            <a:br>
              <a:rPr lang="ru-RU" dirty="0" smtClean="0"/>
            </a:br>
            <a:r>
              <a:rPr lang="ru-RU" dirty="0" err="1" smtClean="0"/>
              <a:t>Бабак</a:t>
            </a:r>
            <a:r>
              <a:rPr lang="ru-RU" dirty="0" smtClean="0"/>
              <a:t> </a:t>
            </a:r>
            <a:r>
              <a:rPr lang="ru-RU" dirty="0"/>
              <a:t>Юлия Борисовна</a:t>
            </a:r>
          </a:p>
        </p:txBody>
      </p:sp>
      <p:sp>
        <p:nvSpPr>
          <p:cNvPr id="6" name="Прямоугольник 5"/>
          <p:cNvSpPr/>
          <p:nvPr/>
        </p:nvSpPr>
        <p:spPr>
          <a:xfrm>
            <a:off x="575048" y="188640"/>
            <a:ext cx="8568952" cy="861774"/>
          </a:xfrm>
          <a:prstGeom prst="rect">
            <a:avLst/>
          </a:prstGeom>
        </p:spPr>
        <p:txBody>
          <a:bodyPr wrap="square">
            <a:spAutoFit/>
          </a:bodyPr>
          <a:lstStyle/>
          <a:p>
            <a:pPr algn="ctr"/>
            <a:r>
              <a:rPr lang="ru-RU" sz="1000" b="1" dirty="0"/>
              <a:t>МУНИЦИПАЛЬНОЕ БЮДЖЕТНОЕ ОБЩЕОБРАЗОВАТЕЛЬНОЕ УЧРЕЖДЕНИЕ</a:t>
            </a:r>
            <a:endParaRPr lang="ru-RU" sz="1000" dirty="0"/>
          </a:p>
          <a:p>
            <a:pPr algn="ctr"/>
            <a:r>
              <a:rPr lang="ru-RU" sz="1000" b="1" dirty="0"/>
              <a:t>«НАЧАЛЬНАЯ ШКОЛА – ДЕТСКИЙ САД №6 КОМПЕНСИРУЮЩЕГО ВИДА»</a:t>
            </a:r>
            <a:endParaRPr lang="ru-RU" sz="1000" dirty="0"/>
          </a:p>
          <a:p>
            <a:pPr algn="ctr"/>
            <a:r>
              <a:rPr lang="ru-RU" sz="1000" dirty="0"/>
              <a:t>141300 г. Сергиев Посад, ул. </a:t>
            </a:r>
            <a:r>
              <a:rPr lang="ru-RU" sz="1000" dirty="0" err="1"/>
              <a:t>Воробьёвская</a:t>
            </a:r>
            <a:r>
              <a:rPr lang="ru-RU" sz="1000" dirty="0"/>
              <a:t>, д.36</a:t>
            </a:r>
            <a:r>
              <a:rPr lang="ru-RU" sz="1000" dirty="0" smtClean="0"/>
              <a:t>,</a:t>
            </a:r>
            <a:br>
              <a:rPr lang="ru-RU" sz="1000" dirty="0" smtClean="0"/>
            </a:br>
            <a:r>
              <a:rPr lang="ru-RU" sz="1000" dirty="0" smtClean="0"/>
              <a:t>тел</a:t>
            </a:r>
            <a:r>
              <a:rPr lang="ru-RU" sz="1000" dirty="0"/>
              <a:t>.(8-496) 540-50-88, факс.(</a:t>
            </a:r>
            <a:r>
              <a:rPr lang="ru-RU" sz="1000" dirty="0" smtClean="0"/>
              <a:t>8-496)540-50-88.</a:t>
            </a:r>
            <a:br>
              <a:rPr lang="ru-RU" sz="1000" dirty="0" smtClean="0"/>
            </a:br>
            <a:r>
              <a:rPr lang="ru-RU" sz="1000" dirty="0" smtClean="0"/>
              <a:t>Электронная </a:t>
            </a:r>
            <a:r>
              <a:rPr lang="ru-RU" sz="1000" dirty="0"/>
              <a:t>почта: </a:t>
            </a:r>
            <a:r>
              <a:rPr lang="en-US" sz="1000" u="sng" dirty="0" err="1">
                <a:hlinkClick r:id="rId3"/>
              </a:rPr>
              <a:t>shkolasad</a:t>
            </a:r>
            <a:r>
              <a:rPr lang="ru-RU" sz="1000" u="sng" dirty="0">
                <a:hlinkClick r:id="rId3"/>
              </a:rPr>
              <a:t>_6@</a:t>
            </a:r>
            <a:r>
              <a:rPr lang="en-US" sz="1000" u="sng" dirty="0">
                <a:hlinkClick r:id="rId3"/>
              </a:rPr>
              <a:t>mail</a:t>
            </a:r>
            <a:r>
              <a:rPr lang="ru-RU" sz="1000" u="sng" dirty="0">
                <a:hlinkClick r:id="rId3"/>
              </a:rPr>
              <a:t>.</a:t>
            </a:r>
            <a:r>
              <a:rPr lang="en-US" sz="1000" u="sng" dirty="0" err="1">
                <a:hlinkClick r:id="rId3"/>
              </a:rPr>
              <a:t>ru</a:t>
            </a:r>
            <a:endParaRPr lang="ru-RU" sz="1000" dirty="0"/>
          </a:p>
        </p:txBody>
      </p:sp>
      <p:sp>
        <p:nvSpPr>
          <p:cNvPr id="7" name="Прямоугольник 6"/>
          <p:cNvSpPr/>
          <p:nvPr/>
        </p:nvSpPr>
        <p:spPr>
          <a:xfrm>
            <a:off x="1763688" y="6093296"/>
            <a:ext cx="3240360" cy="646331"/>
          </a:xfrm>
          <a:prstGeom prst="rect">
            <a:avLst/>
          </a:prstGeom>
        </p:spPr>
        <p:txBody>
          <a:bodyPr wrap="square">
            <a:spAutoFit/>
          </a:bodyPr>
          <a:lstStyle/>
          <a:p>
            <a:pPr algn="ctr"/>
            <a:r>
              <a:rPr lang="ru-RU" dirty="0"/>
              <a:t>город Сергиев Посад</a:t>
            </a:r>
          </a:p>
          <a:p>
            <a:pPr algn="ctr"/>
            <a:r>
              <a:rPr lang="ru-RU" dirty="0" smtClean="0"/>
              <a:t>2020 </a:t>
            </a:r>
            <a:r>
              <a:rPr lang="ru-RU" dirty="0"/>
              <a:t>г</a:t>
            </a:r>
          </a:p>
        </p:txBody>
      </p:sp>
      <p:sp>
        <p:nvSpPr>
          <p:cNvPr id="3" name="TextBox 2"/>
          <p:cNvSpPr txBox="1"/>
          <p:nvPr/>
        </p:nvSpPr>
        <p:spPr>
          <a:xfrm>
            <a:off x="1978694" y="1106859"/>
            <a:ext cx="1832553" cy="369332"/>
          </a:xfrm>
          <a:prstGeom prst="rect">
            <a:avLst/>
          </a:prstGeom>
          <a:noFill/>
        </p:spPr>
        <p:txBody>
          <a:bodyPr wrap="none" rtlCol="0">
            <a:spAutoFit/>
          </a:bodyPr>
          <a:lstStyle/>
          <a:p>
            <a:r>
              <a:rPr lang="ru-RU" u="sng" dirty="0" smtClean="0"/>
              <a:t>Консультация:</a:t>
            </a:r>
            <a:endParaRPr lang="ru-RU" u="sng" dirty="0"/>
          </a:p>
        </p:txBody>
      </p:sp>
    </p:spTree>
    <p:extLst>
      <p:ext uri="{BB962C8B-B14F-4D97-AF65-F5344CB8AC3E}">
        <p14:creationId xmlns:p14="http://schemas.microsoft.com/office/powerpoint/2010/main" val="7436414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203848" y="116632"/>
            <a:ext cx="5760640" cy="3600400"/>
          </a:xfrm>
        </p:spPr>
        <p:txBody>
          <a:bodyPr>
            <a:normAutofit/>
          </a:bodyPr>
          <a:lstStyle/>
          <a:p>
            <a:r>
              <a:rPr lang="ru-RU" sz="2000" dirty="0"/>
              <a:t>Удобно использовать технологические карты в работе по лепке и </a:t>
            </a:r>
            <a:r>
              <a:rPr lang="ru-RU" sz="2000" dirty="0" smtClean="0"/>
              <a:t>аппликации, рисованию.  </a:t>
            </a:r>
            <a:r>
              <a:rPr lang="ru-RU" sz="2000" dirty="0"/>
              <a:t>Их можно составлять самостоятельно или </a:t>
            </a:r>
            <a:r>
              <a:rPr lang="ru-RU" sz="2000" dirty="0" smtClean="0"/>
              <a:t>воспользоваться </a:t>
            </a:r>
            <a:r>
              <a:rPr lang="ru-RU" sz="2000" dirty="0"/>
              <a:t>разработанными. Современные компьютерные технологии дают возможность использовать и традиционные пособия, обрабатывая их и перенося на </a:t>
            </a:r>
            <a:r>
              <a:rPr lang="ru-RU" sz="2000" dirty="0" smtClean="0"/>
              <a:t>экран.</a:t>
            </a:r>
            <a:endParaRPr lang="ru-RU" sz="2000" dirty="0"/>
          </a:p>
          <a:p>
            <a:endParaRPr lang="ru-RU" dirty="0"/>
          </a:p>
        </p:txBody>
      </p:sp>
      <p:pic>
        <p:nvPicPr>
          <p:cNvPr id="1026" name="Picture 2" descr="https://ds03.infourok.ru/uploads/ex/06cb/0000b692-4dd1b7f1/img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79" y="3962725"/>
            <a:ext cx="4197526" cy="286831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s://ne-proza.ru/data/imagegallery/39ea15de-cafd-1b02-b308-bcd8e0f0cd64/a406b811-d3b3-9cee-2a1a-5d6ea147ffd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159" y="0"/>
            <a:ext cx="2868666" cy="389710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s://www.ejin.ru/wp-content/uploads/2017/11/raket5-700x592-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0874" y="2996952"/>
            <a:ext cx="3816424" cy="3227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5075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67544" y="188641"/>
            <a:ext cx="8280920" cy="3456384"/>
          </a:xfrm>
        </p:spPr>
        <p:txBody>
          <a:bodyPr>
            <a:noAutofit/>
          </a:bodyPr>
          <a:lstStyle/>
          <a:p>
            <a:pPr marL="0" indent="0">
              <a:buNone/>
            </a:pPr>
            <a:r>
              <a:rPr lang="ru-RU" sz="1800" b="1" u="sng" dirty="0"/>
              <a:t> </a:t>
            </a:r>
            <a:r>
              <a:rPr lang="ru-RU" sz="1800" b="1" u="sng" dirty="0" smtClean="0"/>
              <a:t>                                               </a:t>
            </a:r>
            <a:r>
              <a:rPr lang="ru-RU" sz="1800" b="1" dirty="0" smtClean="0"/>
              <a:t>            </a:t>
            </a:r>
            <a:r>
              <a:rPr lang="ru-RU" sz="1800" b="1" u="sng" dirty="0" smtClean="0"/>
              <a:t>Учёт </a:t>
            </a:r>
            <a:r>
              <a:rPr lang="ru-RU" sz="1800" b="1" u="sng" dirty="0"/>
              <a:t>требований СанПиН </a:t>
            </a:r>
            <a:r>
              <a:rPr lang="ru-RU" sz="1800" b="1" u="sng" dirty="0" smtClean="0"/>
              <a:t>при</a:t>
            </a:r>
            <a:br>
              <a:rPr lang="ru-RU" sz="1800" b="1" u="sng" dirty="0" smtClean="0"/>
            </a:br>
            <a:r>
              <a:rPr lang="ru-RU" sz="1800" b="1" dirty="0"/>
              <a:t> </a:t>
            </a:r>
            <a:r>
              <a:rPr lang="ru-RU" sz="1800" b="1" dirty="0" smtClean="0"/>
              <a:t>                                                                      </a:t>
            </a:r>
            <a:r>
              <a:rPr lang="ru-RU" sz="1800" b="1" u="sng" dirty="0" smtClean="0"/>
              <a:t>использовании ИКТ</a:t>
            </a:r>
            <a:r>
              <a:rPr lang="ru-RU" sz="1800" dirty="0" smtClean="0"/>
              <a:t/>
            </a:r>
            <a:br>
              <a:rPr lang="ru-RU" sz="1800" dirty="0" smtClean="0"/>
            </a:br>
            <a:r>
              <a:rPr lang="ru-RU" sz="1800" b="1" dirty="0" smtClean="0"/>
              <a:t>12.21. </a:t>
            </a:r>
            <a:r>
              <a:rPr lang="ru-RU" sz="1800" dirty="0" smtClean="0">
                <a:cs typeface="Times New Roman" panose="02020603050405020304" pitchFamily="18" charset="0"/>
              </a:rPr>
              <a:t>Непосредственно </a:t>
            </a:r>
            <a:r>
              <a:rPr lang="ru-RU" sz="1800" dirty="0">
                <a:cs typeface="Times New Roman" panose="02020603050405020304" pitchFamily="18" charset="0"/>
              </a:rPr>
              <a:t>образовательную деятельность с использованием компьютеров для детей 5-7 лет следует проводить не более одного раза в течение дня и не чаще трех раз в неделю в дни наиболее высокой работоспособности: во вторник, среду и четверг. После работы с компьютером с детьми проводят гимнастику для глаз</a:t>
            </a:r>
            <a:r>
              <a:rPr lang="ru-RU" sz="1800" dirty="0" smtClean="0">
                <a:cs typeface="Times New Roman" panose="02020603050405020304" pitchFamily="18" charset="0"/>
              </a:rPr>
              <a:t>.</a:t>
            </a:r>
            <a:r>
              <a:rPr lang="ru-RU" sz="1800" dirty="0"/>
              <a:t> Непрерывная продолжительность работы с компьютером в форме развивающих игр для детей 5 лет не должна превышать 10 минут и для детей 6 - 7 лет - 15 минут. Для детей, имеющих хроническую патологию, </a:t>
            </a:r>
            <a:r>
              <a:rPr lang="ru-RU" sz="1800" dirty="0" err="1"/>
              <a:t>частоболеющих</a:t>
            </a:r>
            <a:r>
              <a:rPr lang="ru-RU" sz="1800" dirty="0"/>
              <a:t> (более 4 раз в год), после перенесенных заболеваний в течение 2 недель продолжительность непосредственно образовательной деятельности с использованием компьютера должна быть сокращена для детей 5 лет до 7 минут, для детей 6 лет - до 10 мин</a:t>
            </a:r>
            <a:r>
              <a:rPr lang="ru-RU" sz="1800" dirty="0" smtClean="0"/>
              <a:t>.</a:t>
            </a:r>
            <a:endParaRPr lang="ru-RU" sz="18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16016" y="3933056"/>
            <a:ext cx="4171950" cy="280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251520" y="4296365"/>
            <a:ext cx="4032448" cy="2308324"/>
          </a:xfrm>
          <a:prstGeom prst="rect">
            <a:avLst/>
          </a:prstGeom>
        </p:spPr>
        <p:txBody>
          <a:bodyPr wrap="square">
            <a:spAutoFit/>
          </a:bodyPr>
          <a:lstStyle/>
          <a:p>
            <a:r>
              <a:rPr lang="ru-RU" dirty="0"/>
              <a:t>Общая продолжительность работы </a:t>
            </a:r>
            <a:r>
              <a:rPr lang="ru-RU" dirty="0" smtClean="0"/>
              <a:t>дошкольника </a:t>
            </a:r>
            <a:r>
              <a:rPr lang="ru-RU" dirty="0"/>
              <a:t>на компьютере в течение дня должна быть не </a:t>
            </a:r>
            <a:r>
              <a:rPr lang="ru-RU" dirty="0" smtClean="0"/>
              <a:t>более 7-10 </a:t>
            </a:r>
            <a:r>
              <a:rPr lang="ru-RU" dirty="0"/>
              <a:t>минут ;</a:t>
            </a:r>
            <a:r>
              <a:rPr lang="ru-RU" dirty="0" smtClean="0"/>
              <a:t/>
            </a:r>
            <a:br>
              <a:rPr lang="ru-RU" dirty="0" smtClean="0"/>
            </a:br>
            <a:r>
              <a:rPr lang="ru-RU" dirty="0" smtClean="0"/>
              <a:t>45 </a:t>
            </a:r>
            <a:r>
              <a:rPr lang="ru-RU" dirty="0"/>
              <a:t>минут для детей 8-10 лет; 1час30 минут для детей 11-13 лет; 2 часа 15 минут для детей 14 -16 лет. </a:t>
            </a:r>
          </a:p>
        </p:txBody>
      </p:sp>
      <p:sp>
        <p:nvSpPr>
          <p:cNvPr id="2" name="Прямоугольник 1"/>
          <p:cNvSpPr/>
          <p:nvPr/>
        </p:nvSpPr>
        <p:spPr>
          <a:xfrm>
            <a:off x="395536" y="116632"/>
            <a:ext cx="3528392" cy="400110"/>
          </a:xfrm>
          <a:prstGeom prst="rect">
            <a:avLst/>
          </a:prstGeom>
        </p:spPr>
        <p:txBody>
          <a:bodyPr wrap="square">
            <a:spAutoFit/>
          </a:bodyPr>
          <a:lstStyle/>
          <a:p>
            <a:r>
              <a:rPr lang="ru-RU" sz="2000" b="1" dirty="0" smtClean="0"/>
              <a:t>!!! Не </a:t>
            </a:r>
            <a:r>
              <a:rPr lang="ru-RU" sz="2000" b="1" dirty="0"/>
              <a:t>стоит забывать </a:t>
            </a:r>
            <a:r>
              <a:rPr lang="ru-RU" sz="2000" b="1" dirty="0" smtClean="0"/>
              <a:t>!!!</a:t>
            </a:r>
            <a:endParaRPr lang="ru-RU" sz="2000" b="1" dirty="0"/>
          </a:p>
        </p:txBody>
      </p:sp>
    </p:spTree>
    <p:extLst>
      <p:ext uri="{BB962C8B-B14F-4D97-AF65-F5344CB8AC3E}">
        <p14:creationId xmlns:p14="http://schemas.microsoft.com/office/powerpoint/2010/main" val="34185950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solidFill>
                  <a:schemeClr val="tx1"/>
                </a:solidFill>
              </a:rPr>
              <a:t>Вывод:</a:t>
            </a:r>
            <a:endParaRPr lang="ru-RU" b="1" u="sng" dirty="0">
              <a:solidFill>
                <a:schemeClr val="tx1"/>
              </a:solidFill>
            </a:endParaRPr>
          </a:p>
        </p:txBody>
      </p:sp>
      <p:sp>
        <p:nvSpPr>
          <p:cNvPr id="3" name="Объект 2"/>
          <p:cNvSpPr>
            <a:spLocks noGrp="1"/>
          </p:cNvSpPr>
          <p:nvPr>
            <p:ph sz="quarter" idx="1"/>
          </p:nvPr>
        </p:nvSpPr>
        <p:spPr>
          <a:xfrm>
            <a:off x="457200" y="1600200"/>
            <a:ext cx="7931224" cy="4873752"/>
          </a:xfrm>
        </p:spPr>
        <p:txBody>
          <a:bodyPr>
            <a:normAutofit fontScale="92500" lnSpcReduction="20000"/>
          </a:bodyPr>
          <a:lstStyle/>
          <a:p>
            <a:r>
              <a:rPr lang="ru-RU" dirty="0"/>
              <a:t>Проанализировав проведённую мною работу, прихожу к выводам: что использование мультимедийной технологии вносит свой вклад в совершенствование образования и воспитания всесторонне развитой творческой личности ребенка, повышает познавательную активность и познавательный интерес к окружающим нас предметам и явлениям, обеспечивает необходимый уровень интеллектуальной готовности к обучению в школе. </a:t>
            </a:r>
          </a:p>
          <a:p>
            <a:r>
              <a:rPr lang="ru-RU" dirty="0"/>
              <a:t>Моя практика использования мультимедийных презентаций показала, что при условии систематического использования их в образовательном процессе в сочетании с традиционными методами обучения, эффективность работы по развитию познавательных способностей и познавательной активности детей дошкольного возраста значительно повышается. </a:t>
            </a:r>
          </a:p>
        </p:txBody>
      </p:sp>
    </p:spTree>
    <p:extLst>
      <p:ext uri="{BB962C8B-B14F-4D97-AF65-F5344CB8AC3E}">
        <p14:creationId xmlns:p14="http://schemas.microsoft.com/office/powerpoint/2010/main" val="28124529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для презентаций.Спасибо за внимание.Три человечка"/>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48680"/>
            <a:ext cx="7760386" cy="5832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41555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266800" y="528701"/>
            <a:ext cx="4464496" cy="4734144"/>
          </a:xfrm>
        </p:spPr>
        <p:txBody>
          <a:bodyPr>
            <a:normAutofit/>
          </a:bodyPr>
          <a:lstStyle/>
          <a:p>
            <a:r>
              <a:rPr lang="ru-RU" sz="2000" dirty="0">
                <a:cs typeface="Times New Roman" panose="02020603050405020304" pitchFamily="18" charset="0"/>
              </a:rPr>
              <a:t>Под познавательной активностью детей дошкольного возраста следует понимать активность, проявляемую в процессе познания. Она выражается в заинтересованном принятии информации, в желании уточнить, углубить свои знания, в самостоятельном поиске ответов на интересующие вопросы, в проявлении элементов творчества, в умении усвоить способ познания и применять его на другом материале.</a:t>
            </a:r>
          </a:p>
          <a:p>
            <a:endParaRPr lang="ru-R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716016" y="1052736"/>
            <a:ext cx="3960440" cy="4550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0159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716016" y="1988840"/>
            <a:ext cx="4052722" cy="4536504"/>
          </a:xfrm>
        </p:spPr>
        <p:txBody>
          <a:bodyPr>
            <a:normAutofit/>
          </a:bodyPr>
          <a:lstStyle/>
          <a:p>
            <a:endParaRPr lang="ru-RU" dirty="0" smtClean="0"/>
          </a:p>
          <a:p>
            <a:pPr marL="0" indent="0">
              <a:buNone/>
            </a:pPr>
            <a:r>
              <a:rPr lang="ru-RU" sz="2000" dirty="0" smtClean="0"/>
              <a:t>Наличие в нашем детском саду мультимедийного оборудования: компьютера, проектора и экрана – дают возможность воспитателям и специалистам создавать такую образовательную среду, которая интересна, познавательна детям.</a:t>
            </a:r>
          </a:p>
          <a:p>
            <a:endParaRPr lang="ru-RU" sz="2000" dirty="0"/>
          </a:p>
        </p:txBody>
      </p:sp>
      <p:pic>
        <p:nvPicPr>
          <p:cNvPr id="3076" name="Picture 4" descr="https://images.kz.prom.st/19844796_w640_h640_arenda-proektora-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flipV="1">
            <a:off x="334819" y="1837724"/>
            <a:ext cx="4166242" cy="437236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95536" y="188640"/>
            <a:ext cx="8352928" cy="1015663"/>
          </a:xfrm>
          <a:prstGeom prst="rect">
            <a:avLst/>
          </a:prstGeom>
        </p:spPr>
        <p:txBody>
          <a:bodyPr wrap="square">
            <a:spAutoFit/>
          </a:bodyPr>
          <a:lstStyle/>
          <a:p>
            <a:r>
              <a:rPr lang="ru-RU" sz="2000" dirty="0"/>
              <a:t>Занятия в детском саду имеют свою специфику, они должны быть эмоциональными, с привлечением большого иллюстративного материала. </a:t>
            </a:r>
          </a:p>
        </p:txBody>
      </p:sp>
      <p:sp>
        <p:nvSpPr>
          <p:cNvPr id="4" name="Прямоугольник 3"/>
          <p:cNvSpPr/>
          <p:nvPr/>
        </p:nvSpPr>
        <p:spPr>
          <a:xfrm>
            <a:off x="2195736" y="1177532"/>
            <a:ext cx="6696744" cy="646331"/>
          </a:xfrm>
          <a:prstGeom prst="rect">
            <a:avLst/>
          </a:prstGeom>
        </p:spPr>
        <p:txBody>
          <a:bodyPr wrap="square">
            <a:spAutoFit/>
          </a:bodyPr>
          <a:lstStyle/>
          <a:p>
            <a:r>
              <a:rPr lang="ru-RU" dirty="0"/>
              <a:t>Все это может обеспечить только компьютерная </a:t>
            </a:r>
            <a:r>
              <a:rPr lang="ru-RU" b="1" dirty="0"/>
              <a:t>техника с ее мультимедийными возможностями</a:t>
            </a:r>
            <a:r>
              <a:rPr lang="ru-RU" dirty="0"/>
              <a:t>. </a:t>
            </a:r>
          </a:p>
        </p:txBody>
      </p:sp>
    </p:spTree>
    <p:extLst>
      <p:ext uri="{BB962C8B-B14F-4D97-AF65-F5344CB8AC3E}">
        <p14:creationId xmlns:p14="http://schemas.microsoft.com/office/powerpoint/2010/main" val="3160007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251520" y="980728"/>
            <a:ext cx="8496944" cy="4752528"/>
          </a:xfrm>
        </p:spPr>
        <p:txBody>
          <a:bodyPr>
            <a:noAutofit/>
          </a:bodyPr>
          <a:lstStyle/>
          <a:p>
            <a:r>
              <a:rPr lang="ru-RU" sz="2000" dirty="0"/>
              <a:t>Мультимедийные технологии становятся мощным техническим средством обучения, оказывают огромную помощь воспитателю в разработке занятий, праздников, изготовлении пособий, а также  дают нам возможность обмениваться опытом, знакомиться с периодическими </a:t>
            </a:r>
            <a:r>
              <a:rPr lang="ru-RU" sz="2000" dirty="0" smtClean="0"/>
              <a:t>изданиями, подбирать </a:t>
            </a:r>
            <a:r>
              <a:rPr lang="ru-RU" sz="2000" dirty="0"/>
              <a:t>необходимый материал для занятий, ведь невозможно провести занятие без </a:t>
            </a:r>
            <a:r>
              <a:rPr lang="ru-RU" sz="2000" dirty="0" smtClean="0"/>
              <a:t>привлечения средств </a:t>
            </a:r>
            <a:r>
              <a:rPr lang="ru-RU" sz="2000" dirty="0"/>
              <a:t>наглядности</a:t>
            </a:r>
            <a:r>
              <a:rPr lang="ru-RU" sz="2000" dirty="0" smtClean="0"/>
              <a:t>.</a:t>
            </a:r>
            <a:br>
              <a:rPr lang="ru-RU" sz="2000" dirty="0" smtClean="0"/>
            </a:br>
            <a:r>
              <a:rPr lang="ru-RU" sz="2000" dirty="0"/>
              <a:t>Замена устаревших плакатов и другого демонстрационного материала на красивый материал в электронном варианте, зрительно приятен, надолго удерживается в памяти, с помощью мультимедийных эффектов есть возможность проследить последовательность действий, «волшебных» превращений и т.д. </a:t>
            </a:r>
            <a:r>
              <a:rPr lang="ru-RU" sz="2000" dirty="0" smtClean="0"/>
              <a:t/>
            </a:r>
            <a:br>
              <a:rPr lang="ru-RU" sz="2000" dirty="0" smtClean="0"/>
            </a:br>
            <a:r>
              <a:rPr lang="ru-RU" sz="2000" dirty="0"/>
              <a:t>Мультимедиа – это технология, позволяющая объединить </a:t>
            </a:r>
            <a:r>
              <a:rPr lang="ru-RU" sz="2000" dirty="0" smtClean="0"/>
              <a:t>данные, звук</a:t>
            </a:r>
            <a:r>
              <a:rPr lang="ru-RU" sz="2000" dirty="0"/>
              <a:t>, анимацию и графические </a:t>
            </a:r>
            <a:r>
              <a:rPr lang="ru-RU" sz="2000" dirty="0" smtClean="0"/>
              <a:t>изображения</a:t>
            </a:r>
            <a:r>
              <a:rPr lang="ru-RU" sz="2000" dirty="0"/>
              <a:t>.</a:t>
            </a:r>
            <a:r>
              <a:rPr lang="ru-RU" sz="2000" dirty="0" smtClean="0"/>
              <a:t> </a:t>
            </a:r>
            <a:endParaRPr lang="ru-RU" sz="2000" dirty="0"/>
          </a:p>
        </p:txBody>
      </p:sp>
    </p:spTree>
    <p:extLst>
      <p:ext uri="{BB962C8B-B14F-4D97-AF65-F5344CB8AC3E}">
        <p14:creationId xmlns:p14="http://schemas.microsoft.com/office/powerpoint/2010/main" val="3334255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593328" cy="850106"/>
          </a:xfrm>
        </p:spPr>
        <p:txBody>
          <a:bodyPr>
            <a:normAutofit fontScale="90000"/>
          </a:bodyPr>
          <a:lstStyle/>
          <a:p>
            <a:pPr algn="ctr"/>
            <a:r>
              <a:rPr lang="ru-RU" sz="4400" b="1" u="sng" dirty="0" smtClean="0"/>
              <a:t>Преимущества </a:t>
            </a:r>
            <a:r>
              <a:rPr lang="ru-RU" sz="4400" b="1" u="sng" dirty="0" err="1" smtClean="0"/>
              <a:t>мультимедии</a:t>
            </a:r>
            <a:r>
              <a:rPr lang="ru-RU" sz="4800" b="1" dirty="0" smtClean="0"/>
              <a:t/>
            </a:r>
            <a:br>
              <a:rPr lang="ru-RU" sz="4800" b="1" dirty="0" smtClean="0"/>
            </a:br>
            <a:endParaRPr lang="ru-RU" sz="1100" dirty="0"/>
          </a:p>
        </p:txBody>
      </p:sp>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66278" y="1514663"/>
            <a:ext cx="3480528" cy="2761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0953" y="1484784"/>
            <a:ext cx="2401887" cy="184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2487206"/>
            <a:ext cx="2401887" cy="184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653136"/>
            <a:ext cx="2401887" cy="184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653136"/>
            <a:ext cx="2401887" cy="184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39552" y="1628800"/>
            <a:ext cx="2088232" cy="1169551"/>
          </a:xfrm>
          <a:prstGeom prst="rect">
            <a:avLst/>
          </a:prstGeom>
          <a:noFill/>
        </p:spPr>
        <p:txBody>
          <a:bodyPr wrap="square" rtlCol="0">
            <a:spAutoFit/>
          </a:bodyPr>
          <a:lstStyle/>
          <a:p>
            <a:r>
              <a:rPr lang="ru-RU" sz="1400" dirty="0" smtClean="0"/>
              <a:t>Информация на экране дается в игровой форме и вызывает огромный интерес</a:t>
            </a:r>
            <a:endParaRPr lang="ru-RU" sz="1400" dirty="0"/>
          </a:p>
        </p:txBody>
      </p:sp>
      <p:sp>
        <p:nvSpPr>
          <p:cNvPr id="6" name="TextBox 5"/>
          <p:cNvSpPr txBox="1"/>
          <p:nvPr/>
        </p:nvSpPr>
        <p:spPr>
          <a:xfrm>
            <a:off x="4093567" y="2582907"/>
            <a:ext cx="1846585" cy="1169551"/>
          </a:xfrm>
          <a:prstGeom prst="rect">
            <a:avLst/>
          </a:prstGeom>
          <a:noFill/>
        </p:spPr>
        <p:txBody>
          <a:bodyPr wrap="square" rtlCol="0">
            <a:spAutoFit/>
          </a:bodyPr>
          <a:lstStyle/>
          <a:p>
            <a:pPr algn="ctr"/>
            <a:r>
              <a:rPr lang="ru-RU" sz="1400" dirty="0" smtClean="0"/>
              <a:t>Движение, звук, мультипликация надолго привлекают внимание ребенка</a:t>
            </a:r>
            <a:endParaRPr lang="ru-RU" sz="1400" dirty="0"/>
          </a:p>
        </p:txBody>
      </p:sp>
      <p:sp>
        <p:nvSpPr>
          <p:cNvPr id="7" name="TextBox 6"/>
          <p:cNvSpPr txBox="1"/>
          <p:nvPr/>
        </p:nvSpPr>
        <p:spPr>
          <a:xfrm>
            <a:off x="6671796" y="1622764"/>
            <a:ext cx="1800199" cy="1015663"/>
          </a:xfrm>
          <a:prstGeom prst="rect">
            <a:avLst/>
          </a:prstGeom>
          <a:noFill/>
        </p:spPr>
        <p:txBody>
          <a:bodyPr wrap="square" rtlCol="0">
            <a:spAutoFit/>
          </a:bodyPr>
          <a:lstStyle/>
          <a:p>
            <a:pPr algn="ctr"/>
            <a:r>
              <a:rPr lang="ru-RU" sz="1200" dirty="0" smtClean="0"/>
              <a:t>Полученные знания остаются в памяти на долгий срок и легче воспроизводятся для применения</a:t>
            </a:r>
            <a:endParaRPr lang="ru-RU" sz="1200" dirty="0"/>
          </a:p>
        </p:txBody>
      </p:sp>
      <p:sp>
        <p:nvSpPr>
          <p:cNvPr id="8" name="TextBox 7"/>
          <p:cNvSpPr txBox="1"/>
          <p:nvPr/>
        </p:nvSpPr>
        <p:spPr>
          <a:xfrm>
            <a:off x="1223627" y="4797151"/>
            <a:ext cx="2185864" cy="1092607"/>
          </a:xfrm>
          <a:prstGeom prst="rect">
            <a:avLst/>
          </a:prstGeom>
          <a:noFill/>
        </p:spPr>
        <p:txBody>
          <a:bodyPr wrap="square" rtlCol="0">
            <a:spAutoFit/>
          </a:bodyPr>
          <a:lstStyle/>
          <a:p>
            <a:pPr algn="ctr"/>
            <a:r>
              <a:rPr lang="ru-RU" sz="1300" dirty="0" smtClean="0"/>
              <a:t>Образный тип информации понятен дошкольникам, не умеющим читать и писать</a:t>
            </a:r>
            <a:endParaRPr lang="ru-RU" sz="1300" dirty="0"/>
          </a:p>
        </p:txBody>
      </p:sp>
      <p:sp>
        <p:nvSpPr>
          <p:cNvPr id="9" name="TextBox 8"/>
          <p:cNvSpPr txBox="1"/>
          <p:nvPr/>
        </p:nvSpPr>
        <p:spPr>
          <a:xfrm>
            <a:off x="5146397" y="4759068"/>
            <a:ext cx="1967409" cy="1169551"/>
          </a:xfrm>
          <a:prstGeom prst="rect">
            <a:avLst/>
          </a:prstGeom>
          <a:noFill/>
        </p:spPr>
        <p:txBody>
          <a:bodyPr wrap="square" rtlCol="0">
            <a:spAutoFit/>
          </a:bodyPr>
          <a:lstStyle/>
          <a:p>
            <a:pPr algn="ctr"/>
            <a:r>
              <a:rPr lang="ru-RU" sz="1400" dirty="0" smtClean="0"/>
              <a:t>Возможность моделировать такие ситуации, которые нельзя увидеть в повседневной жизни</a:t>
            </a:r>
            <a:endParaRPr lang="ru-RU" sz="1400" dirty="0"/>
          </a:p>
        </p:txBody>
      </p:sp>
    </p:spTree>
    <p:extLst>
      <p:ext uri="{BB962C8B-B14F-4D97-AF65-F5344CB8AC3E}">
        <p14:creationId xmlns:p14="http://schemas.microsoft.com/office/powerpoint/2010/main" val="1974055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2292" y="836712"/>
            <a:ext cx="8235374" cy="4708981"/>
          </a:xfrm>
          <a:prstGeom prst="rect">
            <a:avLst/>
          </a:prstGeom>
        </p:spPr>
        <p:txBody>
          <a:bodyPr wrap="square">
            <a:spAutoFit/>
          </a:bodyPr>
          <a:lstStyle/>
          <a:p>
            <a:r>
              <a:rPr lang="ru-RU" sz="2000" dirty="0"/>
              <a:t>Использование мультимедийных технологий в дошкольном образовательном учреждении – это одна из самых новых и актуальных проблем в отечественной дошкольной педагогике. Наиболее </a:t>
            </a:r>
            <a:r>
              <a:rPr lang="ru-RU" sz="2000" dirty="0" smtClean="0"/>
              <a:t>эффективной формой </a:t>
            </a:r>
            <a:r>
              <a:rPr lang="ru-RU" sz="2000" dirty="0"/>
              <a:t>организации работы </a:t>
            </a:r>
            <a:r>
              <a:rPr lang="ru-RU" sz="2000" dirty="0" smtClean="0"/>
              <a:t>становится проведение </a:t>
            </a:r>
            <a:r>
              <a:rPr lang="ru-RU" sz="2000" dirty="0"/>
              <a:t>медиа занятий с применением мультимедийных </a:t>
            </a:r>
            <a:r>
              <a:rPr lang="ru-RU" sz="2000" dirty="0" smtClean="0"/>
              <a:t>презентаций, которые  дают </a:t>
            </a:r>
            <a:r>
              <a:rPr lang="ru-RU" sz="2000" dirty="0"/>
              <a:t>возможность оптимизировать педагогический процесс, индивидуализировать обучение детей с разным уровнем познавательного развития и значительно повысить эффективность </a:t>
            </a:r>
            <a:r>
              <a:rPr lang="ru-RU" sz="2000" dirty="0" smtClean="0"/>
              <a:t>педагогической </a:t>
            </a:r>
            <a:r>
              <a:rPr lang="ru-RU" sz="2000" dirty="0"/>
              <a:t>деятельности. </a:t>
            </a:r>
            <a:r>
              <a:rPr lang="ru-RU" sz="2000" dirty="0" smtClean="0"/>
              <a:t/>
            </a:r>
            <a:br>
              <a:rPr lang="ru-RU" sz="2000" dirty="0" smtClean="0"/>
            </a:br>
            <a:r>
              <a:rPr lang="ru-RU" sz="2000" dirty="0" smtClean="0"/>
              <a:t>         </a:t>
            </a:r>
            <a:r>
              <a:rPr lang="ru-RU" sz="2000" b="1" dirty="0" smtClean="0"/>
              <a:t>При </a:t>
            </a:r>
            <a:r>
              <a:rPr lang="ru-RU" sz="2000" b="1" dirty="0"/>
              <a:t>этом компьютер должен только </a:t>
            </a:r>
            <a:r>
              <a:rPr lang="ru-RU" sz="2000" b="1" dirty="0" smtClean="0"/>
              <a:t>дополнять</a:t>
            </a:r>
            <a:br>
              <a:rPr lang="ru-RU" sz="2000" b="1" dirty="0" smtClean="0"/>
            </a:br>
            <a:r>
              <a:rPr lang="ru-RU" sz="2000" b="1" dirty="0" smtClean="0"/>
              <a:t>                  воспитателя</a:t>
            </a:r>
            <a:r>
              <a:rPr lang="ru-RU" sz="2000" b="1" dirty="0"/>
              <a:t>, а не заменять его!</a:t>
            </a:r>
          </a:p>
          <a:p>
            <a:endParaRPr lang="ru-RU" sz="2000" b="1" dirty="0" smtClean="0"/>
          </a:p>
          <a:p>
            <a:pPr fontAlgn="auto"/>
            <a:r>
              <a:rPr lang="ru-RU" sz="2000" dirty="0" smtClean="0"/>
              <a:t>Мой </a:t>
            </a:r>
            <a:r>
              <a:rPr lang="ru-RU" sz="2000" dirty="0"/>
              <a:t>небольшой опыт показал, что занятия с использованием мультимедийного оборудования имеют преимущества перед традиционными.</a:t>
            </a:r>
          </a:p>
        </p:txBody>
      </p:sp>
    </p:spTree>
    <p:extLst>
      <p:ext uri="{BB962C8B-B14F-4D97-AF65-F5344CB8AC3E}">
        <p14:creationId xmlns:p14="http://schemas.microsoft.com/office/powerpoint/2010/main" val="2580477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179512" y="116632"/>
            <a:ext cx="8640960" cy="3456384"/>
          </a:xfrm>
        </p:spPr>
        <p:txBody>
          <a:bodyPr>
            <a:noAutofit/>
          </a:bodyPr>
          <a:lstStyle/>
          <a:p>
            <a:pPr marL="0" indent="0">
              <a:buNone/>
            </a:pPr>
            <a:r>
              <a:rPr lang="ru-RU" sz="2000" dirty="0" smtClean="0"/>
              <a:t>В своей ежедневной работе я применяю мультимедийные технологии в виде компьютерных программ и презентаций. </a:t>
            </a:r>
            <a:br>
              <a:rPr lang="ru-RU" sz="2000" dirty="0" smtClean="0"/>
            </a:br>
            <a:r>
              <a:rPr lang="ru-RU" sz="2000" i="1" dirty="0"/>
              <a:t>«Презентация»</a:t>
            </a:r>
            <a:r>
              <a:rPr lang="ru-RU" sz="2000" dirty="0"/>
              <a:t> – это обучающий мини </a:t>
            </a:r>
            <a:r>
              <a:rPr lang="ru-RU" sz="2000" b="1" dirty="0"/>
              <a:t>мультик</a:t>
            </a:r>
            <a:r>
              <a:rPr lang="ru-RU" sz="2000" dirty="0"/>
              <a:t>, это электронная звуковая книжка с красивыми картинками, это отличное пособие для того, чтобы рассказать ребенку об окружающем мире так, как мы его видим не выходя из дома и </a:t>
            </a:r>
            <a:r>
              <a:rPr lang="ru-RU" sz="2000" i="1" dirty="0"/>
              <a:t>«не летая в дальние страны</a:t>
            </a:r>
            <a:r>
              <a:rPr lang="ru-RU" sz="2000" i="1" dirty="0" smtClean="0"/>
              <a:t>»</a:t>
            </a:r>
            <a:r>
              <a:rPr lang="ru-RU" sz="2000" dirty="0" smtClean="0"/>
              <a:t>.</a:t>
            </a:r>
            <a:br>
              <a:rPr lang="ru-RU" sz="2000" dirty="0" smtClean="0"/>
            </a:br>
            <a:r>
              <a:rPr lang="ru-RU" sz="2000" dirty="0" smtClean="0"/>
              <a:t>Использование</a:t>
            </a:r>
            <a:r>
              <a:rPr lang="ru-RU" sz="2000" dirty="0"/>
              <a:t> </a:t>
            </a:r>
            <a:r>
              <a:rPr lang="ru-RU" sz="2000" b="1" dirty="0"/>
              <a:t>мультимедийных технологий</a:t>
            </a:r>
            <a:r>
              <a:rPr lang="ru-RU" sz="2000" dirty="0"/>
              <a:t> выводит усвоения полученных знаний </a:t>
            </a:r>
            <a:r>
              <a:rPr lang="ru-RU" sz="2000" b="1" dirty="0"/>
              <a:t>дошкольниками</a:t>
            </a:r>
            <a:r>
              <a:rPr lang="ru-RU" sz="2000" dirty="0"/>
              <a:t> на более высокий </a:t>
            </a:r>
            <a:r>
              <a:rPr lang="ru-RU" sz="2000" dirty="0" smtClean="0"/>
              <a:t>уровень!</a:t>
            </a:r>
            <a:br>
              <a:rPr lang="ru-RU" sz="2000" dirty="0" smtClean="0"/>
            </a:br>
            <a:r>
              <a:rPr lang="ru-RU" sz="2000" dirty="0" smtClean="0"/>
              <a:t>По </a:t>
            </a:r>
            <a:r>
              <a:rPr lang="ru-RU" sz="2000" dirty="0"/>
              <a:t>данным Центра прикладных исследований человек запоминает 20% услышанного и 30% увиденного, и более 50% того, что он видит и слышит одновременно</a:t>
            </a:r>
            <a:r>
              <a:rPr lang="ru-RU" sz="2000" dirty="0" smtClean="0"/>
              <a:t>.</a:t>
            </a:r>
            <a:br>
              <a:rPr lang="ru-RU" sz="2000" dirty="0" smtClean="0"/>
            </a:br>
            <a:r>
              <a:rPr lang="ru-RU" sz="2000" dirty="0" smtClean="0"/>
              <a:t/>
            </a:r>
            <a:br>
              <a:rPr lang="ru-RU" sz="2000" dirty="0" smtClean="0"/>
            </a:br>
            <a:endParaRPr lang="ru-RU" sz="2000" dirty="0"/>
          </a:p>
        </p:txBody>
      </p:sp>
      <p:sp>
        <p:nvSpPr>
          <p:cNvPr id="2" name="TextBox 1"/>
          <p:cNvSpPr txBox="1"/>
          <p:nvPr/>
        </p:nvSpPr>
        <p:spPr>
          <a:xfrm rot="21121560">
            <a:off x="4438568" y="3366240"/>
            <a:ext cx="3312125" cy="923330"/>
          </a:xfrm>
          <a:prstGeom prst="rect">
            <a:avLst/>
          </a:prstGeom>
          <a:noFill/>
        </p:spPr>
        <p:txBody>
          <a:bodyPr wrap="none" rtlCol="0">
            <a:spAutoFit/>
          </a:bodyPr>
          <a:lstStyle/>
          <a:p>
            <a:r>
              <a:rPr lang="ru-RU" dirty="0"/>
              <a:t>«Расскажи мне, и я забуду.</a:t>
            </a:r>
            <a:br>
              <a:rPr lang="ru-RU" dirty="0"/>
            </a:br>
            <a:r>
              <a:rPr lang="ru-RU" dirty="0"/>
              <a:t>Покажи мне, и я запомню.</a:t>
            </a:r>
            <a:br>
              <a:rPr lang="ru-RU" dirty="0"/>
            </a:br>
            <a:r>
              <a:rPr lang="ru-RU" dirty="0"/>
              <a:t>Увлеки меня, и я увлекусь.»</a:t>
            </a:r>
          </a:p>
        </p:txBody>
      </p:sp>
      <p:sp>
        <p:nvSpPr>
          <p:cNvPr id="4" name="TextBox 3"/>
          <p:cNvSpPr txBox="1"/>
          <p:nvPr/>
        </p:nvSpPr>
        <p:spPr>
          <a:xfrm>
            <a:off x="179512" y="4361578"/>
            <a:ext cx="7416824" cy="2308324"/>
          </a:xfrm>
          <a:prstGeom prst="rect">
            <a:avLst/>
          </a:prstGeom>
          <a:noFill/>
        </p:spPr>
        <p:txBody>
          <a:bodyPr wrap="square" rtlCol="0">
            <a:spAutoFit/>
          </a:bodyPr>
          <a:lstStyle/>
          <a:p>
            <a:r>
              <a:rPr lang="ru-RU" dirty="0"/>
              <a:t>Таким образом, облегчение процесса восприятия и запоминания информации с помощью ярких образов - это основа любой современной презентации. Более того, презентация дает возможность воспитателю самостоятельно скомпоновать учебный материал исходя их особенностей конкретной темы, предмета, что позволяет построить образовательную деятельность так, чтобы добиться максимального учебного эффекта.</a:t>
            </a:r>
          </a:p>
          <a:p>
            <a:endParaRPr lang="ru-RU" dirty="0"/>
          </a:p>
        </p:txBody>
      </p:sp>
    </p:spTree>
    <p:extLst>
      <p:ext uri="{BB962C8B-B14F-4D97-AF65-F5344CB8AC3E}">
        <p14:creationId xmlns:p14="http://schemas.microsoft.com/office/powerpoint/2010/main" val="1720641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95536" y="260648"/>
            <a:ext cx="8280920" cy="2664296"/>
          </a:xfrm>
        </p:spPr>
        <p:txBody>
          <a:bodyPr/>
          <a:lstStyle/>
          <a:p>
            <a:r>
              <a:rPr lang="ru-RU" dirty="0" smtClean="0"/>
              <a:t>Я широко использую презентации на занятиях по ознакомлению с окружающим миром, они позволяют сделать занятия более эмоциональными, привлекательными, вызывают у ребенка живой интерес, являются прекрасным наглядным пособием и демонстрационным материалом, что способствует хорошей результативности занятия.</a:t>
            </a:r>
          </a:p>
          <a:p>
            <a:endParaRPr lang="ru-RU" dirty="0"/>
          </a:p>
        </p:txBody>
      </p:sp>
      <p:pic>
        <p:nvPicPr>
          <p:cNvPr id="4" name="Picture 2" descr="http://www.o-detstve.ru/assets/images/userfiles/18199/images/1273507883_10-professij.jpg"/>
          <p:cNvPicPr>
            <a:picLocks noChangeAspect="1" noChangeArrowheads="1"/>
          </p:cNvPicPr>
          <p:nvPr/>
        </p:nvPicPr>
        <p:blipFill>
          <a:blip r:embed="rId2" cstate="print"/>
          <a:srcRect/>
          <a:stretch>
            <a:fillRect/>
          </a:stretch>
        </p:blipFill>
        <p:spPr bwMode="auto">
          <a:xfrm>
            <a:off x="467544" y="3645024"/>
            <a:ext cx="3024336" cy="3024336"/>
          </a:xfrm>
          <a:prstGeom prst="rect">
            <a:avLst/>
          </a:prstGeom>
          <a:noFill/>
        </p:spPr>
      </p:pic>
      <p:sp>
        <p:nvSpPr>
          <p:cNvPr id="2" name="TextBox 1"/>
          <p:cNvSpPr txBox="1"/>
          <p:nvPr/>
        </p:nvSpPr>
        <p:spPr>
          <a:xfrm>
            <a:off x="251520" y="3195516"/>
            <a:ext cx="3122020" cy="707886"/>
          </a:xfrm>
          <a:prstGeom prst="rect">
            <a:avLst/>
          </a:prstGeom>
          <a:noFill/>
        </p:spPr>
        <p:txBody>
          <a:bodyPr wrap="square" rtlCol="0">
            <a:spAutoFit/>
          </a:bodyPr>
          <a:lstStyle/>
          <a:p>
            <a:pPr algn="ctr"/>
            <a:r>
              <a:rPr lang="ru-RU" sz="1100" dirty="0"/>
              <a:t>Прекрасных профессий на свете не счесть</a:t>
            </a:r>
          </a:p>
          <a:p>
            <a:pPr algn="ctr"/>
            <a:r>
              <a:rPr lang="ru-RU" sz="1100" dirty="0"/>
              <a:t>И каждой профессии слава и честь!</a:t>
            </a:r>
          </a:p>
          <a:p>
            <a:endParaRPr lang="ru-RU" dirty="0"/>
          </a:p>
        </p:txBody>
      </p:sp>
      <p:sp>
        <p:nvSpPr>
          <p:cNvPr id="5" name="Прямоугольник 4"/>
          <p:cNvSpPr/>
          <p:nvPr/>
        </p:nvSpPr>
        <p:spPr>
          <a:xfrm>
            <a:off x="3851920" y="3291081"/>
            <a:ext cx="3726160" cy="646331"/>
          </a:xfrm>
          <a:prstGeom prst="rect">
            <a:avLst/>
          </a:prstGeom>
        </p:spPr>
        <p:txBody>
          <a:bodyPr wrap="square">
            <a:spAutoFit/>
          </a:bodyPr>
          <a:lstStyle/>
          <a:p>
            <a:pPr algn="ctr"/>
            <a:r>
              <a:rPr lang="ru-RU" b="1" dirty="0"/>
              <a:t>Дидактическая игра «Отгадай кто?»</a:t>
            </a:r>
          </a:p>
        </p:txBody>
      </p:sp>
      <p:sp>
        <p:nvSpPr>
          <p:cNvPr id="6" name="Прямоугольник 5"/>
          <p:cNvSpPr/>
          <p:nvPr/>
        </p:nvSpPr>
        <p:spPr>
          <a:xfrm>
            <a:off x="3514297" y="3937412"/>
            <a:ext cx="2520280" cy="738664"/>
          </a:xfrm>
          <a:prstGeom prst="rect">
            <a:avLst/>
          </a:prstGeom>
        </p:spPr>
        <p:txBody>
          <a:bodyPr wrap="square">
            <a:spAutoFit/>
          </a:bodyPr>
          <a:lstStyle/>
          <a:p>
            <a:pPr lvl="0" indent="133350" algn="just" fontAlgn="base">
              <a:spcBef>
                <a:spcPct val="0"/>
              </a:spcBef>
              <a:spcAft>
                <a:spcPct val="0"/>
              </a:spcAft>
            </a:pPr>
            <a:r>
              <a:rPr lang="ru-RU" sz="1050" dirty="0">
                <a:solidFill>
                  <a:srgbClr val="000000"/>
                </a:solidFill>
                <a:latin typeface="Helvetica Neue"/>
                <a:cs typeface="Arial" pitchFamily="34" charset="0"/>
              </a:rPr>
              <a:t>Мастер он весьма хороший,</a:t>
            </a:r>
            <a:endParaRPr lang="ru-RU" sz="1050" dirty="0">
              <a:latin typeface="Arial" pitchFamily="34" charset="0"/>
              <a:cs typeface="Arial" pitchFamily="34" charset="0"/>
            </a:endParaRPr>
          </a:p>
          <a:p>
            <a:pPr lvl="0" indent="133350" algn="just" eaLnBrk="0" fontAlgn="base" hangingPunct="0">
              <a:spcBef>
                <a:spcPct val="0"/>
              </a:spcBef>
              <a:spcAft>
                <a:spcPct val="0"/>
              </a:spcAft>
            </a:pPr>
            <a:r>
              <a:rPr lang="ru-RU" sz="1050" dirty="0">
                <a:solidFill>
                  <a:srgbClr val="000000"/>
                </a:solidFill>
                <a:latin typeface="Helvetica Neue"/>
                <a:cs typeface="Arial" pitchFamily="34" charset="0"/>
              </a:rPr>
              <a:t>Сделал шкаф нам для прихожей.</a:t>
            </a:r>
            <a:endParaRPr lang="ru-RU" sz="1050" dirty="0">
              <a:latin typeface="Arial" pitchFamily="34" charset="0"/>
              <a:cs typeface="Arial" pitchFamily="34" charset="0"/>
            </a:endParaRPr>
          </a:p>
          <a:p>
            <a:pPr lvl="0" indent="133350" algn="just" eaLnBrk="0" fontAlgn="base" hangingPunct="0">
              <a:spcBef>
                <a:spcPct val="0"/>
              </a:spcBef>
              <a:spcAft>
                <a:spcPct val="0"/>
              </a:spcAft>
            </a:pPr>
            <a:r>
              <a:rPr lang="ru-RU" sz="1050" dirty="0">
                <a:solidFill>
                  <a:srgbClr val="000000"/>
                </a:solidFill>
                <a:latin typeface="Helvetica Neue"/>
                <a:cs typeface="Arial" pitchFamily="34" charset="0"/>
              </a:rPr>
              <a:t>Он не плотник, не маляр.</a:t>
            </a:r>
            <a:endParaRPr lang="ru-RU" sz="1050" dirty="0">
              <a:latin typeface="Arial" pitchFamily="34" charset="0"/>
              <a:cs typeface="Arial" pitchFamily="34" charset="0"/>
            </a:endParaRPr>
          </a:p>
          <a:p>
            <a:pPr lvl="0" indent="133350" algn="just" eaLnBrk="0" fontAlgn="base" hangingPunct="0">
              <a:spcBef>
                <a:spcPct val="0"/>
              </a:spcBef>
              <a:spcAft>
                <a:spcPct val="0"/>
              </a:spcAft>
            </a:pPr>
            <a:r>
              <a:rPr lang="ru-RU" sz="1050" dirty="0">
                <a:solidFill>
                  <a:srgbClr val="000000"/>
                </a:solidFill>
                <a:latin typeface="Helvetica Neue"/>
                <a:cs typeface="Arial" pitchFamily="34" charset="0"/>
              </a:rPr>
              <a:t>Мебель делает... (столяр)</a:t>
            </a:r>
            <a:endParaRPr lang="ru-RU" sz="1050" dirty="0">
              <a:latin typeface="Arial" pitchFamily="34" charset="0"/>
              <a:cs typeface="Arial" pitchFamily="34" charset="0"/>
            </a:endParaRPr>
          </a:p>
        </p:txBody>
      </p:sp>
      <p:pic>
        <p:nvPicPr>
          <p:cNvPr id="7" name="Picture 4" descr="http://ped-kopilka.ru/images/photos/medium/article614.jpg"/>
          <p:cNvPicPr>
            <a:picLocks noChangeAspect="1" noChangeArrowheads="1"/>
          </p:cNvPicPr>
          <p:nvPr/>
        </p:nvPicPr>
        <p:blipFill>
          <a:blip r:embed="rId3" cstate="print"/>
          <a:srcRect/>
          <a:stretch>
            <a:fillRect/>
          </a:stretch>
        </p:blipFill>
        <p:spPr bwMode="auto">
          <a:xfrm>
            <a:off x="6732240" y="3594088"/>
            <a:ext cx="1099300" cy="1368152"/>
          </a:xfrm>
          <a:prstGeom prst="rect">
            <a:avLst/>
          </a:prstGeom>
          <a:noFill/>
        </p:spPr>
      </p:pic>
      <p:sp>
        <p:nvSpPr>
          <p:cNvPr id="8" name="Прямоугольник 7"/>
          <p:cNvSpPr/>
          <p:nvPr/>
        </p:nvSpPr>
        <p:spPr>
          <a:xfrm>
            <a:off x="3851920" y="5301208"/>
            <a:ext cx="2286000" cy="738664"/>
          </a:xfrm>
          <a:prstGeom prst="rect">
            <a:avLst/>
          </a:prstGeom>
        </p:spPr>
        <p:txBody>
          <a:bodyPr wrap="square">
            <a:spAutoFit/>
          </a:bodyPr>
          <a:lstStyle/>
          <a:p>
            <a:pPr lvl="0" indent="133350" algn="just" eaLnBrk="0" fontAlgn="base" hangingPunct="0">
              <a:spcBef>
                <a:spcPct val="0"/>
              </a:spcBef>
              <a:spcAft>
                <a:spcPct val="0"/>
              </a:spcAft>
            </a:pPr>
            <a:r>
              <a:rPr lang="ru-RU" sz="1050" dirty="0">
                <a:solidFill>
                  <a:srgbClr val="000000"/>
                </a:solidFill>
                <a:latin typeface="Helvetica Neue"/>
                <a:cs typeface="Arial" pitchFamily="34" charset="0"/>
              </a:rPr>
              <a:t>Темной ночью, ясным днем</a:t>
            </a:r>
            <a:endParaRPr lang="ru-RU" sz="1050" dirty="0">
              <a:solidFill>
                <a:prstClr val="black"/>
              </a:solidFill>
              <a:latin typeface="Arial" pitchFamily="34" charset="0"/>
              <a:cs typeface="Arial" pitchFamily="34" charset="0"/>
            </a:endParaRPr>
          </a:p>
          <a:p>
            <a:pPr lvl="0" indent="133350" algn="just" eaLnBrk="0" fontAlgn="base" hangingPunct="0">
              <a:spcBef>
                <a:spcPct val="0"/>
              </a:spcBef>
              <a:spcAft>
                <a:spcPct val="0"/>
              </a:spcAft>
            </a:pPr>
            <a:r>
              <a:rPr lang="ru-RU" sz="1050" dirty="0">
                <a:solidFill>
                  <a:srgbClr val="000000"/>
                </a:solidFill>
                <a:latin typeface="Helvetica Neue"/>
                <a:cs typeface="Arial" pitchFamily="34" charset="0"/>
              </a:rPr>
              <a:t>Он сражается с огнем.</a:t>
            </a:r>
            <a:endParaRPr lang="ru-RU" sz="1050" dirty="0">
              <a:solidFill>
                <a:prstClr val="black"/>
              </a:solidFill>
              <a:latin typeface="Arial" pitchFamily="34" charset="0"/>
              <a:cs typeface="Arial" pitchFamily="34" charset="0"/>
            </a:endParaRPr>
          </a:p>
          <a:p>
            <a:pPr lvl="0" indent="133350" algn="just" eaLnBrk="0" fontAlgn="base" hangingPunct="0">
              <a:spcBef>
                <a:spcPct val="0"/>
              </a:spcBef>
              <a:spcAft>
                <a:spcPct val="0"/>
              </a:spcAft>
            </a:pPr>
            <a:r>
              <a:rPr lang="ru-RU" sz="1050" dirty="0">
                <a:solidFill>
                  <a:srgbClr val="000000"/>
                </a:solidFill>
                <a:latin typeface="Helvetica Neue"/>
                <a:cs typeface="Arial" pitchFamily="34" charset="0"/>
              </a:rPr>
              <a:t>В каске, будто воин славный,</a:t>
            </a:r>
            <a:endParaRPr lang="ru-RU" sz="1050" dirty="0">
              <a:solidFill>
                <a:prstClr val="black"/>
              </a:solidFill>
              <a:latin typeface="Arial" pitchFamily="34" charset="0"/>
              <a:cs typeface="Arial" pitchFamily="34" charset="0"/>
            </a:endParaRPr>
          </a:p>
          <a:p>
            <a:pPr lvl="0" indent="133350" algn="just" eaLnBrk="0" fontAlgn="base" hangingPunct="0">
              <a:spcBef>
                <a:spcPct val="0"/>
              </a:spcBef>
              <a:spcAft>
                <a:spcPct val="0"/>
              </a:spcAft>
            </a:pPr>
            <a:r>
              <a:rPr lang="ru-RU" sz="1050" dirty="0">
                <a:solidFill>
                  <a:srgbClr val="000000"/>
                </a:solidFill>
                <a:latin typeface="Helvetica Neue"/>
                <a:cs typeface="Arial" pitchFamily="34" charset="0"/>
              </a:rPr>
              <a:t>На пожар спешит... (пожарный)</a:t>
            </a:r>
            <a:endParaRPr lang="ru-RU" sz="1050" dirty="0">
              <a:solidFill>
                <a:prstClr val="black"/>
              </a:solidFill>
              <a:latin typeface="Arial" pitchFamily="34" charset="0"/>
              <a:cs typeface="Arial" pitchFamily="34" charset="0"/>
            </a:endParaRPr>
          </a:p>
        </p:txBody>
      </p:sp>
      <p:pic>
        <p:nvPicPr>
          <p:cNvPr id="9" name="Picture 12" descr="http://1.bp.blogspot.com/-nrWJuPMxhQs/TVUnszJ8M8I/AAAAAAAAGW8/adDY7_GJIAw/s1600/%25D0%25BF%25D0%25BE%25D0%25B6%25D0%25B0%25D1%2580%25D0%25BD%25D0%25B8%25D0%25BA.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300192" y="5301207"/>
            <a:ext cx="1346153" cy="1558703"/>
          </a:xfrm>
          <a:prstGeom prst="rect">
            <a:avLst/>
          </a:prstGeom>
          <a:noFill/>
        </p:spPr>
      </p:pic>
      <p:sp>
        <p:nvSpPr>
          <p:cNvPr id="10" name="TextBox 9"/>
          <p:cNvSpPr txBox="1"/>
          <p:nvPr/>
        </p:nvSpPr>
        <p:spPr>
          <a:xfrm>
            <a:off x="3373540" y="2921749"/>
            <a:ext cx="1909497" cy="369332"/>
          </a:xfrm>
          <a:prstGeom prst="rect">
            <a:avLst/>
          </a:prstGeom>
          <a:noFill/>
        </p:spPr>
        <p:txBody>
          <a:bodyPr wrap="none" rtlCol="0">
            <a:spAutoFit/>
          </a:bodyPr>
          <a:lstStyle/>
          <a:p>
            <a:r>
              <a:rPr lang="ru-RU" b="1" u="sng" dirty="0" smtClean="0"/>
              <a:t>ПРОФЕССИИ</a:t>
            </a:r>
            <a:endParaRPr lang="ru-RU" b="1" u="sng" dirty="0"/>
          </a:p>
        </p:txBody>
      </p:sp>
    </p:spTree>
    <p:extLst>
      <p:ext uri="{BB962C8B-B14F-4D97-AF65-F5344CB8AC3E}">
        <p14:creationId xmlns:p14="http://schemas.microsoft.com/office/powerpoint/2010/main" val="3694735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67544" y="116632"/>
            <a:ext cx="7467600" cy="3816424"/>
          </a:xfrm>
        </p:spPr>
        <p:txBody>
          <a:bodyPr/>
          <a:lstStyle/>
          <a:p>
            <a:r>
              <a:rPr lang="ru-RU" sz="2000" dirty="0"/>
              <a:t>Использование мультимедиа при работе с художественной литературой дает возможность сделать каждое занятие неповторимым, разнообразным, наглядным. Я использую аудиозаписи художественных произведений, демонстрирую иллюстрации известных художников к произведениям, подбираю музыкальные произведения по теме. Очень интересными получаются литературные викторины</a:t>
            </a:r>
            <a:r>
              <a:rPr lang="ru-RU" sz="2000" dirty="0" smtClean="0"/>
              <a:t>.</a:t>
            </a:r>
            <a:endParaRPr lang="ru-RU" sz="2000" dirty="0"/>
          </a:p>
          <a:p>
            <a:endParaRPr lang="ru-RU" dirty="0"/>
          </a:p>
        </p:txBody>
      </p:sp>
      <p:pic>
        <p:nvPicPr>
          <p:cNvPr id="2050" name="Picture 2" descr="https://avatars.mds.yandex.net/get-pdb/1381755/00634866-a964-4554-b819-a37b949c773c/s1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145787">
            <a:off x="351089" y="2835962"/>
            <a:ext cx="3103213" cy="185867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www.art-portrets.ru/art/levitan/zolotaya-ose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109337">
            <a:off x="5486933" y="2617385"/>
            <a:ext cx="3029461" cy="194381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picture-russia.ru/wpic/l/1/c/1ca5e82261f5dd911eeeaaa774cb537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182868">
            <a:off x="2458950" y="4659673"/>
            <a:ext cx="2826738" cy="2018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4148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3243</TotalTime>
  <Words>677</Words>
  <Application>Microsoft Office PowerPoint</Application>
  <PresentationFormat>Экран (4:3)</PresentationFormat>
  <Paragraphs>47</Paragraphs>
  <Slides>13</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13</vt:i4>
      </vt:variant>
    </vt:vector>
  </HeadingPairs>
  <TitlesOfParts>
    <vt:vector size="21" baseType="lpstr">
      <vt:lpstr>Helvetica Neue</vt:lpstr>
      <vt:lpstr>Arial</vt:lpstr>
      <vt:lpstr>Calibri</vt:lpstr>
      <vt:lpstr>Century Schoolbook</vt:lpstr>
      <vt:lpstr>Times New Roman</vt:lpstr>
      <vt:lpstr>Wingdings</vt:lpstr>
      <vt:lpstr>Wingdings 2</vt:lpstr>
      <vt:lpstr>Эркер</vt:lpstr>
      <vt:lpstr>Мультимедийные технологии  как средство развития познавательной активности дошкольников</vt:lpstr>
      <vt:lpstr>Презентация PowerPoint</vt:lpstr>
      <vt:lpstr>Презентация PowerPoint</vt:lpstr>
      <vt:lpstr>Презентация PowerPoint</vt:lpstr>
      <vt:lpstr>Преимущества мультимедии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Вывод:</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мультимедийных технологий в ДОУ</dc:title>
  <dc:creator>julia</dc:creator>
  <cp:lastModifiedBy>julia</cp:lastModifiedBy>
  <cp:revision>59</cp:revision>
  <cp:lastPrinted>2020-02-26T05:59:29Z</cp:lastPrinted>
  <dcterms:created xsi:type="dcterms:W3CDTF">2020-02-17T15:06:30Z</dcterms:created>
  <dcterms:modified xsi:type="dcterms:W3CDTF">2020-10-20T18:02:14Z</dcterms:modified>
</cp:coreProperties>
</file>