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2" r:id="rId3"/>
    <p:sldId id="263" r:id="rId4"/>
    <p:sldId id="264" r:id="rId5"/>
    <p:sldId id="272" r:id="rId6"/>
    <p:sldId id="273" r:id="rId7"/>
    <p:sldId id="275" r:id="rId8"/>
    <p:sldId id="276" r:id="rId9"/>
    <p:sldId id="277" r:id="rId10"/>
    <p:sldId id="278" r:id="rId11"/>
    <p:sldId id="279" r:id="rId12"/>
    <p:sldId id="293" r:id="rId13"/>
    <p:sldId id="294" r:id="rId14"/>
    <p:sldId id="295" r:id="rId15"/>
    <p:sldId id="288" r:id="rId16"/>
    <p:sldId id="289" r:id="rId17"/>
    <p:sldId id="290" r:id="rId18"/>
    <p:sldId id="292" r:id="rId19"/>
    <p:sldId id="291" r:id="rId20"/>
    <p:sldId id="286" r:id="rId21"/>
    <p:sldId id="287" r:id="rId22"/>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5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EAF463A-BC7C-46EE-9F1E-7F377CCA4891}" type="datetimeFigureOut">
              <a:rPr lang="en-US" smtClean="0"/>
              <a:pPr/>
              <a:t>2/18/2022</a:t>
            </a:fld>
            <a:endParaRPr lang="en-US"/>
          </a:p>
        </p:txBody>
      </p:sp>
      <p:sp>
        <p:nvSpPr>
          <p:cNvPr id="17" name="Нижний колонтитул 16"/>
          <p:cNvSpPr>
            <a:spLocks noGrp="1"/>
          </p:cNvSpPr>
          <p:nvPr>
            <p:ph type="ftr" sz="quarter" idx="11"/>
          </p:nvPr>
        </p:nvSpPr>
        <p:spPr/>
        <p:txBody>
          <a:bodyPr/>
          <a:lstStyle/>
          <a:p>
            <a:endParaRPr lang="en-US"/>
          </a:p>
        </p:txBody>
      </p:sp>
      <p:sp>
        <p:nvSpPr>
          <p:cNvPr id="29" name="Номер слайда 28"/>
          <p:cNvSpPr>
            <a:spLocks noGrp="1"/>
          </p:cNvSpPr>
          <p:nvPr>
            <p:ph type="sldNum" sz="quarter" idx="12"/>
          </p:nvPr>
        </p:nvSpPr>
        <p:spPr/>
        <p:txBody>
          <a:bodyPr/>
          <a:lstStyle/>
          <a:p>
            <a:fld id="{A483448D-3A78-4528-A469-B745A65DA480}" type="slidenum">
              <a:rPr lang="en-US" smtClean="0"/>
              <a:pPr/>
              <a:t>‹#›</a:t>
            </a:fld>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2/18/2022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2/18/2022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2/18/2022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2/18/2022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a:xfrm>
            <a:off x="7924800" y="6416675"/>
            <a:ext cx="762000" cy="365125"/>
          </a:xfrm>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2/18/2022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2/18/2022</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2/18/2022</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2/18/2022</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2/18/2022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2/18/2022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EAF463A-BC7C-46EE-9F1E-7F377CCA4891}" type="datetimeFigureOut">
              <a:rPr lang="en-US" smtClean="0"/>
              <a:pPr/>
              <a:t>2/18/2022</a:t>
            </a:fld>
            <a:endParaRPr lang="en-US"/>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ru.wikipedia.org/wiki/%D0%9E%D0%BB%D0%B8%D0%B2%D0%BA%D0%BE%D0%B2%D0%BE%D0%B5_%D0%BC%D0%B0%D1%81%D0%BB%D0%BE"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1500174"/>
            <a:ext cx="8229600" cy="838200"/>
          </a:xfrm>
        </p:spPr>
        <p:txBody>
          <a:bodyPr>
            <a:normAutofit fontScale="90000"/>
          </a:bodyPr>
          <a:lstStyle/>
          <a:p>
            <a:r>
              <a:rPr lang="ru-RU" sz="3600" dirty="0" smtClean="0">
                <a:latin typeface="+mn-lt"/>
              </a:rPr>
              <a:t>Приготовление холодных блюд и закусок</a:t>
            </a:r>
            <a:endParaRPr lang="ru-RU" sz="3600" dirty="0">
              <a:latin typeface="+mn-lt"/>
            </a:endParaRPr>
          </a:p>
        </p:txBody>
      </p:sp>
      <p:sp>
        <p:nvSpPr>
          <p:cNvPr id="3" name="Подзаголовок 2"/>
          <p:cNvSpPr>
            <a:spLocks noGrp="1"/>
          </p:cNvSpPr>
          <p:nvPr>
            <p:ph type="subTitle" idx="1"/>
          </p:nvPr>
        </p:nvSpPr>
        <p:spPr>
          <a:xfrm>
            <a:off x="1371600" y="3331698"/>
            <a:ext cx="7391400" cy="3145302"/>
          </a:xfrm>
        </p:spPr>
        <p:txBody>
          <a:bodyPr>
            <a:normAutofit/>
          </a:bodyPr>
          <a:lstStyle/>
          <a:p>
            <a:endParaRPr lang="ru-RU" dirty="0" smtClean="0"/>
          </a:p>
          <a:p>
            <a:endParaRPr lang="ru-RU" dirty="0" smtClean="0"/>
          </a:p>
          <a:p>
            <a:endParaRPr lang="ru-RU" dirty="0" smtClean="0"/>
          </a:p>
          <a:p>
            <a:pPr algn="r"/>
            <a:r>
              <a:rPr lang="ru-RU" sz="1400" dirty="0" smtClean="0"/>
              <a:t>Разработала: Логинова В.П.</a:t>
            </a:r>
          </a:p>
          <a:p>
            <a:pPr algn="r"/>
            <a:endParaRPr lang="ru-RU" sz="1400" dirty="0" smtClean="0"/>
          </a:p>
          <a:p>
            <a:r>
              <a:rPr lang="ru-RU" sz="1400" dirty="0" smtClean="0"/>
              <a:t>Г.Беломорск</a:t>
            </a:r>
          </a:p>
          <a:p>
            <a:r>
              <a:rPr lang="ru-RU" sz="1400" smtClean="0"/>
              <a:t> 2020 </a:t>
            </a:r>
            <a:r>
              <a:rPr lang="ru-RU" sz="1400" dirty="0" smtClean="0"/>
              <a:t>г.</a:t>
            </a:r>
            <a:endParaRPr lang="ru-RU" sz="1400" dirty="0"/>
          </a:p>
        </p:txBody>
      </p:sp>
      <p:pic>
        <p:nvPicPr>
          <p:cNvPr id="4" name="Рисунок 3"/>
          <p:cNvPicPr/>
          <p:nvPr/>
        </p:nvPicPr>
        <p:blipFill>
          <a:blip r:embed="rId2"/>
          <a:srcRect l="-251" t="29116"/>
          <a:stretch>
            <a:fillRect/>
          </a:stretch>
        </p:blipFill>
        <p:spPr bwMode="auto">
          <a:xfrm>
            <a:off x="142844" y="2428868"/>
            <a:ext cx="5072098" cy="2500322"/>
          </a:xfrm>
          <a:prstGeom prst="rect">
            <a:avLst/>
          </a:prstGeom>
          <a:noFill/>
          <a:ln w="9525">
            <a:noFill/>
            <a:miter lim="800000"/>
            <a:headEnd/>
            <a:tailEnd/>
          </a:ln>
        </p:spPr>
      </p:pic>
      <p:sp>
        <p:nvSpPr>
          <p:cNvPr id="5" name="TextBox 4"/>
          <p:cNvSpPr txBox="1"/>
          <p:nvPr/>
        </p:nvSpPr>
        <p:spPr>
          <a:xfrm>
            <a:off x="2000232" y="357166"/>
            <a:ext cx="5214974" cy="369332"/>
          </a:xfrm>
          <a:prstGeom prst="rect">
            <a:avLst/>
          </a:prstGeom>
          <a:noFill/>
        </p:spPr>
        <p:txBody>
          <a:bodyPr wrap="square" rtlCol="0">
            <a:spAutoFit/>
          </a:bodyPr>
          <a:lstStyle/>
          <a:p>
            <a:pPr algn="ctr"/>
            <a:r>
              <a:rPr lang="ru-RU" dirty="0" smtClean="0"/>
              <a:t>МАОУ ДО «Беломорский  ЦДО»</a:t>
            </a:r>
            <a:endParaRPr lang="ru-RU" dirty="0"/>
          </a:p>
        </p:txBody>
      </p:sp>
    </p:spTree>
  </p:cSld>
  <p:clrMapOvr>
    <a:masterClrMapping/>
  </p:clrMapOvr>
  <p:transition advTm="4093">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a:extLst>
              <a:ext uri="{28A0092B-C50C-407E-A947-70E740481C1C}">
                <a14:useLocalDpi xmlns="" xmlns:a14="http://schemas.microsoft.com/office/drawing/2010/main" val="0"/>
              </a:ext>
            </a:extLst>
          </a:blip>
          <a:stretch>
            <a:fillRect/>
          </a:stretch>
        </p:blipFill>
        <p:spPr>
          <a:xfrm>
            <a:off x="428595" y="357166"/>
            <a:ext cx="3833839" cy="3000396"/>
          </a:xfrm>
        </p:spPr>
      </p:pic>
      <p:sp>
        <p:nvSpPr>
          <p:cNvPr id="4" name="Объект 3"/>
          <p:cNvSpPr>
            <a:spLocks noGrp="1"/>
          </p:cNvSpPr>
          <p:nvPr>
            <p:ph sz="half" idx="2"/>
          </p:nvPr>
        </p:nvSpPr>
        <p:spPr/>
        <p:txBody>
          <a:bodyPr>
            <a:normAutofit/>
          </a:bodyPr>
          <a:lstStyle/>
          <a:p>
            <a:pPr marL="137160" indent="0" algn="just">
              <a:buNone/>
            </a:pPr>
            <a:r>
              <a:rPr lang="ru-RU" sz="2000" dirty="0" smtClean="0">
                <a:solidFill>
                  <a:schemeClr val="bg1"/>
                </a:solidFill>
              </a:rPr>
              <a:t>В большой чашке смешать порезанную  морковь, картофель, соленые огурцы, репчатый лук, квашеную капусту (перед тем, как забросить капусту, ее можно измельчить, если капуста слишком соленая, то ее можно заранее вымочить в воде); соединяем свеклу с подготовленными овощами, оставшимся маслом, солью и аккуратно перемешиваем.</a:t>
            </a:r>
            <a:endParaRPr lang="ru-RU" sz="2000" dirty="0">
              <a:solidFill>
                <a:schemeClr val="bg1"/>
              </a:solidFill>
            </a:endParaRPr>
          </a:p>
        </p:txBody>
      </p:sp>
    </p:spTree>
    <p:extLst>
      <p:ext uri="{BB962C8B-B14F-4D97-AF65-F5344CB8AC3E}">
        <p14:creationId xmlns="" xmlns:p14="http://schemas.microsoft.com/office/powerpoint/2010/main" val="1769881160"/>
      </p:ext>
    </p:extLst>
  </p:cSld>
  <p:clrMapOvr>
    <a:masterClrMapping/>
  </p:clrMapOvr>
  <p:transition advTm="3594">
    <p:push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screen">
            <a:extLst>
              <a:ext uri="{28A0092B-C50C-407E-A947-70E740481C1C}">
                <a14:useLocalDpi xmlns="" xmlns:a14="http://schemas.microsoft.com/office/drawing/2010/main" val="0"/>
              </a:ext>
            </a:extLst>
          </a:blip>
          <a:stretch>
            <a:fillRect/>
          </a:stretch>
        </p:blipFill>
        <p:spPr>
          <a:xfrm>
            <a:off x="142844" y="357167"/>
            <a:ext cx="3643338" cy="3214710"/>
          </a:xfrm>
        </p:spPr>
      </p:pic>
      <p:sp>
        <p:nvSpPr>
          <p:cNvPr id="4" name="Объект 3"/>
          <p:cNvSpPr>
            <a:spLocks noGrp="1"/>
          </p:cNvSpPr>
          <p:nvPr>
            <p:ph sz="half" idx="2"/>
          </p:nvPr>
        </p:nvSpPr>
        <p:spPr/>
        <p:txBody>
          <a:bodyPr>
            <a:normAutofit/>
          </a:bodyPr>
          <a:lstStyle/>
          <a:p>
            <a:pPr marL="137160" indent="0" algn="just">
              <a:buNone/>
            </a:pPr>
            <a:r>
              <a:rPr lang="ru-RU" sz="2000" dirty="0" smtClean="0">
                <a:solidFill>
                  <a:schemeClr val="bg1"/>
                </a:solidFill>
              </a:rPr>
              <a:t>Уложить горкой в салатник или закусочную тарелку. Для украшения можно использовать морковь, соленые огурцы и зеленые веточки петрушки.</a:t>
            </a:r>
            <a:endParaRPr lang="ru-RU" sz="2000" dirty="0">
              <a:solidFill>
                <a:schemeClr val="bg1"/>
              </a:solidFill>
            </a:endParaRPr>
          </a:p>
        </p:txBody>
      </p:sp>
      <p:pic>
        <p:nvPicPr>
          <p:cNvPr id="6" name="Рисунок 5" descr="F:\P1000976.JPG"/>
          <p:cNvPicPr/>
          <p:nvPr/>
        </p:nvPicPr>
        <p:blipFill>
          <a:blip r:embed="rId3" cstate="screen"/>
          <a:srcRect/>
          <a:stretch>
            <a:fillRect/>
          </a:stretch>
        </p:blipFill>
        <p:spPr bwMode="auto">
          <a:xfrm>
            <a:off x="214282" y="3857628"/>
            <a:ext cx="3500462" cy="2633664"/>
          </a:xfrm>
          <a:prstGeom prst="rect">
            <a:avLst/>
          </a:prstGeom>
          <a:noFill/>
          <a:ln w="9525">
            <a:noFill/>
            <a:miter lim="800000"/>
            <a:headEnd/>
            <a:tailEnd/>
          </a:ln>
        </p:spPr>
      </p:pic>
    </p:spTree>
    <p:extLst>
      <p:ext uri="{BB962C8B-B14F-4D97-AF65-F5344CB8AC3E}">
        <p14:creationId xmlns="" xmlns:p14="http://schemas.microsoft.com/office/powerpoint/2010/main" val="271355184"/>
      </p:ext>
    </p:extLst>
  </p:cSld>
  <p:clrMapOvr>
    <a:masterClrMapping/>
  </p:clrMapOvr>
  <p:transition advTm="5000">
    <p:push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bg1"/>
                </a:solidFill>
                <a:effectLst/>
                <a:latin typeface="+mn-lt"/>
              </a:rPr>
              <a:t>Требования к качеству винегрета:</a:t>
            </a:r>
            <a:endParaRPr lang="ru-RU" sz="3200" dirty="0">
              <a:solidFill>
                <a:schemeClr val="bg1"/>
              </a:solidFill>
              <a:effectLst/>
              <a:latin typeface="+mn-lt"/>
            </a:endParaRPr>
          </a:p>
        </p:txBody>
      </p:sp>
      <p:sp>
        <p:nvSpPr>
          <p:cNvPr id="5" name="Объект 4"/>
          <p:cNvSpPr>
            <a:spLocks noGrp="1"/>
          </p:cNvSpPr>
          <p:nvPr>
            <p:ph idx="1"/>
          </p:nvPr>
        </p:nvSpPr>
        <p:spPr>
          <a:xfrm>
            <a:off x="228600" y="1219200"/>
            <a:ext cx="8458200" cy="5090160"/>
          </a:xfrm>
        </p:spPr>
        <p:txBody>
          <a:bodyPr>
            <a:normAutofit/>
          </a:bodyPr>
          <a:lstStyle/>
          <a:p>
            <a:pPr marL="137160" indent="0" algn="just">
              <a:buNone/>
            </a:pPr>
            <a:endParaRPr lang="ru-RU" sz="2000" dirty="0" smtClean="0">
              <a:solidFill>
                <a:schemeClr val="bg1"/>
              </a:solidFill>
            </a:endParaRPr>
          </a:p>
          <a:p>
            <a:pPr marL="137160" indent="0" algn="just">
              <a:buNone/>
            </a:pPr>
            <a:endParaRPr lang="ru-RU" sz="2000" dirty="0">
              <a:solidFill>
                <a:schemeClr val="bg1"/>
              </a:solidFill>
            </a:endParaRPr>
          </a:p>
          <a:p>
            <a:pPr marL="137160" indent="0" algn="just">
              <a:buNone/>
            </a:pPr>
            <a:endParaRPr lang="ru-RU" sz="2000" dirty="0" smtClean="0">
              <a:solidFill>
                <a:schemeClr val="bg1"/>
              </a:solidFill>
            </a:endParaRPr>
          </a:p>
          <a:p>
            <a:pPr marL="137160" indent="0" algn="just">
              <a:buNone/>
            </a:pPr>
            <a:endParaRPr lang="ru-RU" sz="2000" dirty="0">
              <a:solidFill>
                <a:schemeClr val="bg1"/>
              </a:solidFill>
            </a:endParaRPr>
          </a:p>
          <a:p>
            <a:pPr marL="137160" indent="0" algn="just">
              <a:buNone/>
            </a:pPr>
            <a:endParaRPr lang="ru-RU" sz="2000" dirty="0" smtClean="0">
              <a:solidFill>
                <a:schemeClr val="bg1"/>
              </a:solidFill>
            </a:endParaRPr>
          </a:p>
          <a:p>
            <a:pPr marL="137160" indent="0" algn="just">
              <a:buNone/>
            </a:pPr>
            <a:endParaRPr lang="ru-RU" sz="2000" dirty="0">
              <a:solidFill>
                <a:schemeClr val="bg1"/>
              </a:solidFill>
            </a:endParaRPr>
          </a:p>
          <a:p>
            <a:pPr marL="137160" indent="0" algn="just">
              <a:buNone/>
            </a:pPr>
            <a:endParaRPr lang="ru-RU" sz="2000" dirty="0" smtClean="0">
              <a:solidFill>
                <a:schemeClr val="bg1"/>
              </a:solidFill>
            </a:endParaRPr>
          </a:p>
          <a:p>
            <a:pPr marL="137160" indent="0" algn="just">
              <a:buNone/>
            </a:pPr>
            <a:endParaRPr lang="ru-RU" sz="2000" dirty="0" smtClean="0">
              <a:solidFill>
                <a:schemeClr val="bg1"/>
              </a:solidFill>
            </a:endParaRPr>
          </a:p>
          <a:p>
            <a:pPr marL="137160" indent="0" algn="just">
              <a:buNone/>
            </a:pPr>
            <a:r>
              <a:rPr lang="ru-RU" sz="2000" dirty="0" smtClean="0">
                <a:solidFill>
                  <a:schemeClr val="bg1"/>
                </a:solidFill>
              </a:rPr>
              <a:t>Овощи должны соответствовать форме нарезки, цвет светло – красный, вкус острый, соответствующий вареным овощам, соленым огурцам и квашеной капусте. Овощи должны быть проваренными, не крошащимися, огурцы и капуста квашеная – твердыми и хрустящими.</a:t>
            </a:r>
            <a:endParaRPr lang="ru-RU" sz="2000" dirty="0">
              <a:solidFill>
                <a:schemeClr val="bg1"/>
              </a:solidFill>
            </a:endParaRPr>
          </a:p>
        </p:txBody>
      </p:sp>
      <p:pic>
        <p:nvPicPr>
          <p:cNvPr id="7" name="Рисунок 6"/>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228600" y="1417638"/>
            <a:ext cx="3581400" cy="2468562"/>
          </a:xfrm>
          <a:prstGeom prst="rect">
            <a:avLst/>
          </a:prstGeom>
        </p:spPr>
      </p:pic>
    </p:spTree>
    <p:extLst>
      <p:ext uri="{BB962C8B-B14F-4D97-AF65-F5344CB8AC3E}">
        <p14:creationId xmlns="" xmlns:p14="http://schemas.microsoft.com/office/powerpoint/2010/main" val="3727673641"/>
      </p:ext>
    </p:extLst>
  </p:cSld>
  <p:clrMapOvr>
    <a:masterClrMapping/>
  </p:clrMapOvr>
  <p:transition advTm="5750">
    <p:check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84" y="285728"/>
            <a:ext cx="8229600" cy="1143000"/>
          </a:xfrm>
        </p:spPr>
        <p:txBody>
          <a:bodyPr/>
          <a:lstStyle/>
          <a:p>
            <a:r>
              <a:rPr lang="ru-RU" dirty="0" smtClean="0"/>
              <a:t>История салатов</a:t>
            </a:r>
            <a:endParaRPr lang="ru-RU" dirty="0"/>
          </a:p>
        </p:txBody>
      </p:sp>
      <p:sp>
        <p:nvSpPr>
          <p:cNvPr id="3" name="Содержимое 2"/>
          <p:cNvSpPr>
            <a:spLocks noGrp="1"/>
          </p:cNvSpPr>
          <p:nvPr>
            <p:ph idx="1"/>
          </p:nvPr>
        </p:nvSpPr>
        <p:spPr>
          <a:xfrm>
            <a:off x="428596" y="1571588"/>
            <a:ext cx="8229600" cy="5286412"/>
          </a:xfrm>
        </p:spPr>
        <p:txBody>
          <a:bodyPr>
            <a:normAutofit fontScale="55000" lnSpcReduction="20000"/>
          </a:bodyPr>
          <a:lstStyle/>
          <a:p>
            <a:r>
              <a:rPr lang="ru-RU" sz="2900" dirty="0" smtClean="0"/>
              <a:t>История салатов начинается с первых салатов, которые, насколько нам известно, были придуманы римлянами ещё до рождения Христа в эпоху изобилия, бесплатного рабского труда и грандиозных многодневных пиров. На римских пирах было заведено подавать блюда из трав и овощей, приправленные мёдом, солью и уксусом. Слово </a:t>
            </a:r>
            <a:r>
              <a:rPr lang="ru-RU" sz="2900" dirty="0" err="1" smtClean="0"/>
              <a:t>salato</a:t>
            </a:r>
            <a:r>
              <a:rPr lang="ru-RU" sz="2900" dirty="0" smtClean="0"/>
              <a:t> или </a:t>
            </a:r>
            <a:r>
              <a:rPr lang="ru-RU" sz="2900" dirty="0" err="1" smtClean="0"/>
              <a:t>salata</a:t>
            </a:r>
            <a:r>
              <a:rPr lang="ru-RU" sz="2900" dirty="0" smtClean="0"/>
              <a:t> (солёный) обозначало «блюдо с заправкой». Обычно салат состоял из листьев латука, эндивия, лука, заправленных оливковым маслом с мёдом и уксусом, и подавался к мясу. Следовательно, происхождения салата от названия одноимённого овоща неверно. Как раз салат, то есть латук, листья которого были непременным ингредиентом любого римского салата и получил своё имя от названия блюда. </a:t>
            </a:r>
          </a:p>
          <a:p>
            <a:r>
              <a:rPr lang="ru-RU" sz="2900" dirty="0" smtClean="0"/>
              <a:t>Тёмное средневековье вычеркнуло из кулинарии возможные десятки чудесных рецептов, целое тысячелетие римский салат так и остался неизменным, хотя некоторые вариации всё-таки допускались. Например, в составе салата появился сыр, мята и петрушка.</a:t>
            </a:r>
          </a:p>
          <a:p>
            <a:r>
              <a:rPr lang="ru-RU" sz="2900" dirty="0" smtClean="0"/>
              <a:t>Новая история салата начинается в эпоху Возрождения. Пища становится изящной, разнообразной, появляются новые продукты, сорта вин, строгие правила этикета. Салат становится обязательным дополнением к торжественному столу. Активней всего салаты делали во Франции: экспериментировали с овощами и травами, смешивали разные сорта листьев салата (латука), сыра, добавляли свежие огурцы, артишоки и спаржу. Весь 17 век прошёл в экспериментах с ингредиентами, и к 18 веку в салатах стали появляться не только наземные овощи, но и корнеплоды. К нежным, сбалансированным салатам французы подбирали соответствующие заправки. В ход шло вино, изысканные уксусы, лимонный сок, почти обязательными были оливковое масло и соль. Появилось интересное новшество – измельчённые душистые травы и пряности.</a:t>
            </a:r>
          </a:p>
          <a:p>
            <a:endParaRPr lang="ru-RU" dirty="0"/>
          </a:p>
        </p:txBody>
      </p:sp>
      <p:pic>
        <p:nvPicPr>
          <p:cNvPr id="2050" name="Picture 2" descr="https://i.ytimg.com/vi/_VIcttTUuBY/maxresdefault.jpg"/>
          <p:cNvPicPr>
            <a:picLocks noChangeAspect="1" noChangeArrowheads="1"/>
          </p:cNvPicPr>
          <p:nvPr/>
        </p:nvPicPr>
        <p:blipFill>
          <a:blip r:embed="rId2" cstate="screen"/>
          <a:srcRect/>
          <a:stretch>
            <a:fillRect/>
          </a:stretch>
        </p:blipFill>
        <p:spPr bwMode="auto">
          <a:xfrm>
            <a:off x="6357950" y="142853"/>
            <a:ext cx="2286016" cy="1285884"/>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салатов</a:t>
            </a:r>
            <a:endParaRPr lang="ru-RU" dirty="0"/>
          </a:p>
        </p:txBody>
      </p:sp>
      <p:sp>
        <p:nvSpPr>
          <p:cNvPr id="3" name="Содержимое 2"/>
          <p:cNvSpPr>
            <a:spLocks noGrp="1"/>
          </p:cNvSpPr>
          <p:nvPr>
            <p:ph idx="1"/>
          </p:nvPr>
        </p:nvSpPr>
        <p:spPr>
          <a:xfrm>
            <a:off x="357158" y="1285860"/>
            <a:ext cx="8229600" cy="4709160"/>
          </a:xfrm>
        </p:spPr>
        <p:txBody>
          <a:bodyPr>
            <a:normAutofit fontScale="62500" lnSpcReduction="20000"/>
          </a:bodyPr>
          <a:lstStyle/>
          <a:p>
            <a:r>
              <a:rPr lang="ru-RU" dirty="0" smtClean="0"/>
              <a:t>История салатов до 19 века состояла исключительно из свежих овощей, трав, корнеплодов и фруктов. В 19 веке в салате появляются мясные составляющие, отварные овощи и корнеплоды, а также солёные, квашеные и другие продукты. Наконец, в 19 веке в салатах появились варёные яйца. Впоследствии именно яйца станут основой для любого советского салата. Конец 19 века можно считать началом эры майонезной заправки. Майонез и раньше подавался к некоторым блюдам и салатам, но только в России этот соус перемешивали с салатами. Многочисленные рестораны старались угождать публике и готовили самые разнообразные салаты специально «под майонез». Предположительно, впервые майонез смешал с салатом мсье Оливье, первоначально использовавший майонез как отдельный соус для своего блюда. Завсегдатаи ресторана, где работал Люсьен Оливье, перемешивали аккуратно разложенные ингредиенты с соусом, превращая его в салат вполне современного вида. В угоду клиентам, которые всегда правы, французский повар сам начал смешивать майонез с салатом, чем дал толчок целому течению в современной русской кулинарии и нельзя сказать, что это лучшее, что можно было позаимствовать из французской кухни.</a:t>
            </a:r>
          </a:p>
          <a:p>
            <a:endParaRPr lang="ru-RU" dirty="0"/>
          </a:p>
        </p:txBody>
      </p:sp>
      <p:pic>
        <p:nvPicPr>
          <p:cNvPr id="1028" name="Picture 4" descr="https://c.wallhere.com/photos/49/1c/lettuce_radish_parsley_plate-633464.jpg!d"/>
          <p:cNvPicPr>
            <a:picLocks noChangeAspect="1" noChangeArrowheads="1"/>
          </p:cNvPicPr>
          <p:nvPr/>
        </p:nvPicPr>
        <p:blipFill>
          <a:blip r:embed="rId2" cstate="screen"/>
          <a:srcRect/>
          <a:stretch>
            <a:fillRect/>
          </a:stretch>
        </p:blipFill>
        <p:spPr bwMode="auto">
          <a:xfrm>
            <a:off x="6072198" y="5214926"/>
            <a:ext cx="2484800" cy="1643074"/>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Салат мясной</a:t>
            </a:r>
            <a:endParaRPr lang="ru-RU" dirty="0"/>
          </a:p>
        </p:txBody>
      </p:sp>
      <p:sp>
        <p:nvSpPr>
          <p:cNvPr id="4" name="Содержимое 3"/>
          <p:cNvSpPr>
            <a:spLocks noGrp="1"/>
          </p:cNvSpPr>
          <p:nvPr>
            <p:ph sz="half" idx="2"/>
          </p:nvPr>
        </p:nvSpPr>
        <p:spPr/>
        <p:txBody>
          <a:bodyPr>
            <a:normAutofit fontScale="70000" lnSpcReduction="20000"/>
          </a:bodyPr>
          <a:lstStyle/>
          <a:p>
            <a:r>
              <a:rPr lang="ru-RU" dirty="0" smtClean="0"/>
              <a:t>Мясо говядины  или вареная нежирная колбаса в охлажденном отварном   виде нарезают удлиненными ломтиками. Вареный картофель, соленые огурцы, мелкие кусочки мяса нарезают тонкими ломтиками, соединяют с майонезом, доводят до нужного вкуса     Салат выкладывают в салатник на листья салата горкой, сверху укладывают ломтики мяса, кусочки крабов, по бокам дольки вареных яиц. Салат украшают огурцами, помидорами. Сверху поливают майонезом.</a:t>
            </a:r>
          </a:p>
          <a:p>
            <a:endParaRPr lang="ru-RU" dirty="0"/>
          </a:p>
        </p:txBody>
      </p:sp>
      <p:pic>
        <p:nvPicPr>
          <p:cNvPr id="5" name="Содержимое 4" descr="https://cdn2.arhivurokov.ru/multiurok/html/2018/01/11/s_5a579bcfbc690/794701_2.jpeg"/>
          <p:cNvPicPr>
            <a:picLocks noGrp="1"/>
          </p:cNvPicPr>
          <p:nvPr>
            <p:ph sz="half" idx="1"/>
          </p:nvPr>
        </p:nvPicPr>
        <p:blipFill>
          <a:blip r:embed="rId2"/>
          <a:srcRect/>
          <a:stretch>
            <a:fillRect/>
          </a:stretch>
        </p:blipFill>
        <p:spPr bwMode="auto">
          <a:xfrm>
            <a:off x="571472" y="2000240"/>
            <a:ext cx="3929090" cy="30718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Салат столичный</a:t>
            </a:r>
            <a:endParaRPr lang="ru-RU" dirty="0"/>
          </a:p>
        </p:txBody>
      </p:sp>
      <p:sp>
        <p:nvSpPr>
          <p:cNvPr id="4" name="Содержимое 3"/>
          <p:cNvSpPr>
            <a:spLocks noGrp="1"/>
          </p:cNvSpPr>
          <p:nvPr>
            <p:ph sz="half" idx="2"/>
          </p:nvPr>
        </p:nvSpPr>
        <p:spPr>
          <a:xfrm>
            <a:off x="4000496" y="1500174"/>
            <a:ext cx="4929190" cy="4625989"/>
          </a:xfrm>
        </p:spPr>
        <p:txBody>
          <a:bodyPr>
            <a:normAutofit fontScale="70000" lnSpcReduction="20000"/>
          </a:bodyPr>
          <a:lstStyle/>
          <a:p>
            <a:r>
              <a:rPr lang="ru-RU" dirty="0" smtClean="0"/>
              <a:t>Вареную грудку кур без кожи нарезают длинными тонкими пластинками, прочие части мякоти ломтиками, которые соединяют с ломтиками картофеля и соленых огурцов, зачищенных от кожицы и семян, вводят кусочки салата, майонез, доводят до вкуса. Массу выкладывают в салатник, украшают сверху кусочками куриной грудки, креветками или крабами, которые кладут сверху, дольками вареных яиц, уложенных по бокам, свежими огурцами, помидорами, зеленью. Перед подачей поливают майонезом. При оформлении салата можно использовать другие способы в зависимости от количества и используемой посуды. Салат можно приготовить также с дичью.</a:t>
            </a:r>
          </a:p>
          <a:p>
            <a:endParaRPr lang="ru-RU" dirty="0"/>
          </a:p>
        </p:txBody>
      </p:sp>
      <p:pic>
        <p:nvPicPr>
          <p:cNvPr id="5" name="Содержимое 4" descr="https://cdn2.arhivurokov.ru/multiurok/html/2018/01/11/s_5a579bcfbc690/794701_3.jpeg"/>
          <p:cNvPicPr>
            <a:picLocks noGrp="1"/>
          </p:cNvPicPr>
          <p:nvPr>
            <p:ph sz="half" idx="1"/>
          </p:nvPr>
        </p:nvPicPr>
        <p:blipFill>
          <a:blip r:embed="rId2" cstate="screen"/>
          <a:srcRect/>
          <a:stretch>
            <a:fillRect/>
          </a:stretch>
        </p:blipFill>
        <p:spPr bwMode="auto">
          <a:xfrm>
            <a:off x="357158" y="2214555"/>
            <a:ext cx="3500462" cy="26432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Салат с крабами</a:t>
            </a:r>
            <a:endParaRPr lang="ru-RU" dirty="0"/>
          </a:p>
        </p:txBody>
      </p:sp>
      <p:sp>
        <p:nvSpPr>
          <p:cNvPr id="4" name="Содержимое 3"/>
          <p:cNvSpPr>
            <a:spLocks noGrp="1"/>
          </p:cNvSpPr>
          <p:nvPr>
            <p:ph sz="half" idx="2"/>
          </p:nvPr>
        </p:nvSpPr>
        <p:spPr>
          <a:xfrm>
            <a:off x="4143372" y="1600200"/>
            <a:ext cx="4714908" cy="4525963"/>
          </a:xfrm>
        </p:spPr>
        <p:txBody>
          <a:bodyPr>
            <a:normAutofit fontScale="70000" lnSpcReduction="20000"/>
          </a:bodyPr>
          <a:lstStyle/>
          <a:p>
            <a:r>
              <a:rPr lang="ru-RU" dirty="0" smtClean="0"/>
              <a:t>Вареный картофель и морковь, соленые или свежие огурцы нарезают мелкими кубиками. Часть овощей соединяют с зеленым горошком, мелкими кусочками консервированных крабов, заправляют солью, майонезом и выкладывают в салатник горкой, сверху крупные кусочки крабов.</a:t>
            </a:r>
          </a:p>
          <a:p>
            <a:r>
              <a:rPr lang="ru-RU" dirty="0" smtClean="0"/>
              <a:t>Салат поливают майонезом и раскладывают вокруг оставшиеся овощи в виде небольших горок. Украшают листьями салата, зеленым горошком, помидорами, поливают заправкой для салатов.</a:t>
            </a:r>
          </a:p>
          <a:p>
            <a:r>
              <a:rPr lang="ru-RU" dirty="0" smtClean="0"/>
              <a:t>Так же готовят салаты с креветками, лангустами, мидиями, кальмарами, морским гребешком.</a:t>
            </a:r>
          </a:p>
          <a:p>
            <a:endParaRPr lang="ru-RU" dirty="0"/>
          </a:p>
        </p:txBody>
      </p:sp>
      <p:pic>
        <p:nvPicPr>
          <p:cNvPr id="5" name="Содержимое 4" descr="https://cdn2.arhivurokov.ru/multiurok/html/2018/01/11/s_5a579bcfbc690/794701_1.jpeg"/>
          <p:cNvPicPr>
            <a:picLocks noGrp="1"/>
          </p:cNvPicPr>
          <p:nvPr>
            <p:ph sz="half" idx="1"/>
          </p:nvPr>
        </p:nvPicPr>
        <p:blipFill>
          <a:blip r:embed="rId2"/>
          <a:srcRect/>
          <a:stretch>
            <a:fillRect/>
          </a:stretch>
        </p:blipFill>
        <p:spPr bwMode="auto">
          <a:xfrm>
            <a:off x="214282" y="2071678"/>
            <a:ext cx="3543296" cy="24910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bg1"/>
                </a:solidFill>
                <a:effectLst/>
                <a:latin typeface="+mn-lt"/>
              </a:rPr>
              <a:t>Текущий инструктаж (самостоятельная работа обучающихся) .</a:t>
            </a:r>
            <a:endParaRPr lang="ru-RU" sz="3200" dirty="0">
              <a:solidFill>
                <a:schemeClr val="bg1"/>
              </a:solidFill>
              <a:effectLst/>
              <a:latin typeface="+mn-lt"/>
            </a:endParaRPr>
          </a:p>
        </p:txBody>
      </p:sp>
      <p:sp>
        <p:nvSpPr>
          <p:cNvPr id="3" name="Объект 2"/>
          <p:cNvSpPr>
            <a:spLocks noGrp="1"/>
          </p:cNvSpPr>
          <p:nvPr>
            <p:ph idx="1"/>
          </p:nvPr>
        </p:nvSpPr>
        <p:spPr/>
        <p:txBody>
          <a:bodyPr>
            <a:normAutofit/>
          </a:bodyPr>
          <a:lstStyle/>
          <a:p>
            <a:pPr marL="137160" indent="0">
              <a:buNone/>
            </a:pPr>
            <a:r>
              <a:rPr lang="ru-RU" sz="2000" b="1" dirty="0" smtClean="0">
                <a:solidFill>
                  <a:schemeClr val="bg1"/>
                </a:solidFill>
              </a:rPr>
              <a:t>Целевые обходы рабочих мест с целью выявления ошибок.</a:t>
            </a:r>
          </a:p>
          <a:p>
            <a:pPr marL="137160" indent="0">
              <a:buNone/>
            </a:pPr>
            <a:r>
              <a:rPr lang="ru-RU" sz="2000" dirty="0" smtClean="0">
                <a:solidFill>
                  <a:schemeClr val="bg1"/>
                </a:solidFill>
              </a:rPr>
              <a:t>- Проверка правильности организации рабочего места;</a:t>
            </a:r>
          </a:p>
          <a:p>
            <a:pPr marL="137160" indent="0">
              <a:buNone/>
            </a:pPr>
            <a:r>
              <a:rPr lang="ru-RU" sz="2000" dirty="0" smtClean="0">
                <a:solidFill>
                  <a:schemeClr val="bg1"/>
                </a:solidFill>
              </a:rPr>
              <a:t>- Соблюдение правил техники безопасности, личной гигиены и санитарии;</a:t>
            </a:r>
          </a:p>
          <a:p>
            <a:pPr marL="137160" indent="0">
              <a:buNone/>
            </a:pPr>
            <a:r>
              <a:rPr lang="ru-RU" sz="2000" dirty="0" smtClean="0">
                <a:solidFill>
                  <a:schemeClr val="bg1"/>
                </a:solidFill>
              </a:rPr>
              <a:t>- Проверка правильности выполнения технологического процесса;</a:t>
            </a:r>
          </a:p>
          <a:p>
            <a:pPr marL="137160" indent="0">
              <a:buNone/>
            </a:pPr>
            <a:r>
              <a:rPr lang="ru-RU" sz="2000" dirty="0" smtClean="0">
                <a:solidFill>
                  <a:schemeClr val="bg1"/>
                </a:solidFill>
              </a:rPr>
              <a:t>- Оказание помощи обучающимся в преодолении затруднений;</a:t>
            </a:r>
          </a:p>
          <a:p>
            <a:pPr marL="137160" indent="0">
              <a:buNone/>
            </a:pPr>
            <a:r>
              <a:rPr lang="ru-RU" sz="2000" dirty="0" smtClean="0">
                <a:solidFill>
                  <a:schemeClr val="bg1"/>
                </a:solidFill>
              </a:rPr>
              <a:t>- Проверка правильности выполнения трудовых приемов;</a:t>
            </a:r>
          </a:p>
          <a:p>
            <a:pPr marL="137160" indent="0">
              <a:buNone/>
            </a:pPr>
            <a:r>
              <a:rPr lang="ru-RU" sz="2000" dirty="0" smtClean="0">
                <a:solidFill>
                  <a:schemeClr val="bg1"/>
                </a:solidFill>
              </a:rPr>
              <a:t>- Уборка рабочих мест.</a:t>
            </a:r>
            <a:endParaRPr lang="ru-RU" sz="2000" dirty="0">
              <a:solidFill>
                <a:schemeClr val="bg1"/>
              </a:solidFill>
            </a:endParaRPr>
          </a:p>
        </p:txBody>
      </p:sp>
    </p:spTree>
    <p:extLst>
      <p:ext uri="{BB962C8B-B14F-4D97-AF65-F5344CB8AC3E}">
        <p14:creationId xmlns="" xmlns:p14="http://schemas.microsoft.com/office/powerpoint/2010/main" val="3211656147"/>
      </p:ext>
    </p:extLst>
  </p:cSld>
  <p:clrMapOvr>
    <a:masterClrMapping/>
  </p:clrMapOvr>
  <p:transition advTm="4985">
    <p:strips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bg1"/>
                </a:solidFill>
                <a:effectLst/>
                <a:latin typeface="+mn-lt"/>
              </a:rPr>
              <a:t>Заключительный инструктаж </a:t>
            </a:r>
            <a:endParaRPr lang="ru-RU" sz="3200" dirty="0">
              <a:solidFill>
                <a:schemeClr val="bg1"/>
              </a:solidFill>
              <a:effectLst/>
              <a:latin typeface="+mn-lt"/>
            </a:endParaRPr>
          </a:p>
        </p:txBody>
      </p:sp>
      <p:sp>
        <p:nvSpPr>
          <p:cNvPr id="3" name="Объект 2"/>
          <p:cNvSpPr>
            <a:spLocks noGrp="1"/>
          </p:cNvSpPr>
          <p:nvPr>
            <p:ph idx="1"/>
          </p:nvPr>
        </p:nvSpPr>
        <p:spPr/>
        <p:txBody>
          <a:bodyPr>
            <a:normAutofit/>
          </a:bodyPr>
          <a:lstStyle/>
          <a:p>
            <a:pPr marL="137160" indent="0">
              <a:buNone/>
            </a:pPr>
            <a:r>
              <a:rPr lang="ru-RU" sz="2000" dirty="0" smtClean="0">
                <a:solidFill>
                  <a:schemeClr val="bg1"/>
                </a:solidFill>
              </a:rPr>
              <a:t>- Подведение итогов (педагог анализирует, как прошел урок, каких успехов достигла группа в целом и отдельные обучающиеся);</a:t>
            </a:r>
          </a:p>
          <a:p>
            <a:pPr marL="137160" indent="0">
              <a:buNone/>
            </a:pPr>
            <a:r>
              <a:rPr lang="ru-RU" sz="2000" dirty="0" smtClean="0">
                <a:solidFill>
                  <a:schemeClr val="bg1"/>
                </a:solidFill>
              </a:rPr>
              <a:t>- Называние типичных ошибок в работе;</a:t>
            </a:r>
          </a:p>
          <a:p>
            <a:pPr marL="137160" indent="0">
              <a:buNone/>
            </a:pPr>
            <a:r>
              <a:rPr lang="ru-RU" sz="2000" dirty="0" smtClean="0">
                <a:solidFill>
                  <a:schemeClr val="bg1"/>
                </a:solidFill>
              </a:rPr>
              <a:t>- Обобщение работы;</a:t>
            </a:r>
          </a:p>
          <a:p>
            <a:pPr marL="137160" indent="0">
              <a:buNone/>
            </a:pPr>
            <a:r>
              <a:rPr lang="ru-RU" sz="2000" dirty="0" smtClean="0">
                <a:solidFill>
                  <a:schemeClr val="bg1"/>
                </a:solidFill>
              </a:rPr>
              <a:t>- Уборка рабочих мест;</a:t>
            </a:r>
          </a:p>
          <a:p>
            <a:pPr marL="137160" indent="0">
              <a:buNone/>
            </a:pPr>
            <a:r>
              <a:rPr lang="ru-RU" sz="2000" dirty="0" smtClean="0">
                <a:solidFill>
                  <a:schemeClr val="bg1"/>
                </a:solidFill>
              </a:rPr>
              <a:t>- Выдача домашнего задания;</a:t>
            </a:r>
          </a:p>
          <a:p>
            <a:pPr marL="137160" indent="0">
              <a:buNone/>
            </a:pPr>
            <a:r>
              <a:rPr lang="ru-RU" sz="2000" dirty="0" smtClean="0">
                <a:solidFill>
                  <a:schemeClr val="bg1"/>
                </a:solidFill>
              </a:rPr>
              <a:t>- Рефлексия.</a:t>
            </a:r>
            <a:endParaRPr lang="ru-RU" sz="2000" dirty="0">
              <a:solidFill>
                <a:schemeClr val="bg1"/>
              </a:solidFill>
            </a:endParaRPr>
          </a:p>
        </p:txBody>
      </p:sp>
    </p:spTree>
    <p:extLst>
      <p:ext uri="{BB962C8B-B14F-4D97-AF65-F5344CB8AC3E}">
        <p14:creationId xmlns="" xmlns:p14="http://schemas.microsoft.com/office/powerpoint/2010/main" val="1838302795"/>
      </p:ext>
    </p:extLst>
  </p:cSld>
  <p:clrMapOvr>
    <a:masterClrMapping/>
  </p:clrMapOvr>
  <p:transition advTm="4484">
    <p:strips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a:solidFill>
                  <a:schemeClr val="bg1"/>
                </a:solidFill>
                <a:effectLst/>
                <a:latin typeface="+mn-lt"/>
              </a:rPr>
              <a:t>Последовательность </a:t>
            </a:r>
            <a:r>
              <a:rPr lang="ru-RU" sz="3200" dirty="0" err="1">
                <a:solidFill>
                  <a:schemeClr val="bg1"/>
                </a:solidFill>
                <a:effectLst/>
                <a:latin typeface="+mn-lt"/>
              </a:rPr>
              <a:t>учебно</a:t>
            </a:r>
            <a:r>
              <a:rPr lang="ru-RU" sz="3200" dirty="0">
                <a:solidFill>
                  <a:schemeClr val="bg1"/>
                </a:solidFill>
                <a:effectLst/>
                <a:latin typeface="+mn-lt"/>
              </a:rPr>
              <a:t> – производственных работ</a:t>
            </a:r>
            <a:endParaRPr lang="ru-RU" sz="3200" dirty="0">
              <a:latin typeface="+mn-lt"/>
            </a:endParaRPr>
          </a:p>
        </p:txBody>
      </p:sp>
      <p:sp>
        <p:nvSpPr>
          <p:cNvPr id="3" name="Объект 2"/>
          <p:cNvSpPr>
            <a:spLocks noGrp="1"/>
          </p:cNvSpPr>
          <p:nvPr>
            <p:ph idx="1"/>
          </p:nvPr>
        </p:nvSpPr>
        <p:spPr/>
        <p:txBody>
          <a:bodyPr>
            <a:normAutofit/>
          </a:bodyPr>
          <a:lstStyle/>
          <a:p>
            <a:pPr marL="137160" indent="0">
              <a:buNone/>
            </a:pPr>
            <a:r>
              <a:rPr lang="ru-RU" sz="2000" dirty="0">
                <a:solidFill>
                  <a:schemeClr val="bg1"/>
                </a:solidFill>
              </a:rPr>
              <a:t>- Организация рабочего места</a:t>
            </a:r>
          </a:p>
          <a:p>
            <a:pPr marL="137160" indent="0">
              <a:buNone/>
            </a:pPr>
            <a:r>
              <a:rPr lang="ru-RU" sz="2000" dirty="0">
                <a:solidFill>
                  <a:schemeClr val="bg1"/>
                </a:solidFill>
              </a:rPr>
              <a:t>- Приготовление </a:t>
            </a:r>
            <a:r>
              <a:rPr lang="ru-RU" sz="2000" dirty="0" smtClean="0">
                <a:solidFill>
                  <a:schemeClr val="bg1"/>
                </a:solidFill>
              </a:rPr>
              <a:t>овощных блюд:</a:t>
            </a:r>
            <a:endParaRPr lang="ru-RU" sz="2000" dirty="0">
              <a:solidFill>
                <a:schemeClr val="bg1"/>
              </a:solidFill>
            </a:endParaRPr>
          </a:p>
          <a:p>
            <a:pPr marL="137160" indent="0">
              <a:buNone/>
            </a:pPr>
            <a:r>
              <a:rPr lang="ru-RU" sz="2000" dirty="0">
                <a:solidFill>
                  <a:schemeClr val="bg1"/>
                </a:solidFill>
              </a:rPr>
              <a:t>1. Подготовка сырья;</a:t>
            </a:r>
          </a:p>
          <a:p>
            <a:pPr marL="137160" indent="0">
              <a:buNone/>
            </a:pPr>
            <a:r>
              <a:rPr lang="ru-RU" sz="2000" dirty="0">
                <a:solidFill>
                  <a:schemeClr val="bg1"/>
                </a:solidFill>
              </a:rPr>
              <a:t>2. Нарезка овощей;</a:t>
            </a:r>
          </a:p>
          <a:p>
            <a:pPr marL="137160" indent="0">
              <a:buNone/>
            </a:pPr>
            <a:r>
              <a:rPr lang="ru-RU" sz="2000" dirty="0">
                <a:solidFill>
                  <a:schemeClr val="bg1"/>
                </a:solidFill>
              </a:rPr>
              <a:t>3. </a:t>
            </a:r>
            <a:r>
              <a:rPr lang="ru-RU" sz="2000" dirty="0" smtClean="0">
                <a:solidFill>
                  <a:schemeClr val="bg1"/>
                </a:solidFill>
              </a:rPr>
              <a:t>Заправка блюд;</a:t>
            </a:r>
            <a:endParaRPr lang="ru-RU" sz="2000" dirty="0">
              <a:solidFill>
                <a:schemeClr val="bg1"/>
              </a:solidFill>
            </a:endParaRPr>
          </a:p>
          <a:p>
            <a:pPr marL="137160" indent="0">
              <a:buNone/>
            </a:pPr>
            <a:r>
              <a:rPr lang="ru-RU" sz="2000" dirty="0">
                <a:solidFill>
                  <a:schemeClr val="bg1"/>
                </a:solidFill>
              </a:rPr>
              <a:t>4. </a:t>
            </a:r>
            <a:r>
              <a:rPr lang="ru-RU" sz="2000" dirty="0" smtClean="0">
                <a:solidFill>
                  <a:schemeClr val="bg1"/>
                </a:solidFill>
              </a:rPr>
              <a:t>Оформление блюд.</a:t>
            </a:r>
            <a:endParaRPr lang="ru-RU" sz="2000" dirty="0">
              <a:solidFill>
                <a:schemeClr val="bg1"/>
              </a:solidFill>
            </a:endParaRPr>
          </a:p>
          <a:p>
            <a:pPr marL="137160" indent="0">
              <a:buNone/>
            </a:pPr>
            <a:endParaRPr lang="ru-RU" sz="2000" dirty="0"/>
          </a:p>
        </p:txBody>
      </p:sp>
      <p:pic>
        <p:nvPicPr>
          <p:cNvPr id="27652" name="Picture 4" descr="https://avatars.mds.yandex.net/get-pdb/202366/6c495acd-9e3b-408d-b7ef-43ddf09b1007/s1200?webp=false"/>
          <p:cNvPicPr>
            <a:picLocks noChangeAspect="1" noChangeArrowheads="1"/>
          </p:cNvPicPr>
          <p:nvPr/>
        </p:nvPicPr>
        <p:blipFill>
          <a:blip r:embed="rId2" cstate="screen"/>
          <a:srcRect/>
          <a:stretch>
            <a:fillRect/>
          </a:stretch>
        </p:blipFill>
        <p:spPr bwMode="auto">
          <a:xfrm>
            <a:off x="3714744" y="3786190"/>
            <a:ext cx="4429156" cy="2562838"/>
          </a:xfrm>
          <a:prstGeom prst="rect">
            <a:avLst/>
          </a:prstGeom>
          <a:noFill/>
        </p:spPr>
      </p:pic>
    </p:spTree>
    <p:extLst>
      <p:ext uri="{BB962C8B-B14F-4D97-AF65-F5344CB8AC3E}">
        <p14:creationId xmlns="" xmlns:p14="http://schemas.microsoft.com/office/powerpoint/2010/main" val="3005927753"/>
      </p:ext>
    </p:extLst>
  </p:cSld>
  <p:clrMapOvr>
    <a:masterClrMapping/>
  </p:clrMapOvr>
  <p:transition advTm="4328">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bg1"/>
                </a:solidFill>
                <a:effectLst/>
                <a:latin typeface="+mn-lt"/>
              </a:rPr>
              <a:t>Межпредметная связь</a:t>
            </a:r>
            <a:endParaRPr lang="ru-RU" sz="3200" dirty="0">
              <a:solidFill>
                <a:schemeClr val="bg1"/>
              </a:solidFill>
              <a:effectLst/>
              <a:latin typeface="+mn-lt"/>
            </a:endParaRPr>
          </a:p>
        </p:txBody>
      </p:sp>
      <p:sp>
        <p:nvSpPr>
          <p:cNvPr id="3" name="Объект 2"/>
          <p:cNvSpPr>
            <a:spLocks noGrp="1"/>
          </p:cNvSpPr>
          <p:nvPr>
            <p:ph idx="1"/>
          </p:nvPr>
        </p:nvSpPr>
        <p:spPr/>
        <p:txBody>
          <a:bodyPr>
            <a:normAutofit/>
          </a:bodyPr>
          <a:lstStyle/>
          <a:p>
            <a:pPr marL="137160" indent="0" algn="just">
              <a:buNone/>
            </a:pPr>
            <a:r>
              <a:rPr lang="ru-RU" sz="2000" dirty="0" smtClean="0">
                <a:solidFill>
                  <a:schemeClr val="bg1"/>
                </a:solidFill>
              </a:rPr>
              <a:t>1. «Кулинария» – Приготовление холодных блюд и закусок;</a:t>
            </a:r>
          </a:p>
          <a:p>
            <a:pPr marL="137160" indent="0" algn="just">
              <a:buNone/>
            </a:pPr>
            <a:endParaRPr lang="ru-RU" sz="2000" dirty="0" smtClean="0">
              <a:solidFill>
                <a:schemeClr val="bg1"/>
              </a:solidFill>
            </a:endParaRPr>
          </a:p>
          <a:p>
            <a:pPr marL="137160" indent="0" algn="just">
              <a:buNone/>
            </a:pPr>
            <a:r>
              <a:rPr lang="ru-RU" sz="2000" dirty="0" smtClean="0">
                <a:solidFill>
                  <a:schemeClr val="bg1"/>
                </a:solidFill>
              </a:rPr>
              <a:t>2. «Физиология питания, санитария и гигиена» – условия и сроки хранения винегрета овощного, правила личной гигиены;</a:t>
            </a:r>
          </a:p>
          <a:p>
            <a:pPr marL="137160" indent="0" algn="just">
              <a:buNone/>
            </a:pPr>
            <a:endParaRPr lang="ru-RU" sz="2000" dirty="0" smtClean="0">
              <a:solidFill>
                <a:schemeClr val="bg1"/>
              </a:solidFill>
            </a:endParaRPr>
          </a:p>
          <a:p>
            <a:pPr marL="137160" indent="0" algn="just">
              <a:buNone/>
            </a:pPr>
            <a:r>
              <a:rPr lang="ru-RU" sz="2000" dirty="0" smtClean="0">
                <a:solidFill>
                  <a:schemeClr val="bg1"/>
                </a:solidFill>
              </a:rPr>
              <a:t>3. «Оборудование ПОП» – правила эксплуатации и требования техники безопасности при работе на электрической плите.</a:t>
            </a:r>
            <a:endParaRPr lang="ru-RU" sz="2000" dirty="0">
              <a:solidFill>
                <a:schemeClr val="bg1"/>
              </a:solidFill>
            </a:endParaRPr>
          </a:p>
        </p:txBody>
      </p:sp>
    </p:spTree>
    <p:extLst>
      <p:ext uri="{BB962C8B-B14F-4D97-AF65-F5344CB8AC3E}">
        <p14:creationId xmlns="" xmlns:p14="http://schemas.microsoft.com/office/powerpoint/2010/main" val="1067990556"/>
      </p:ext>
    </p:extLst>
  </p:cSld>
  <p:clrMapOvr>
    <a:masterClrMapping/>
  </p:clrMapOvr>
  <p:transition advTm="3219">
    <p:cover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bg1"/>
                </a:solidFill>
                <a:effectLst/>
                <a:latin typeface="+mn-lt"/>
              </a:rPr>
              <a:t>Используемая литература:</a:t>
            </a:r>
            <a:endParaRPr lang="ru-RU" sz="3200" dirty="0">
              <a:solidFill>
                <a:schemeClr val="bg1"/>
              </a:solidFill>
              <a:effectLst/>
              <a:latin typeface="+mn-lt"/>
            </a:endParaRPr>
          </a:p>
        </p:txBody>
      </p:sp>
      <p:sp>
        <p:nvSpPr>
          <p:cNvPr id="3" name="Объект 2"/>
          <p:cNvSpPr>
            <a:spLocks noGrp="1"/>
          </p:cNvSpPr>
          <p:nvPr>
            <p:ph idx="1"/>
          </p:nvPr>
        </p:nvSpPr>
        <p:spPr/>
        <p:txBody>
          <a:bodyPr>
            <a:normAutofit/>
          </a:bodyPr>
          <a:lstStyle/>
          <a:p>
            <a:pPr marL="594360" indent="-457200" algn="just">
              <a:buNone/>
            </a:pPr>
            <a:r>
              <a:rPr lang="ru-RU" sz="2000" dirty="0" smtClean="0">
                <a:solidFill>
                  <a:schemeClr val="bg1"/>
                </a:solidFill>
              </a:rPr>
              <a:t>1. Н.А. Анфимова, Л.Л. Татварская. Кулинария: Учебник для начального профессионального образования, - М.: ИРПО Издательский центр «Академия» 1998 – 328с.</a:t>
            </a:r>
          </a:p>
          <a:p>
            <a:pPr marL="594360" indent="-457200" algn="just">
              <a:buAutoNum type="arabicPeriod"/>
            </a:pPr>
            <a:endParaRPr lang="ru-RU" sz="2000" dirty="0">
              <a:solidFill>
                <a:schemeClr val="bg1"/>
              </a:solidFill>
            </a:endParaRPr>
          </a:p>
          <a:p>
            <a:pPr marL="594360" indent="-457200" algn="just">
              <a:buNone/>
            </a:pPr>
            <a:r>
              <a:rPr lang="ru-RU" sz="2000" dirty="0" smtClean="0">
                <a:solidFill>
                  <a:schemeClr val="bg1"/>
                </a:solidFill>
              </a:rPr>
              <a:t>2. Н.Э. Харченко. Сборник рецептур блюд и кулинарных изделий: учебник. Пособие для нач. проф. образования. – М.: Издательский центр «Академия», 2006 – 496с.</a:t>
            </a:r>
            <a:endParaRPr lang="ru-RU" sz="2000" dirty="0">
              <a:solidFill>
                <a:schemeClr val="bg1"/>
              </a:solidFill>
            </a:endParaRPr>
          </a:p>
        </p:txBody>
      </p:sp>
    </p:spTree>
    <p:extLst>
      <p:ext uri="{BB962C8B-B14F-4D97-AF65-F5344CB8AC3E}">
        <p14:creationId xmlns="" xmlns:p14="http://schemas.microsoft.com/office/powerpoint/2010/main" val="3917125980"/>
      </p:ext>
    </p:extLst>
  </p:cSld>
  <p:clrMapOvr>
    <a:masterClrMapping/>
  </p:clrMapOvr>
  <p:transition advTm="2453">
    <p:cover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bg1"/>
                </a:solidFill>
                <a:effectLst/>
                <a:latin typeface="+mn-lt"/>
              </a:rPr>
              <a:t>Соблюдение безопасных условий труда и правила личной гигиены</a:t>
            </a:r>
            <a:endParaRPr lang="ru-RU" sz="3200" dirty="0">
              <a:solidFill>
                <a:schemeClr val="bg1"/>
              </a:solidFill>
              <a:effectLst/>
              <a:latin typeface="+mn-lt"/>
            </a:endParaRPr>
          </a:p>
        </p:txBody>
      </p:sp>
      <p:sp>
        <p:nvSpPr>
          <p:cNvPr id="3" name="Объект 2"/>
          <p:cNvSpPr>
            <a:spLocks noGrp="1"/>
          </p:cNvSpPr>
          <p:nvPr>
            <p:ph idx="1"/>
          </p:nvPr>
        </p:nvSpPr>
        <p:spPr/>
        <p:txBody>
          <a:bodyPr>
            <a:normAutofit/>
          </a:bodyPr>
          <a:lstStyle/>
          <a:p>
            <a:pPr marL="137160" indent="0">
              <a:buNone/>
            </a:pPr>
            <a:r>
              <a:rPr lang="ru-RU" sz="2000" dirty="0" smtClean="0">
                <a:solidFill>
                  <a:schemeClr val="bg1"/>
                </a:solidFill>
              </a:rPr>
              <a:t>- Осторожно обращаться с режущими предметами;</a:t>
            </a:r>
          </a:p>
          <a:p>
            <a:pPr marL="137160" indent="0">
              <a:buNone/>
            </a:pPr>
            <a:r>
              <a:rPr lang="ru-RU" sz="2000" dirty="0" smtClean="0">
                <a:solidFill>
                  <a:schemeClr val="bg1"/>
                </a:solidFill>
              </a:rPr>
              <a:t>- Разделочная доска должна иметь ровную поверхность;</a:t>
            </a:r>
          </a:p>
          <a:p>
            <a:pPr marL="137160" indent="0">
              <a:buNone/>
            </a:pPr>
            <a:r>
              <a:rPr lang="ru-RU" sz="2000" dirty="0" smtClean="0">
                <a:solidFill>
                  <a:schemeClr val="bg1"/>
                </a:solidFill>
              </a:rPr>
              <a:t>- Правильно держать нож при нарезке;</a:t>
            </a:r>
          </a:p>
          <a:p>
            <a:pPr marL="137160" indent="0">
              <a:buNone/>
            </a:pPr>
            <a:r>
              <a:rPr lang="ru-RU" sz="2000" dirty="0" smtClean="0">
                <a:solidFill>
                  <a:schemeClr val="bg1"/>
                </a:solidFill>
              </a:rPr>
              <a:t>- Руки должны быть чистыми, без видимых повреждений; </a:t>
            </a:r>
          </a:p>
          <a:p>
            <a:pPr marL="137160" indent="0">
              <a:buNone/>
            </a:pPr>
            <a:r>
              <a:rPr lang="ru-RU" sz="2000" dirty="0" smtClean="0">
                <a:solidFill>
                  <a:schemeClr val="bg1"/>
                </a:solidFill>
              </a:rPr>
              <a:t>- Спецодежда должна быть чистая, хорошо выглаженная.</a:t>
            </a:r>
            <a:endParaRPr lang="ru-RU" sz="2000" dirty="0">
              <a:solidFill>
                <a:schemeClr val="bg1"/>
              </a:solidFill>
            </a:endParaRPr>
          </a:p>
        </p:txBody>
      </p:sp>
      <p:pic>
        <p:nvPicPr>
          <p:cNvPr id="4" name="Рисунок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038850" y="3505200"/>
            <a:ext cx="2647950" cy="3124201"/>
          </a:xfrm>
          <a:prstGeom prst="rect">
            <a:avLst/>
          </a:prstGeom>
        </p:spPr>
      </p:pic>
    </p:spTree>
    <p:extLst>
      <p:ext uri="{BB962C8B-B14F-4D97-AF65-F5344CB8AC3E}">
        <p14:creationId xmlns="" xmlns:p14="http://schemas.microsoft.com/office/powerpoint/2010/main" val="2568717132"/>
      </p:ext>
    </p:extLst>
  </p:cSld>
  <p:clrMapOvr>
    <a:masterClrMapping/>
  </p:clrMapOvr>
  <p:transition advTm="4500">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bg1"/>
                </a:solidFill>
                <a:effectLst/>
                <a:latin typeface="+mn-lt"/>
              </a:rPr>
              <a:t>Актуализация знаний.</a:t>
            </a:r>
            <a:endParaRPr lang="ru-RU" sz="3200" dirty="0">
              <a:solidFill>
                <a:schemeClr val="bg1"/>
              </a:solidFill>
              <a:effectLst/>
              <a:latin typeface="+mn-lt"/>
            </a:endParaRPr>
          </a:p>
        </p:txBody>
      </p:sp>
      <p:sp>
        <p:nvSpPr>
          <p:cNvPr id="5" name="Объект 4"/>
          <p:cNvSpPr>
            <a:spLocks noGrp="1"/>
          </p:cNvSpPr>
          <p:nvPr>
            <p:ph idx="1"/>
          </p:nvPr>
        </p:nvSpPr>
        <p:spPr/>
        <p:txBody>
          <a:bodyPr>
            <a:normAutofit/>
          </a:bodyPr>
          <a:lstStyle/>
          <a:p>
            <a:pPr marL="137160" indent="0">
              <a:buNone/>
            </a:pPr>
            <a:r>
              <a:rPr lang="ru-RU" sz="2000" dirty="0" smtClean="0">
                <a:solidFill>
                  <a:schemeClr val="bg1"/>
                </a:solidFill>
              </a:rPr>
              <a:t>1. Какие правила необходимо соблюдать при приготовлении холодных блюд?</a:t>
            </a:r>
          </a:p>
          <a:p>
            <a:pPr marL="137160" indent="0">
              <a:buNone/>
            </a:pPr>
            <a:r>
              <a:rPr lang="ru-RU" sz="2000" dirty="0" smtClean="0">
                <a:solidFill>
                  <a:schemeClr val="bg1"/>
                </a:solidFill>
              </a:rPr>
              <a:t>2. Где приготавливают холодные блюда и закуски?</a:t>
            </a:r>
          </a:p>
          <a:p>
            <a:pPr marL="137160" indent="0">
              <a:buNone/>
            </a:pPr>
            <a:r>
              <a:rPr lang="ru-RU" sz="2000" dirty="0" smtClean="0">
                <a:solidFill>
                  <a:schemeClr val="bg1"/>
                </a:solidFill>
              </a:rPr>
              <a:t>3. Перечислите продукты входящие в состав винегрета?</a:t>
            </a:r>
          </a:p>
          <a:p>
            <a:pPr marL="137160" indent="0">
              <a:buNone/>
            </a:pPr>
            <a:r>
              <a:rPr lang="ru-RU" sz="2000" dirty="0" smtClean="0">
                <a:solidFill>
                  <a:schemeClr val="bg1"/>
                </a:solidFill>
              </a:rPr>
              <a:t>4. Какой водой заливают овощи при варке и почему?</a:t>
            </a:r>
          </a:p>
          <a:p>
            <a:pPr marL="137160" indent="0">
              <a:buNone/>
            </a:pPr>
            <a:r>
              <a:rPr lang="ru-RU" sz="2000" dirty="0" smtClean="0">
                <a:solidFill>
                  <a:schemeClr val="bg1"/>
                </a:solidFill>
              </a:rPr>
              <a:t>5. Какой продукт вводят в винегрет в последнюю очередь?</a:t>
            </a:r>
          </a:p>
          <a:p>
            <a:pPr marL="137160" indent="0">
              <a:buNone/>
            </a:pPr>
            <a:r>
              <a:rPr lang="ru-RU" sz="2000" dirty="0" smtClean="0">
                <a:solidFill>
                  <a:schemeClr val="bg1"/>
                </a:solidFill>
              </a:rPr>
              <a:t>6. При какой температуре отпускают холодные блюда и закуски?</a:t>
            </a:r>
          </a:p>
          <a:p>
            <a:pPr marL="137160" indent="0">
              <a:buNone/>
            </a:pPr>
            <a:r>
              <a:rPr lang="ru-RU" sz="2000" dirty="0" smtClean="0">
                <a:solidFill>
                  <a:schemeClr val="bg1"/>
                </a:solidFill>
              </a:rPr>
              <a:t>7. Перечислите продукты, которые могут быть использованы для приготовления винегрета кроме овощей?</a:t>
            </a:r>
          </a:p>
          <a:p>
            <a:pPr marL="137160" indent="0">
              <a:buNone/>
            </a:pPr>
            <a:r>
              <a:rPr lang="ru-RU" sz="2000" dirty="0" smtClean="0">
                <a:solidFill>
                  <a:schemeClr val="bg1"/>
                </a:solidFill>
              </a:rPr>
              <a:t>8. Какой вид тепловой обработки продуктов используют для приготовления винегрета?</a:t>
            </a:r>
          </a:p>
          <a:p>
            <a:pPr marL="594360" indent="-457200">
              <a:buAutoNum type="arabicPeriod"/>
            </a:pPr>
            <a:endParaRPr lang="ru-RU" sz="2000" dirty="0">
              <a:solidFill>
                <a:schemeClr val="bg1"/>
              </a:solidFill>
            </a:endParaRPr>
          </a:p>
        </p:txBody>
      </p:sp>
      <p:pic>
        <p:nvPicPr>
          <p:cNvPr id="8" name="Рисунок 7"/>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28600" y="152400"/>
            <a:ext cx="1905000" cy="1447800"/>
          </a:xfrm>
          <a:prstGeom prst="rect">
            <a:avLst/>
          </a:prstGeom>
        </p:spPr>
      </p:pic>
    </p:spTree>
    <p:extLst>
      <p:ext uri="{BB962C8B-B14F-4D97-AF65-F5344CB8AC3E}">
        <p14:creationId xmlns="" xmlns:p14="http://schemas.microsoft.com/office/powerpoint/2010/main" val="1820364033"/>
      </p:ext>
    </p:extLst>
  </p:cSld>
  <p:clrMapOvr>
    <a:masterClrMapping/>
  </p:clrMapOvr>
  <p:transition advTm="6094">
    <p:wheel spokes="2"/>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bg1"/>
                </a:solidFill>
                <a:effectLst/>
                <a:latin typeface="+mn-lt"/>
              </a:rPr>
              <a:t>Историческая справка</a:t>
            </a:r>
            <a:endParaRPr lang="ru-RU" sz="3200" dirty="0">
              <a:solidFill>
                <a:schemeClr val="bg1"/>
              </a:solidFill>
              <a:effectLst/>
              <a:latin typeface="+mn-lt"/>
            </a:endParaRPr>
          </a:p>
        </p:txBody>
      </p:sp>
      <p:sp>
        <p:nvSpPr>
          <p:cNvPr id="5" name="Объект 4"/>
          <p:cNvSpPr>
            <a:spLocks noGrp="1"/>
          </p:cNvSpPr>
          <p:nvPr>
            <p:ph sz="half" idx="2"/>
          </p:nvPr>
        </p:nvSpPr>
        <p:spPr>
          <a:xfrm>
            <a:off x="4724400" y="1600200"/>
            <a:ext cx="3962400" cy="5029200"/>
          </a:xfrm>
        </p:spPr>
        <p:txBody>
          <a:bodyPr>
            <a:normAutofit fontScale="25000" lnSpcReduction="20000"/>
          </a:bodyPr>
          <a:lstStyle/>
          <a:p>
            <a:pPr marL="137160" indent="0" algn="just">
              <a:buNone/>
            </a:pPr>
            <a:r>
              <a:rPr lang="ru-RU" sz="4400" b="1" dirty="0" smtClean="0">
                <a:solidFill>
                  <a:schemeClr val="bg1"/>
                </a:solidFill>
              </a:rPr>
              <a:t>Винегрет</a:t>
            </a:r>
            <a:r>
              <a:rPr lang="ru-RU" sz="4400" dirty="0">
                <a:solidFill>
                  <a:schemeClr val="bg1"/>
                </a:solidFill>
              </a:rPr>
              <a:t> — популярный в России и других странах бывшего СССР </a:t>
            </a:r>
            <a:r>
              <a:rPr lang="ru-RU" sz="4400" dirty="0" smtClean="0">
                <a:solidFill>
                  <a:schemeClr val="bg1"/>
                </a:solidFill>
              </a:rPr>
              <a:t>салат</a:t>
            </a:r>
            <a:r>
              <a:rPr lang="ru-RU" sz="4400" dirty="0">
                <a:solidFill>
                  <a:schemeClr val="bg1"/>
                </a:solidFill>
              </a:rPr>
              <a:t> из отварных </a:t>
            </a:r>
            <a:r>
              <a:rPr lang="ru-RU" sz="4400" dirty="0" smtClean="0">
                <a:solidFill>
                  <a:schemeClr val="bg1"/>
                </a:solidFill>
              </a:rPr>
              <a:t>свеклы,</a:t>
            </a:r>
            <a:r>
              <a:rPr lang="ru-RU" sz="4400" dirty="0">
                <a:solidFill>
                  <a:schemeClr val="bg1"/>
                </a:solidFill>
              </a:rPr>
              <a:t> </a:t>
            </a:r>
            <a:r>
              <a:rPr lang="ru-RU" sz="4400" dirty="0" smtClean="0">
                <a:solidFill>
                  <a:schemeClr val="bg1"/>
                </a:solidFill>
              </a:rPr>
              <a:t>картофеля, </a:t>
            </a:r>
            <a:r>
              <a:rPr lang="ru-RU" sz="4400" dirty="0">
                <a:solidFill>
                  <a:schemeClr val="bg1"/>
                </a:solidFill>
              </a:rPr>
              <a:t>фасоли, </a:t>
            </a:r>
            <a:r>
              <a:rPr lang="ru-RU" sz="4400" dirty="0" smtClean="0">
                <a:solidFill>
                  <a:schemeClr val="bg1"/>
                </a:solidFill>
              </a:rPr>
              <a:t>моркови, </a:t>
            </a:r>
            <a:r>
              <a:rPr lang="ru-RU" sz="4400" dirty="0">
                <a:solidFill>
                  <a:schemeClr val="bg1"/>
                </a:solidFill>
              </a:rPr>
              <a:t>а также солёных </a:t>
            </a:r>
            <a:r>
              <a:rPr lang="ru-RU" sz="4400" dirty="0" smtClean="0">
                <a:solidFill>
                  <a:schemeClr val="bg1"/>
                </a:solidFill>
              </a:rPr>
              <a:t>огурцов</a:t>
            </a:r>
            <a:r>
              <a:rPr lang="ru-RU" sz="4400" dirty="0">
                <a:solidFill>
                  <a:schemeClr val="bg1"/>
                </a:solidFill>
              </a:rPr>
              <a:t> и зелёного или </a:t>
            </a:r>
            <a:r>
              <a:rPr lang="ru-RU" sz="4400" dirty="0" smtClean="0">
                <a:solidFill>
                  <a:schemeClr val="bg1"/>
                </a:solidFill>
              </a:rPr>
              <a:t>репчатого лука. </a:t>
            </a:r>
            <a:r>
              <a:rPr lang="ru-RU" sz="4400" dirty="0">
                <a:solidFill>
                  <a:schemeClr val="bg1"/>
                </a:solidFill>
              </a:rPr>
              <a:t>Относится к </a:t>
            </a:r>
            <a:r>
              <a:rPr lang="ru-RU" sz="4400" dirty="0" smtClean="0">
                <a:solidFill>
                  <a:schemeClr val="bg1"/>
                </a:solidFill>
              </a:rPr>
              <a:t>закусочным</a:t>
            </a:r>
            <a:r>
              <a:rPr lang="ru-RU" sz="4400" dirty="0">
                <a:solidFill>
                  <a:schemeClr val="bg1"/>
                </a:solidFill>
              </a:rPr>
              <a:t> холодным блюдам. Название блюда происходит от французского соуса </a:t>
            </a:r>
            <a:r>
              <a:rPr lang="ru-RU" sz="4400" dirty="0" smtClean="0">
                <a:solidFill>
                  <a:schemeClr val="bg1"/>
                </a:solidFill>
              </a:rPr>
              <a:t>винегрет (фр.</a:t>
            </a:r>
            <a:r>
              <a:rPr lang="ru-RU" sz="4400" dirty="0">
                <a:solidFill>
                  <a:schemeClr val="bg1"/>
                </a:solidFill>
              </a:rPr>
              <a:t> </a:t>
            </a:r>
            <a:r>
              <a:rPr lang="ru-RU" sz="4400" i="1" dirty="0">
                <a:solidFill>
                  <a:schemeClr val="bg1"/>
                </a:solidFill>
              </a:rPr>
              <a:t>vinaigrette</a:t>
            </a:r>
            <a:r>
              <a:rPr lang="ru-RU" sz="4400" dirty="0">
                <a:solidFill>
                  <a:schemeClr val="bg1"/>
                </a:solidFill>
              </a:rPr>
              <a:t>) — широко распространённой в Европе, а также в дореволюционной России заправки для салата на основе </a:t>
            </a:r>
            <a:r>
              <a:rPr lang="ru-RU" sz="4400" dirty="0" smtClean="0">
                <a:solidFill>
                  <a:schemeClr val="bg1"/>
                </a:solidFill>
              </a:rPr>
              <a:t>уксуса,</a:t>
            </a:r>
            <a:r>
              <a:rPr lang="ru-RU" sz="4400" dirty="0">
                <a:solidFill>
                  <a:schemeClr val="bg1"/>
                </a:solidFill>
              </a:rPr>
              <a:t> </a:t>
            </a:r>
            <a:r>
              <a:rPr lang="ru-RU" sz="4400" dirty="0" smtClean="0">
                <a:solidFill>
                  <a:schemeClr val="bg1"/>
                </a:solidFill>
              </a:rPr>
              <a:t>оливкового</a:t>
            </a:r>
            <a:r>
              <a:rPr lang="ru-RU" sz="4400" dirty="0" smtClean="0">
                <a:solidFill>
                  <a:schemeClr val="bg1"/>
                </a:solidFill>
                <a:hlinkClick r:id="rId2" tooltip="Оливковое масло"/>
              </a:rPr>
              <a:t> </a:t>
            </a:r>
            <a:r>
              <a:rPr lang="ru-RU" sz="4400" dirty="0" smtClean="0">
                <a:solidFill>
                  <a:schemeClr val="bg1"/>
                </a:solidFill>
              </a:rPr>
              <a:t>масла</a:t>
            </a:r>
            <a:r>
              <a:rPr lang="ru-RU" sz="4400" dirty="0">
                <a:solidFill>
                  <a:schemeClr val="bg1"/>
                </a:solidFill>
              </a:rPr>
              <a:t> и </a:t>
            </a:r>
            <a:r>
              <a:rPr lang="ru-RU" sz="4400" dirty="0" smtClean="0">
                <a:solidFill>
                  <a:schemeClr val="bg1"/>
                </a:solidFill>
              </a:rPr>
              <a:t>горчицы. </a:t>
            </a:r>
            <a:r>
              <a:rPr lang="ru-RU" sz="4400" dirty="0">
                <a:solidFill>
                  <a:schemeClr val="bg1"/>
                </a:solidFill>
              </a:rPr>
              <a:t>Название соуса происходит от уменьшительной </a:t>
            </a:r>
            <a:r>
              <a:rPr lang="ru-RU" sz="4400" dirty="0" smtClean="0">
                <a:solidFill>
                  <a:schemeClr val="bg1"/>
                </a:solidFill>
              </a:rPr>
              <a:t>формы фр.</a:t>
            </a:r>
            <a:r>
              <a:rPr lang="ru-RU" sz="4400" dirty="0">
                <a:solidFill>
                  <a:schemeClr val="bg1"/>
                </a:solidFill>
              </a:rPr>
              <a:t> </a:t>
            </a:r>
            <a:r>
              <a:rPr lang="ru-RU" sz="4400" i="1" dirty="0">
                <a:solidFill>
                  <a:schemeClr val="bg1"/>
                </a:solidFill>
              </a:rPr>
              <a:t>vinaigre</a:t>
            </a:r>
            <a:r>
              <a:rPr lang="ru-RU" sz="4400" dirty="0">
                <a:solidFill>
                  <a:schemeClr val="bg1"/>
                </a:solidFill>
              </a:rPr>
              <a:t> (уксус</a:t>
            </a:r>
            <a:r>
              <a:rPr lang="ru-RU" sz="4400" dirty="0" smtClean="0">
                <a:solidFill>
                  <a:schemeClr val="bg1"/>
                </a:solidFill>
              </a:rPr>
              <a:t>).</a:t>
            </a:r>
          </a:p>
          <a:p>
            <a:pPr marL="137160" indent="0" algn="just">
              <a:buNone/>
            </a:pPr>
            <a:r>
              <a:rPr lang="ru-RU" sz="4400" dirty="0">
                <a:solidFill>
                  <a:schemeClr val="bg1"/>
                </a:solidFill>
              </a:rPr>
              <a:t>Для начала стоит отметить, что, вопреки распространенному мнению, этот салат вовсе не является старинным русским блюдом, и придуман </a:t>
            </a:r>
            <a:r>
              <a:rPr lang="ru-RU" sz="4400" dirty="0" smtClean="0">
                <a:solidFill>
                  <a:schemeClr val="bg1"/>
                </a:solidFill>
              </a:rPr>
              <a:t>он </a:t>
            </a:r>
            <a:r>
              <a:rPr lang="ru-RU" sz="4400" dirty="0">
                <a:solidFill>
                  <a:schemeClr val="bg1"/>
                </a:solidFill>
              </a:rPr>
              <a:t>был относительно недавно. Однако и здесь существует несколько версий… По одной из них, впервые "Винегрет" был подан еще Екатерине Великой, которая, едва попробовав холодное блюдо, воскликнула: "Фи, не грето!" Так и родилось, а позднее уже и закрепилось его </a:t>
            </a:r>
            <a:r>
              <a:rPr lang="ru-RU" sz="4400" dirty="0" smtClean="0">
                <a:solidFill>
                  <a:schemeClr val="bg1"/>
                </a:solidFill>
              </a:rPr>
              <a:t>название.</a:t>
            </a:r>
          </a:p>
          <a:p>
            <a:pPr marL="137160" indent="0" algn="just">
              <a:buNone/>
            </a:pPr>
            <a:r>
              <a:rPr lang="ru-RU" sz="4400" dirty="0">
                <a:solidFill>
                  <a:schemeClr val="bg1"/>
                </a:solidFill>
              </a:rPr>
              <a:t>однако историки говорят о том, что происходит оно </a:t>
            </a:r>
            <a:r>
              <a:rPr lang="ru-RU" sz="4400" dirty="0" smtClean="0">
                <a:solidFill>
                  <a:schemeClr val="bg1"/>
                </a:solidFill>
              </a:rPr>
              <a:t>все-таки </a:t>
            </a:r>
            <a:r>
              <a:rPr lang="ru-RU" sz="4400" dirty="0">
                <a:solidFill>
                  <a:schemeClr val="bg1"/>
                </a:solidFill>
              </a:rPr>
              <a:t>из французского языка, где "vinaigre" - это винный уксус либо очень кислое вино, а "vinaigrette" - салатная заправка, в состав которой обязательно входят уксус и растительное масло. Чтобы приготовить эту заправку, соль и перец растворяют в винном уксусе (как вариант можно использовать сок лимона или лайма), после чего вводят растительное масло и взбивают до получения эмульсии. После этого, по желанию, добавляют петрушку, зеленый лук, укроп, каперсы, эстрагон, кервель, репчатый лук, лук-шалот… Стабилизируют заправку горчицей или сваренным вкрутую яичным </a:t>
            </a:r>
            <a:r>
              <a:rPr lang="ru-RU" sz="4400" dirty="0" smtClean="0">
                <a:solidFill>
                  <a:schemeClr val="bg1"/>
                </a:solidFill>
              </a:rPr>
              <a:t>желтком </a:t>
            </a:r>
            <a:r>
              <a:rPr lang="ru-RU" sz="4400" dirty="0">
                <a:solidFill>
                  <a:schemeClr val="bg1"/>
                </a:solidFill>
              </a:rPr>
              <a:t>дно из приведенного выше рецепта, в современном салате "Винегрет" от этой заправки осталось разве что французское название. Редкая хозяйка будет готовить ее по всем правилам – обычно дело ограничивается смесью растительного масла с уксусом, а то и вовсе одним только </a:t>
            </a:r>
            <a:r>
              <a:rPr lang="ru-RU" sz="4400" dirty="0" smtClean="0">
                <a:solidFill>
                  <a:schemeClr val="bg1"/>
                </a:solidFill>
              </a:rPr>
              <a:t>маслом</a:t>
            </a:r>
            <a:r>
              <a:rPr lang="ru-RU" sz="4400" dirty="0">
                <a:solidFill>
                  <a:schemeClr val="bg1"/>
                </a:solidFill>
              </a:rPr>
              <a:t>.</a:t>
            </a:r>
          </a:p>
          <a:p>
            <a:endParaRPr lang="ru-RU" dirty="0"/>
          </a:p>
          <a:p>
            <a:endParaRPr lang="ru-RU" dirty="0">
              <a:solidFill>
                <a:schemeClr val="bg1"/>
              </a:solidFill>
            </a:endParaRPr>
          </a:p>
        </p:txBody>
      </p:sp>
      <p:pic>
        <p:nvPicPr>
          <p:cNvPr id="6" name="Объект 5"/>
          <p:cNvPicPr>
            <a:picLocks noGrp="1"/>
          </p:cNvPicPr>
          <p:nvPr>
            <p:ph sz="half" idx="1"/>
          </p:nvPr>
        </p:nvPicPr>
        <p:blipFill>
          <a:blip r:embed="rId3"/>
          <a:srcRect/>
          <a:stretch>
            <a:fillRect/>
          </a:stretch>
        </p:blipFill>
        <p:spPr bwMode="auto">
          <a:xfrm>
            <a:off x="285720" y="1714488"/>
            <a:ext cx="4429156" cy="2428892"/>
          </a:xfrm>
          <a:prstGeom prst="rect">
            <a:avLst/>
          </a:prstGeom>
          <a:noFill/>
          <a:ln w="9525">
            <a:noFill/>
            <a:miter lim="800000"/>
            <a:headEnd/>
            <a:tailEnd/>
          </a:ln>
        </p:spPr>
      </p:pic>
    </p:spTree>
    <p:extLst>
      <p:ext uri="{BB962C8B-B14F-4D97-AF65-F5344CB8AC3E}">
        <p14:creationId xmlns="" xmlns:p14="http://schemas.microsoft.com/office/powerpoint/2010/main" val="1140628839"/>
      </p:ext>
    </p:extLst>
  </p:cSld>
  <p:clrMapOvr>
    <a:masterClrMapping/>
  </p:clrMapOvr>
  <p:transition advTm="8609">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dirty="0"/>
          </a:p>
        </p:txBody>
      </p:sp>
      <p:sp>
        <p:nvSpPr>
          <p:cNvPr id="6" name="Объект 5"/>
          <p:cNvSpPr>
            <a:spLocks noGrp="1"/>
          </p:cNvSpPr>
          <p:nvPr>
            <p:ph idx="1"/>
          </p:nvPr>
        </p:nvSpPr>
        <p:spPr>
          <a:xfrm>
            <a:off x="457200" y="1808162"/>
            <a:ext cx="8229600" cy="4501197"/>
          </a:xfrm>
        </p:spPr>
        <p:txBody>
          <a:bodyPr>
            <a:normAutofit fontScale="55000" lnSpcReduction="20000"/>
          </a:bodyPr>
          <a:lstStyle/>
          <a:p>
            <a:pPr marL="137160" indent="0">
              <a:buNone/>
            </a:pPr>
            <a:endParaRPr lang="ru-RU" dirty="0" smtClean="0"/>
          </a:p>
          <a:p>
            <a:pPr marL="137160" indent="0">
              <a:buNone/>
            </a:pPr>
            <a:r>
              <a:rPr lang="ru-RU" sz="2900" dirty="0">
                <a:solidFill>
                  <a:schemeClr val="bg1"/>
                </a:solidFill>
              </a:rPr>
              <a:t>Эта холодная закуска прижилась в русской кухне потому, что пришлась по душе практически каждому. Тем более что простой народ, конечно же, усовершенствовал рецепт по своему вкусу. Именно так в "Винегрет" стали добавлять соленый огурец, брюкву, клюкву, квашеную капусту – все это уже исключительно русские черты. Но самое основное для овощного "Винегрета" – это заправка. Так что, если вы все же хотите приготовить "правильный" салат, то, как минимум, смешайте для нее растительное масло со слабым раствором уксуса, солью и черным молотым перцем. </a:t>
            </a:r>
          </a:p>
          <a:p>
            <a:pPr marL="137160" indent="0">
              <a:buNone/>
            </a:pPr>
            <a:r>
              <a:rPr lang="ru-RU" sz="2900" dirty="0" smtClean="0">
                <a:solidFill>
                  <a:schemeClr val="bg1"/>
                </a:solidFill>
              </a:rPr>
              <a:t>Но </a:t>
            </a:r>
            <a:r>
              <a:rPr lang="ru-RU" sz="2900" dirty="0">
                <a:solidFill>
                  <a:schemeClr val="bg1"/>
                </a:solidFill>
              </a:rPr>
              <a:t>что же и в каких пропорциях, помимо заправки, входит в "правильный "Винегрет""? Здесь все достаточно просто и сложно одновременно: такого рецепта попросту не существует. Считается, что этот салат должен быть не кислым и не пресным, а все остальное зависит уже только от таланта повара. Ведь это один из очень немногих салатов, в котором не соблюдается точных пропорций. Вы можете подбирать соотношение ингредиентов по своему вкусу и комбинировать их с другими продуктами. "Винегрет" иногда даже готовят с селедкой, предварительно вымоченной в молоке. В этом случае в салат не добавляется капуста, а количество картофеля и лука увеличивается. В общем, смешать в одной тарелке можно много чего… Похоже, что именно поэтому путаницу иногда также называют "</a:t>
            </a:r>
            <a:r>
              <a:rPr lang="ru-RU" sz="2900" dirty="0" smtClean="0">
                <a:solidFill>
                  <a:schemeClr val="bg1"/>
                </a:solidFill>
              </a:rPr>
              <a:t>винегретом«.</a:t>
            </a:r>
            <a:endParaRPr lang="ru-RU" sz="2900" dirty="0">
              <a:solidFill>
                <a:schemeClr val="bg1"/>
              </a:solidFill>
            </a:endParaRPr>
          </a:p>
          <a:p>
            <a:endParaRPr lang="ru-RU" dirty="0"/>
          </a:p>
        </p:txBody>
      </p:sp>
      <p:pic>
        <p:nvPicPr>
          <p:cNvPr id="8" name="Рисунок 7"/>
          <p:cNvPicPr/>
          <p:nvPr/>
        </p:nvPicPr>
        <p:blipFill>
          <a:blip r:embed="rId2"/>
          <a:srcRect/>
          <a:stretch>
            <a:fillRect/>
          </a:stretch>
        </p:blipFill>
        <p:spPr bwMode="auto">
          <a:xfrm>
            <a:off x="457200" y="274638"/>
            <a:ext cx="8229600" cy="1533525"/>
          </a:xfrm>
          <a:prstGeom prst="rect">
            <a:avLst/>
          </a:prstGeom>
          <a:noFill/>
          <a:ln w="9525">
            <a:noFill/>
            <a:miter lim="800000"/>
            <a:headEnd/>
            <a:tailEnd/>
          </a:ln>
        </p:spPr>
      </p:pic>
    </p:spTree>
    <p:extLst>
      <p:ext uri="{BB962C8B-B14F-4D97-AF65-F5344CB8AC3E}">
        <p14:creationId xmlns="" xmlns:p14="http://schemas.microsoft.com/office/powerpoint/2010/main" val="3914008917"/>
      </p:ext>
    </p:extLst>
  </p:cSld>
  <p:clrMapOvr>
    <a:masterClrMapping/>
  </p:clrMapOvr>
  <p:transition advTm="8969">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bg1"/>
                </a:solidFill>
                <a:effectLst/>
                <a:latin typeface="+mn-lt"/>
              </a:rPr>
              <a:t>Технологический процесс приготовления винегрета овощного</a:t>
            </a:r>
            <a:endParaRPr lang="ru-RU" sz="3200" dirty="0">
              <a:solidFill>
                <a:schemeClr val="bg1"/>
              </a:solidFill>
              <a:effectLst/>
              <a:latin typeface="+mn-lt"/>
            </a:endParaRPr>
          </a:p>
        </p:txBody>
      </p:sp>
      <p:sp>
        <p:nvSpPr>
          <p:cNvPr id="3" name="Объект 2"/>
          <p:cNvSpPr>
            <a:spLocks noGrp="1"/>
          </p:cNvSpPr>
          <p:nvPr>
            <p:ph idx="1"/>
          </p:nvPr>
        </p:nvSpPr>
        <p:spPr/>
        <p:txBody>
          <a:bodyPr>
            <a:normAutofit/>
          </a:bodyPr>
          <a:lstStyle/>
          <a:p>
            <a:pPr marL="137160" indent="0" algn="just">
              <a:buNone/>
            </a:pPr>
            <a:r>
              <a:rPr lang="ru-RU" sz="2000" dirty="0" smtClean="0">
                <a:solidFill>
                  <a:schemeClr val="bg1"/>
                </a:solidFill>
              </a:rPr>
              <a:t>Нарезанные ломтиками вареные овощи соединить, добавить нарезанный лук и заправить растительным маслом. Перемешать.</a:t>
            </a:r>
          </a:p>
          <a:p>
            <a:pPr marL="137160" indent="0" algn="just">
              <a:buNone/>
            </a:pPr>
            <a:endParaRPr lang="ru-RU" sz="2000" dirty="0">
              <a:solidFill>
                <a:schemeClr val="bg1"/>
              </a:solidFill>
            </a:endParaRPr>
          </a:p>
        </p:txBody>
      </p:sp>
      <p:pic>
        <p:nvPicPr>
          <p:cNvPr id="4" name="Рисунок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57200" y="2285999"/>
            <a:ext cx="8229600" cy="4419601"/>
          </a:xfrm>
          <a:prstGeom prst="rect">
            <a:avLst/>
          </a:prstGeom>
        </p:spPr>
      </p:pic>
    </p:spTree>
    <p:extLst>
      <p:ext uri="{BB962C8B-B14F-4D97-AF65-F5344CB8AC3E}">
        <p14:creationId xmlns="" xmlns:p14="http://schemas.microsoft.com/office/powerpoint/2010/main" val="1274116986"/>
      </p:ext>
    </p:extLst>
  </p:cSld>
  <p:clrMapOvr>
    <a:masterClrMapping/>
  </p:clrMapOvr>
  <p:transition advTm="3578">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bg1"/>
                </a:solidFill>
                <a:effectLst/>
                <a:latin typeface="+mn-lt"/>
              </a:rPr>
              <a:t>Последовательность выполнения работы</a:t>
            </a:r>
            <a:endParaRPr lang="ru-RU" sz="3200" dirty="0">
              <a:solidFill>
                <a:schemeClr val="bg1"/>
              </a:solidFill>
              <a:effectLst/>
              <a:latin typeface="+mn-lt"/>
            </a:endParaRPr>
          </a:p>
        </p:txBody>
      </p:sp>
      <p:pic>
        <p:nvPicPr>
          <p:cNvPr id="6" name="Объект 5"/>
          <p:cNvPicPr>
            <a:picLocks noGrp="1" noChangeAspect="1"/>
          </p:cNvPicPr>
          <p:nvPr>
            <p:ph sz="half" idx="1"/>
          </p:nvPr>
        </p:nvPicPr>
        <p:blipFill>
          <a:blip r:embed="rId2">
            <a:extLst>
              <a:ext uri="{28A0092B-C50C-407E-A947-70E740481C1C}">
                <a14:useLocalDpi xmlns="" xmlns:a14="http://schemas.microsoft.com/office/drawing/2010/main" val="0"/>
              </a:ext>
            </a:extLst>
          </a:blip>
          <a:stretch>
            <a:fillRect/>
          </a:stretch>
        </p:blipFill>
        <p:spPr>
          <a:xfrm>
            <a:off x="500033" y="2786058"/>
            <a:ext cx="3357093" cy="2571768"/>
          </a:xfrm>
        </p:spPr>
      </p:pic>
      <p:sp>
        <p:nvSpPr>
          <p:cNvPr id="5" name="Объект 4"/>
          <p:cNvSpPr>
            <a:spLocks noGrp="1"/>
          </p:cNvSpPr>
          <p:nvPr>
            <p:ph sz="half" idx="2"/>
          </p:nvPr>
        </p:nvSpPr>
        <p:spPr>
          <a:xfrm>
            <a:off x="4648200" y="1285861"/>
            <a:ext cx="4038600" cy="3071834"/>
          </a:xfrm>
        </p:spPr>
        <p:txBody>
          <a:bodyPr>
            <a:normAutofit lnSpcReduction="10000"/>
          </a:bodyPr>
          <a:lstStyle/>
          <a:p>
            <a:pPr marL="137160" indent="0" algn="just">
              <a:buNone/>
            </a:pPr>
            <a:r>
              <a:rPr lang="ru-RU" sz="2000" dirty="0" smtClean="0">
                <a:solidFill>
                  <a:schemeClr val="bg1"/>
                </a:solidFill>
              </a:rPr>
              <a:t>Вареные овощи почистить и нарезать небольшими кубиками;</a:t>
            </a:r>
          </a:p>
          <a:p>
            <a:pPr marL="137160" indent="0" algn="just">
              <a:buNone/>
            </a:pPr>
            <a:r>
              <a:rPr lang="ru-RU" sz="2000" dirty="0" smtClean="0">
                <a:solidFill>
                  <a:schemeClr val="bg1"/>
                </a:solidFill>
              </a:rPr>
              <a:t>Вареную свеклу нарезаем в последнюю очередь, чтобы не окрасилась доска, смешиваем с растительным маслом (масло, обволакивая свеклу, предохраняет и другие овощи от окрашивания, и винегрет приобретает приятный вид).</a:t>
            </a:r>
            <a:endParaRPr lang="ru-RU" sz="2000" dirty="0">
              <a:solidFill>
                <a:schemeClr val="bg1"/>
              </a:solidFill>
            </a:endParaRPr>
          </a:p>
        </p:txBody>
      </p:sp>
    </p:spTree>
    <p:extLst>
      <p:ext uri="{BB962C8B-B14F-4D97-AF65-F5344CB8AC3E}">
        <p14:creationId xmlns="" xmlns:p14="http://schemas.microsoft.com/office/powerpoint/2010/main" val="2624083397"/>
      </p:ext>
    </p:extLst>
  </p:cSld>
  <p:clrMapOvr>
    <a:masterClrMapping/>
  </p:clrMapOvr>
  <p:transition advTm="4906">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a:extLst>
              <a:ext uri="{28A0092B-C50C-407E-A947-70E740481C1C}">
                <a14:useLocalDpi xmlns="" xmlns:a14="http://schemas.microsoft.com/office/drawing/2010/main" val="0"/>
              </a:ext>
            </a:extLst>
          </a:blip>
          <a:stretch>
            <a:fillRect/>
          </a:stretch>
        </p:blipFill>
        <p:spPr>
          <a:xfrm>
            <a:off x="571472" y="2786058"/>
            <a:ext cx="4143404" cy="3571900"/>
          </a:xfrm>
        </p:spPr>
      </p:pic>
      <p:sp>
        <p:nvSpPr>
          <p:cNvPr id="4" name="Объект 3"/>
          <p:cNvSpPr>
            <a:spLocks noGrp="1"/>
          </p:cNvSpPr>
          <p:nvPr>
            <p:ph sz="half" idx="2"/>
          </p:nvPr>
        </p:nvSpPr>
        <p:spPr/>
        <p:txBody>
          <a:bodyPr>
            <a:normAutofit/>
          </a:bodyPr>
          <a:lstStyle/>
          <a:p>
            <a:pPr marL="137160" indent="0" algn="just">
              <a:buNone/>
            </a:pPr>
            <a:r>
              <a:rPr lang="ru-RU" sz="2000" dirty="0" smtClean="0">
                <a:solidFill>
                  <a:schemeClr val="bg1"/>
                </a:solidFill>
              </a:rPr>
              <a:t>Репчатый лук почистить и мелко нарезать; соленые огурцы мелко нарезать.</a:t>
            </a:r>
            <a:endParaRPr lang="ru-RU" sz="2000" dirty="0">
              <a:solidFill>
                <a:schemeClr val="bg1"/>
              </a:solidFill>
            </a:endParaRPr>
          </a:p>
        </p:txBody>
      </p:sp>
    </p:spTree>
    <p:extLst>
      <p:ext uri="{BB962C8B-B14F-4D97-AF65-F5344CB8AC3E}">
        <p14:creationId xmlns="" xmlns:p14="http://schemas.microsoft.com/office/powerpoint/2010/main" val="4192731962"/>
      </p:ext>
    </p:extLst>
  </p:cSld>
  <p:clrMapOvr>
    <a:masterClrMapping/>
  </p:clrMapOvr>
  <p:transition advTm="3531">
    <p:push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303</TotalTime>
  <Words>1451</Words>
  <Application>Microsoft Office PowerPoint</Application>
  <PresentationFormat>Экран (4:3)</PresentationFormat>
  <Paragraphs>95</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Апекс</vt:lpstr>
      <vt:lpstr>Приготовление холодных блюд и закусок</vt:lpstr>
      <vt:lpstr>Последовательность учебно – производственных работ</vt:lpstr>
      <vt:lpstr>Соблюдение безопасных условий труда и правила личной гигиены</vt:lpstr>
      <vt:lpstr>Актуализация знаний.</vt:lpstr>
      <vt:lpstr>Историческая справка</vt:lpstr>
      <vt:lpstr>Слайд 6</vt:lpstr>
      <vt:lpstr>Технологический процесс приготовления винегрета овощного</vt:lpstr>
      <vt:lpstr>Последовательность выполнения работы</vt:lpstr>
      <vt:lpstr>Слайд 9</vt:lpstr>
      <vt:lpstr>Слайд 10</vt:lpstr>
      <vt:lpstr>Слайд 11</vt:lpstr>
      <vt:lpstr>Требования к качеству винегрета:</vt:lpstr>
      <vt:lpstr>История салатов</vt:lpstr>
      <vt:lpstr>История салатов</vt:lpstr>
      <vt:lpstr>Салат мясной</vt:lpstr>
      <vt:lpstr>Салат столичный</vt:lpstr>
      <vt:lpstr>Салат с крабами</vt:lpstr>
      <vt:lpstr>Текущий инструктаж (самостоятельная работа обучающихся) .</vt:lpstr>
      <vt:lpstr>Заключительный инструктаж </vt:lpstr>
      <vt:lpstr>Межпредметная связь</vt:lpstr>
      <vt:lpstr>Используемая 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Приготовление холодных блюд и закусок</dc:title>
  <dc:creator>Валентина</dc:creator>
  <cp:lastModifiedBy>Пользователь</cp:lastModifiedBy>
  <cp:revision>86</cp:revision>
  <dcterms:modified xsi:type="dcterms:W3CDTF">2022-02-18T16:32:47Z</dcterms:modified>
</cp:coreProperties>
</file>