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6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5" r:id="rId18"/>
    <p:sldId id="271" r:id="rId19"/>
    <p:sldId id="272" r:id="rId20"/>
  </p:sldIdLst>
  <p:sldSz cx="9144000" cy="6858000" type="screen4x3"/>
  <p:notesSz cx="6858000" cy="9144000"/>
  <p:embeddedFontLst>
    <p:embeddedFont>
      <p:font typeface="Comic Sans MS" pitchFamily="66" charset="0"/>
      <p:regular r:id="rId21"/>
      <p:bold r:id="rId22"/>
    </p:embeddedFont>
    <p:embeddedFont>
      <p:font typeface="Calibri" pitchFamily="34" charset="0"/>
      <p:regular r:id="rId23"/>
      <p:bold r:id="rId24"/>
      <p:italic r:id="rId25"/>
      <p:boldItalic r:id="rId26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st.depositphotos.com/2846247/3949/v/950/depositphotos_39494715-stock-illustration-flower-frame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410355"/>
            <a:ext cx="7590437" cy="4578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3426" y="211122"/>
            <a:ext cx="381254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43608" y="715178"/>
            <a:ext cx="7272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Департамент образования администрации города Нижнего Новгорода</a:t>
            </a:r>
          </a:p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детский сад №85</a:t>
            </a:r>
          </a:p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МАДОУ «Детский сад №85»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081496" y="6092490"/>
            <a:ext cx="30243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г. Нижний Новгород</a:t>
            </a:r>
          </a:p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2020 год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125690" y="6089683"/>
            <a:ext cx="28586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Comic Sans MS" pitchFamily="66" charset="0"/>
                <a:cs typeface="Times New Roman" pitchFamily="18" charset="0"/>
              </a:rPr>
              <a:t>Подготовила: воспитатель МАДОУ </a:t>
            </a:r>
          </a:p>
          <a:p>
            <a:r>
              <a:rPr lang="ru-RU" sz="1200" dirty="0">
                <a:latin typeface="Comic Sans MS" pitchFamily="66" charset="0"/>
                <a:cs typeface="Times New Roman" pitchFamily="18" charset="0"/>
              </a:rPr>
              <a:t>«Детский сад №85» Осипова О.А.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262914" y="2791353"/>
            <a:ext cx="4572000" cy="136960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sz="300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</a:rPr>
              <a:t>Презентация </a:t>
            </a:r>
            <a:endParaRPr lang="ru-RU" sz="2400" b="1" dirty="0">
              <a:solidFill>
                <a:srgbClr val="C00000"/>
              </a:solidFill>
              <a:latin typeface="Comic Sans MS" pitchFamily="66" charset="0"/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«Городецкая роспись»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(цветы)</a:t>
            </a:r>
            <a:endParaRPr lang="ru-RU" sz="28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27371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381/000ee418-691405d9/img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1363635" cy="6858000"/>
          </a:xfrm>
          <a:prstGeom prst="rect">
            <a:avLst/>
          </a:prstGeom>
          <a:ln w="19050" cap="sq">
            <a:solidFill>
              <a:srgbClr val="FFFF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Объект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27179" y="1196752"/>
            <a:ext cx="7337354" cy="5328592"/>
          </a:xfrm>
          <a:prstGeom prst="rect">
            <a:avLst/>
          </a:prstGeom>
          <a:ln w="127000" cap="sq">
            <a:solidFill>
              <a:srgbClr val="FFFF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390388" y="0"/>
            <a:ext cx="7753612" cy="954107"/>
          </a:xfrm>
          <a:prstGeom prst="rect">
            <a:avLst/>
          </a:prstGeom>
          <a:solidFill>
            <a:schemeClr val="bg2">
              <a:lumMod val="90000"/>
            </a:schemeClr>
          </a:solidFill>
          <a:ln w="19050"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Городецкая роза</a:t>
            </a:r>
          </a:p>
          <a:p>
            <a:pPr algn="ctr"/>
            <a:r>
              <a:rPr lang="ru-RU" sz="2400" dirty="0" smtClean="0">
                <a:latin typeface="Comic Sans MS" pitchFamily="66" charset="0"/>
              </a:rPr>
              <a:t>(варианты)</a:t>
            </a:r>
            <a:endParaRPr lang="ru-RU" sz="2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3384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381/000ee418-691405d9/img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1363635" cy="6858000"/>
          </a:xfrm>
          <a:prstGeom prst="rect">
            <a:avLst/>
          </a:prstGeom>
          <a:ln w="19050" cap="sq">
            <a:solidFill>
              <a:srgbClr val="FFFF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Объект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47664" y="364854"/>
            <a:ext cx="7416824" cy="6112858"/>
          </a:xfrm>
          <a:prstGeom prst="rect">
            <a:avLst/>
          </a:prstGeom>
          <a:ln w="127000" cap="sq">
            <a:solidFill>
              <a:srgbClr val="FFFF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513905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381/000ee418-691405d9/img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1363635" cy="6858000"/>
          </a:xfrm>
          <a:prstGeom prst="rect">
            <a:avLst/>
          </a:prstGeom>
          <a:ln w="19050" cap="sq">
            <a:solidFill>
              <a:srgbClr val="FFFF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Объект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19672" y="476672"/>
            <a:ext cx="7336175" cy="6145618"/>
          </a:xfrm>
          <a:prstGeom prst="rect">
            <a:avLst/>
          </a:prstGeom>
          <a:ln w="127000" cap="sq">
            <a:solidFill>
              <a:srgbClr val="FFFF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99568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381/000ee418-691405d9/img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1363635" cy="6858000"/>
          </a:xfrm>
          <a:prstGeom prst="rect">
            <a:avLst/>
          </a:prstGeom>
          <a:ln w="19050" cap="sq">
            <a:solidFill>
              <a:srgbClr val="FFFF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Объект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19672" y="1147325"/>
            <a:ext cx="7344816" cy="5118898"/>
          </a:xfrm>
          <a:prstGeom prst="rect">
            <a:avLst/>
          </a:prstGeom>
          <a:ln w="127000" cap="sq">
            <a:solidFill>
              <a:srgbClr val="FFFF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292475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381/000ee418-691405d9/img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1363635" cy="6858000"/>
          </a:xfrm>
          <a:prstGeom prst="rect">
            <a:avLst/>
          </a:prstGeom>
          <a:ln w="19050" cap="sq">
            <a:solidFill>
              <a:srgbClr val="FFFF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Объект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23728" y="332656"/>
            <a:ext cx="5486400" cy="6306797"/>
          </a:xfrm>
          <a:prstGeom prst="rect">
            <a:avLst/>
          </a:prstGeom>
          <a:ln w="127000" cap="sq">
            <a:solidFill>
              <a:srgbClr val="FFFF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779155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381/000ee418-691405d9/img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1363635" cy="6858000"/>
          </a:xfrm>
          <a:prstGeom prst="rect">
            <a:avLst/>
          </a:prstGeom>
          <a:ln w="19050" cap="sq">
            <a:solidFill>
              <a:srgbClr val="FFFF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Объект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47664" y="842337"/>
            <a:ext cx="7416824" cy="5544771"/>
          </a:xfrm>
          <a:prstGeom prst="rect">
            <a:avLst/>
          </a:prstGeom>
          <a:ln w="127000" cap="sq">
            <a:solidFill>
              <a:srgbClr val="FFFF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297339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s05.infourok.ru/uploads/ex/0381/000ee418-691405d9/img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1363635" cy="6858000"/>
          </a:xfrm>
          <a:prstGeom prst="rect">
            <a:avLst/>
          </a:prstGeom>
          <a:ln w="19050" cap="sq">
            <a:solidFill>
              <a:srgbClr val="FFFF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Объект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19672" y="332656"/>
            <a:ext cx="7255380" cy="6281159"/>
          </a:xfrm>
          <a:prstGeom prst="rect">
            <a:avLst/>
          </a:prstGeom>
          <a:ln w="127000" cap="sq">
            <a:solidFill>
              <a:srgbClr val="FFFF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717864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381/000ee418-691405d9/img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1363635" cy="6858000"/>
          </a:xfrm>
          <a:prstGeom prst="rect">
            <a:avLst/>
          </a:prstGeom>
          <a:ln w="19050" cap="sq">
            <a:solidFill>
              <a:srgbClr val="FFFF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https://fs.znanio.ru/d5af0e/b8/e2/2b9bf4a82961d5c4eb2e9aa175008a8cc6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71800" y="1052736"/>
            <a:ext cx="5190933" cy="5651073"/>
          </a:xfrm>
          <a:prstGeom prst="rect">
            <a:avLst/>
          </a:prstGeom>
          <a:ln w="127000" cap="sq">
            <a:solidFill>
              <a:srgbClr val="FFFF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90388" y="0"/>
            <a:ext cx="7753612" cy="954107"/>
          </a:xfrm>
          <a:prstGeom prst="rect">
            <a:avLst/>
          </a:prstGeom>
          <a:solidFill>
            <a:schemeClr val="bg2">
              <a:lumMod val="90000"/>
            </a:schemeClr>
          </a:solidFill>
          <a:ln w="19050"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Городецкий узор</a:t>
            </a:r>
          </a:p>
          <a:p>
            <a:pPr algn="ctr"/>
            <a:r>
              <a:rPr lang="ru-RU" sz="2400" dirty="0" smtClean="0">
                <a:latin typeface="Comic Sans MS" pitchFamily="66" charset="0"/>
              </a:rPr>
              <a:t>(варианты)</a:t>
            </a:r>
            <a:endParaRPr lang="ru-RU" sz="2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19922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381/000ee418-691405d9/img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1363635" cy="6858000"/>
          </a:xfrm>
          <a:prstGeom prst="rect">
            <a:avLst/>
          </a:prstGeom>
          <a:ln w="19050" cap="sq">
            <a:solidFill>
              <a:srgbClr val="FFFF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Объект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19218" y="957960"/>
            <a:ext cx="7345270" cy="4991320"/>
          </a:xfrm>
          <a:prstGeom prst="rect">
            <a:avLst/>
          </a:prstGeom>
          <a:ln w="127000" cap="sq">
            <a:solidFill>
              <a:srgbClr val="FFFF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961647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381/000ee418-691405d9/img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1363635" cy="6858000"/>
          </a:xfrm>
          <a:prstGeom prst="rect">
            <a:avLst/>
          </a:prstGeom>
          <a:ln w="19050" cap="sq">
            <a:solidFill>
              <a:srgbClr val="FFFF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Объект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63688" y="692696"/>
            <a:ext cx="7192790" cy="5551755"/>
          </a:xfrm>
          <a:prstGeom prst="rect">
            <a:avLst/>
          </a:prstGeom>
          <a:ln w="127000" cap="sq">
            <a:solidFill>
              <a:srgbClr val="FFFF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78624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5.infourok.ru/uploads/ex/0381/000ee418-691405d9/img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1363635" cy="6858000"/>
          </a:xfrm>
          <a:prstGeom prst="rect">
            <a:avLst/>
          </a:prstGeom>
          <a:ln w="19050" cap="sq">
            <a:solidFill>
              <a:srgbClr val="FFFF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Объект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3648" y="0"/>
            <a:ext cx="7740352" cy="1486968"/>
          </a:xfrm>
          <a:prstGeom prst="rect">
            <a:avLst/>
          </a:prstGeom>
          <a:ln w="12700" cap="sq">
            <a:solidFill>
              <a:srgbClr val="FFFF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3076" name="Picture 4" descr="https://thumbs.dreamstime.com/z/gorodec-%D0%BF%D1%82%D0%B8%D1%86%D1%8B-7559233.jpg"/>
          <p:cNvPicPr>
            <a:picLocks noChangeAspect="1" noChangeArrowheads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03648" y="1844824"/>
            <a:ext cx="7740352" cy="501317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3993802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381/000ee418-691405d9/img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1363635" cy="6858000"/>
          </a:xfrm>
          <a:prstGeom prst="rect">
            <a:avLst/>
          </a:prstGeom>
          <a:ln w="19050" cap="sq">
            <a:solidFill>
              <a:srgbClr val="FFFF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90388" y="0"/>
            <a:ext cx="7753612" cy="1477328"/>
          </a:xfrm>
          <a:prstGeom prst="rect">
            <a:avLst/>
          </a:prstGeom>
          <a:solidFill>
            <a:schemeClr val="bg2">
              <a:lumMod val="90000"/>
            </a:schemeClr>
          </a:solidFill>
          <a:ln w="19050"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Comic Sans MS" pitchFamily="66" charset="0"/>
              </a:rPr>
              <a:t>Городецкая роспись</a:t>
            </a:r>
            <a:r>
              <a:rPr lang="ru-RU" dirty="0">
                <a:solidFill>
                  <a:srgbClr val="FF0000"/>
                </a:solidFill>
                <a:latin typeface="Comic Sans MS" pitchFamily="66" charset="0"/>
              </a:rPr>
              <a:t> — русский народный художественный промысел. </a:t>
            </a:r>
          </a:p>
          <a:p>
            <a:pPr algn="ctr"/>
            <a:r>
              <a:rPr lang="ru-RU" dirty="0">
                <a:solidFill>
                  <a:srgbClr val="FF0000"/>
                </a:solidFill>
                <a:latin typeface="Comic Sans MS" pitchFamily="66" charset="0"/>
              </a:rPr>
              <a:t>Существует с середины XIX века в районе города Городец. </a:t>
            </a:r>
          </a:p>
          <a:p>
            <a:pPr algn="ctr"/>
            <a:r>
              <a:rPr lang="ru-RU" dirty="0">
                <a:solidFill>
                  <a:srgbClr val="FF0000"/>
                </a:solidFill>
                <a:latin typeface="Comic Sans MS" pitchFamily="66" charset="0"/>
              </a:rPr>
              <a:t>В 1936 основана артель      (с 1960 фабрика «Городецкая роспись»), изготовляющая сувениры.</a:t>
            </a:r>
          </a:p>
        </p:txBody>
      </p:sp>
      <p:pic>
        <p:nvPicPr>
          <p:cNvPr id="13314" name="Picture 2" descr="https://cf2.ppt-online.org/files2/slide/9/9Qhr8LMTFa4bmjPS30qsVIlJnRp5i7kAowWtZ2dyf/slide-1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73647" y="1412776"/>
            <a:ext cx="7616517" cy="5325147"/>
          </a:xfrm>
          <a:prstGeom prst="rect">
            <a:avLst/>
          </a:prstGeom>
          <a:ln w="38100" cap="sq">
            <a:solidFill>
              <a:srgbClr val="FFFF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22302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s05.infourok.ru/uploads/ex/0381/000ee418-691405d9/img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1363635" cy="6858000"/>
          </a:xfrm>
          <a:prstGeom prst="rect">
            <a:avLst/>
          </a:prstGeom>
          <a:ln w="19050" cap="sq">
            <a:solidFill>
              <a:srgbClr val="FFFF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03648" y="0"/>
            <a:ext cx="7740352" cy="1200329"/>
          </a:xfrm>
          <a:prstGeom prst="rect">
            <a:avLst/>
          </a:prstGeom>
          <a:solidFill>
            <a:schemeClr val="bg2">
              <a:lumMod val="90000"/>
            </a:schemeClr>
          </a:solidFill>
          <a:ln w="28575"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  <a:latin typeface="Comic Sans MS" pitchFamily="66" charset="0"/>
              </a:rPr>
              <a:t>Яркая, лаконичная городецкая роспись (жанровые сцены, фигурки коней, петухов, цветочные узоры), выполненная свободным мазком с белой и черной графической обводкой, украшала прялки, мебель, ставни, двери.</a:t>
            </a:r>
          </a:p>
        </p:txBody>
      </p:sp>
      <p:pic>
        <p:nvPicPr>
          <p:cNvPr id="5" name="Picture 2" descr="Картинки по запросу городецкая роспись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1680" y="1799860"/>
            <a:ext cx="3810647" cy="4950387"/>
          </a:xfrm>
          <a:prstGeom prst="rect">
            <a:avLst/>
          </a:prstGeom>
          <a:ln w="28575" cap="sq">
            <a:solidFill>
              <a:srgbClr val="FFFF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6" name="Picture 4" descr="Картинки по запросу городецкая роспись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2030" y="1772816"/>
            <a:ext cx="2946154" cy="4950387"/>
          </a:xfrm>
          <a:prstGeom prst="rect">
            <a:avLst/>
          </a:prstGeom>
          <a:ln w="28575" cap="sq">
            <a:solidFill>
              <a:srgbClr val="FFFF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3327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381/000ee418-691405d9/img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1363635" cy="6858000"/>
          </a:xfrm>
          <a:prstGeom prst="rect">
            <a:avLst/>
          </a:prstGeom>
          <a:ln w="19050" cap="sq">
            <a:solidFill>
              <a:srgbClr val="FFFF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35696" y="260648"/>
            <a:ext cx="7128792" cy="6186309"/>
          </a:xfrm>
          <a:prstGeom prst="rect">
            <a:avLst/>
          </a:prstGeom>
          <a:solidFill>
            <a:schemeClr val="bg2">
              <a:lumMod val="90000"/>
            </a:schemeClr>
          </a:solidFill>
          <a:ln w="76200"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  <a:latin typeface="Comic Sans MS" pitchFamily="66" charset="0"/>
              </a:rPr>
              <a:t>Городецкий стиль – выразительный, богатый, содержательный. И значительное место занимают в нем цветочные мотивы. Считалось, что местные мастера особенно любили цветы и «разбрасывали» их щедро и пышно на расписном поле. </a:t>
            </a:r>
            <a:endParaRPr lang="ru-RU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endParaRPr lang="ru-RU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Веселые </a:t>
            </a:r>
            <a:r>
              <a:rPr lang="ru-RU" dirty="0">
                <a:solidFill>
                  <a:srgbClr val="FF0000"/>
                </a:solidFill>
                <a:latin typeface="Comic Sans MS" pitchFamily="66" charset="0"/>
              </a:rPr>
              <a:t>гирлянды, жизнерадостные букеты и даже цветочные занавесы создавали приятный взгляду узор, гармонично сливались в цветовых сочетаниях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.</a:t>
            </a:r>
          </a:p>
          <a:p>
            <a:pPr algn="ctr"/>
            <a:endParaRPr lang="ru-RU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r>
              <a:rPr lang="ru-RU" dirty="0">
                <a:solidFill>
                  <a:srgbClr val="FF0000"/>
                </a:solidFill>
                <a:latin typeface="Comic Sans MS" pitchFamily="66" charset="0"/>
              </a:rPr>
              <a:t>Поля, луга и леса вдохновляли мастеров на будущие цветочные узоры, это не фантазийные цветы, а стилизованные изображения реальных растений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.</a:t>
            </a:r>
          </a:p>
          <a:p>
            <a:pPr algn="ctr"/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r>
              <a:rPr lang="ru-RU" dirty="0">
                <a:solidFill>
                  <a:srgbClr val="FF0000"/>
                </a:solidFill>
                <a:latin typeface="Comic Sans MS" pitchFamily="66" charset="0"/>
              </a:rPr>
              <a:t>Цветы в городецкой росписи традиционно собирают в «букеты», а они составляют гирлянды. К примеру, один или два крупных цветочка по центру, в стороны от них разойдутся цветы помельче, с листочками. Растения могут вписываться в полосу или круг, могут размещаться серповидно. Ваза с цветами, изображенная на любом деревянном изделии, неизменный символ богатства и достатка.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93968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381/000ee418-691405d9/img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1363635" cy="6858000"/>
          </a:xfrm>
          <a:prstGeom prst="rect">
            <a:avLst/>
          </a:prstGeom>
          <a:ln w="19050" cap="sq">
            <a:solidFill>
              <a:srgbClr val="FFFF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Объект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19672" y="326876"/>
            <a:ext cx="7084464" cy="6204247"/>
          </a:xfrm>
          <a:prstGeom prst="rect">
            <a:avLst/>
          </a:prstGeom>
          <a:ln w="127000" cap="sq">
            <a:solidFill>
              <a:srgbClr val="FFFF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064447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381/000ee418-691405d9/img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1363635" cy="6858000"/>
          </a:xfrm>
          <a:prstGeom prst="rect">
            <a:avLst/>
          </a:prstGeom>
          <a:ln w="19050" cap="sq">
            <a:solidFill>
              <a:srgbClr val="FFFF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Объект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65726" y="404664"/>
            <a:ext cx="7344816" cy="6246976"/>
          </a:xfrm>
          <a:prstGeom prst="rect">
            <a:avLst/>
          </a:prstGeom>
          <a:ln w="127000" cap="sq">
            <a:solidFill>
              <a:srgbClr val="FFFF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846377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381/000ee418-691405d9/img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1363635" cy="6858000"/>
          </a:xfrm>
          <a:prstGeom prst="rect">
            <a:avLst/>
          </a:prstGeom>
          <a:ln w="19050" cap="sq">
            <a:solidFill>
              <a:srgbClr val="FFFF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Объект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19672" y="794535"/>
            <a:ext cx="7272808" cy="5664888"/>
          </a:xfrm>
          <a:prstGeom prst="rect">
            <a:avLst/>
          </a:prstGeom>
          <a:ln w="127000" cap="sq">
            <a:solidFill>
              <a:srgbClr val="FFFF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644770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381/000ee418-691405d9/img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1363635" cy="6858000"/>
          </a:xfrm>
          <a:prstGeom prst="rect">
            <a:avLst/>
          </a:prstGeom>
          <a:ln w="19050" cap="sq">
            <a:solidFill>
              <a:srgbClr val="FFFF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Объект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19672" y="620688"/>
            <a:ext cx="7280762" cy="5616624"/>
          </a:xfrm>
          <a:prstGeom prst="rect">
            <a:avLst/>
          </a:prstGeom>
          <a:ln w="127000" cap="sq">
            <a:solidFill>
              <a:srgbClr val="FFFF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38051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244</Words>
  <Application>Microsoft Office PowerPoint</Application>
  <PresentationFormat>Экран (4:3)</PresentationFormat>
  <Paragraphs>26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Comic Sans MS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пельмешка</dc:creator>
  <cp:lastModifiedBy>пельмешка</cp:lastModifiedBy>
  <cp:revision>13</cp:revision>
  <dcterms:created xsi:type="dcterms:W3CDTF">2022-02-17T17:42:39Z</dcterms:created>
  <dcterms:modified xsi:type="dcterms:W3CDTF">2022-02-17T22:14:54Z</dcterms:modified>
</cp:coreProperties>
</file>