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embeddedFontLst>
    <p:embeddedFont>
      <p:font typeface="Impact" pitchFamily="34" charset="0"/>
      <p:regular r:id="rId15"/>
    </p:embeddedFont>
    <p:embeddedFont>
      <p:font typeface="Comic Sans MS" pitchFamily="66" charset="0"/>
      <p:regular r:id="rId16"/>
      <p:bold r:id="rId17"/>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18.02.2022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18.02.2022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18.02.2022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18.02.2022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18.02.2022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18.02.2022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t>18.02.2022</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hyperlink" Target="http://shkolala.ru/proekty/iskusstvo/chto-takoe-gorodetskaya-rospis/" TargetMode="External"/><Relationship Id="rId2" Type="http://schemas.openxmlformats.org/officeDocument/2006/relationships/hyperlink" Target="https://1igolka.com/rospis-i-risovanie/gorodetskaya-rospis" TargetMode="Externa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hyperlink" Target="http://www.razumniki.ru/gorodeckaya_rospis_istoriya.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cf2.ppt-online.org/files2/slide/9/9Qhr8LMTFa4bmjPS30qsVIlJnRp5i7kAowWtZ2dyf/slide-14.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507083">
            <a:off x="7220147" y="3007296"/>
            <a:ext cx="1416107" cy="1915909"/>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s://bricklaer.ru/upload/iblock/2bf/img_822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93664" y="4432370"/>
            <a:ext cx="2238366" cy="1610550"/>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6" name="Picture 2" descr="https://i.pinimg.com/736x/fb/74/11/fb74111937daf0938020c47fd971fb4c.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71800" y="3852391"/>
            <a:ext cx="1573010" cy="2247157"/>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s://cf2.ppt-online.org/files2/slide/9/9Qhr8LMTFa4bmjPS30qsVIlJnRp5i7kAowWtZ2dyf/slide-14.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20699489">
            <a:off x="837497" y="3107972"/>
            <a:ext cx="1350236" cy="1922804"/>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03037" y="404664"/>
            <a:ext cx="38125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2" name="Прямоугольник 1"/>
          <p:cNvSpPr/>
          <p:nvPr/>
        </p:nvSpPr>
        <p:spPr>
          <a:xfrm>
            <a:off x="827584" y="908720"/>
            <a:ext cx="7992887" cy="646331"/>
          </a:xfrm>
          <a:prstGeom prst="rect">
            <a:avLst/>
          </a:prstGeom>
        </p:spPr>
        <p:txBody>
          <a:bodyPr wrap="square">
            <a:spAutoFit/>
          </a:bodyPr>
          <a:lstStyle/>
          <a:p>
            <a:pPr algn="ctr"/>
            <a:r>
              <a:rPr lang="ru-RU" sz="1200" dirty="0"/>
              <a:t>Департамент образования администрации города Нижнего Новгорода</a:t>
            </a:r>
          </a:p>
          <a:p>
            <a:pPr algn="ctr"/>
            <a:r>
              <a:rPr lang="ru-RU" sz="1200" dirty="0"/>
              <a:t>Муниципальное автономное дошкольное образовательное учреждение детский сад №85</a:t>
            </a:r>
          </a:p>
          <a:p>
            <a:pPr algn="ctr"/>
            <a:r>
              <a:rPr lang="ru-RU" sz="1200" dirty="0"/>
              <a:t>МАДОУ «Детский сад №85»</a:t>
            </a:r>
          </a:p>
        </p:txBody>
      </p:sp>
      <p:sp>
        <p:nvSpPr>
          <p:cNvPr id="3" name="Прямоугольник 2"/>
          <p:cNvSpPr/>
          <p:nvPr/>
        </p:nvSpPr>
        <p:spPr>
          <a:xfrm>
            <a:off x="6012160" y="6237312"/>
            <a:ext cx="2952328" cy="461665"/>
          </a:xfrm>
          <a:prstGeom prst="rect">
            <a:avLst/>
          </a:prstGeom>
        </p:spPr>
        <p:txBody>
          <a:bodyPr wrap="square">
            <a:spAutoFit/>
          </a:bodyPr>
          <a:lstStyle/>
          <a:p>
            <a:r>
              <a:rPr lang="ru-RU" sz="1200" dirty="0"/>
              <a:t>Подготовила: воспитатель МАДОУ </a:t>
            </a:r>
            <a:endParaRPr lang="ru-RU" sz="1200" dirty="0" smtClean="0"/>
          </a:p>
          <a:p>
            <a:r>
              <a:rPr lang="ru-RU" sz="1200" dirty="0" smtClean="0"/>
              <a:t>«</a:t>
            </a:r>
            <a:r>
              <a:rPr lang="ru-RU" sz="1200" dirty="0"/>
              <a:t>Детский сад №85» Осипова О.А.</a:t>
            </a:r>
          </a:p>
        </p:txBody>
      </p:sp>
      <p:sp>
        <p:nvSpPr>
          <p:cNvPr id="4" name="TextBox 3"/>
          <p:cNvSpPr txBox="1"/>
          <p:nvPr/>
        </p:nvSpPr>
        <p:spPr>
          <a:xfrm>
            <a:off x="1587442" y="1555051"/>
            <a:ext cx="6192688" cy="2000548"/>
          </a:xfrm>
          <a:prstGeom prst="rect">
            <a:avLst/>
          </a:prstGeom>
          <a:noFill/>
        </p:spPr>
        <p:txBody>
          <a:bodyPr wrap="square" rtlCol="0">
            <a:spAutoFit/>
          </a:bodyPr>
          <a:lstStyle/>
          <a:p>
            <a:pPr algn="ctr"/>
            <a:r>
              <a:rPr lang="ru-RU" sz="3600" b="1" dirty="0" smtClean="0">
                <a:solidFill>
                  <a:srgbClr val="C00000"/>
                </a:solidFill>
                <a:latin typeface="Comic Sans MS" pitchFamily="66" charset="0"/>
              </a:rPr>
              <a:t>Презентация </a:t>
            </a:r>
          </a:p>
          <a:p>
            <a:pPr algn="ctr"/>
            <a:r>
              <a:rPr lang="ru-RU" sz="4400" b="1" dirty="0" smtClean="0">
                <a:solidFill>
                  <a:srgbClr val="C00000"/>
                </a:solidFill>
                <a:latin typeface="Comic Sans MS" pitchFamily="66" charset="0"/>
              </a:rPr>
              <a:t>«История городецкой росписи»</a:t>
            </a:r>
            <a:endParaRPr lang="ru-RU" sz="4400" b="1" dirty="0">
              <a:solidFill>
                <a:srgbClr val="C00000"/>
              </a:solidFill>
              <a:latin typeface="Comic Sans MS" pitchFamily="66" charset="0"/>
            </a:endParaRPr>
          </a:p>
        </p:txBody>
      </p:sp>
      <p:pic>
        <p:nvPicPr>
          <p:cNvPr id="1032" name="Picture 8" descr="https://st2.depositphotos.com/1511713/8151/v/950/depositphotos_81519840-stock-illustration-russian-gorodets-ornament.jpg"/>
          <p:cNvPicPr>
            <a:picLocks noChangeAspect="1" noChangeArrowheads="1"/>
          </p:cNvPicPr>
          <p:nvPr/>
        </p:nvPicPr>
        <p:blipFill rotWithShape="1">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19000" y="36480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https://st2.depositphotos.com/1511713/8151/v/950/depositphotos_81519840-stock-illustration-russian-gorodets-ornament.jpg"/>
          <p:cNvPicPr>
            <a:picLocks noChangeAspect="1" noChangeArrowheads="1"/>
          </p:cNvPicPr>
          <p:nvPr/>
        </p:nvPicPr>
        <p:blipFill rotWithShape="1">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7127367" y="3852391"/>
            <a:ext cx="1806675" cy="232894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https://st2.depositphotos.com/1511713/8151/v/950/depositphotos_81519840-stock-illustration-russian-gorodets-ornament.jpg"/>
          <p:cNvPicPr>
            <a:picLocks noChangeAspect="1" noChangeArrowheads="1"/>
          </p:cNvPicPr>
          <p:nvPr/>
        </p:nvPicPr>
        <p:blipFill rotWithShape="1">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a:off x="6911798" y="36480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https://st2.depositphotos.com/1511713/8151/v/950/depositphotos_81519840-stock-illustration-russian-gorodets-ornament.jpg"/>
          <p:cNvPicPr>
            <a:picLocks noChangeAspect="1" noChangeArrowheads="1"/>
          </p:cNvPicPr>
          <p:nvPr/>
        </p:nvPicPr>
        <p:blipFill rotWithShape="1">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a:off x="251520" y="3917903"/>
            <a:ext cx="1823192" cy="235024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635896" y="6181340"/>
            <a:ext cx="1800200" cy="461665"/>
          </a:xfrm>
          <a:prstGeom prst="rect">
            <a:avLst/>
          </a:prstGeom>
          <a:noFill/>
        </p:spPr>
        <p:txBody>
          <a:bodyPr wrap="square" rtlCol="0">
            <a:spAutoFit/>
          </a:bodyPr>
          <a:lstStyle/>
          <a:p>
            <a:pPr algn="ctr"/>
            <a:r>
              <a:rPr lang="ru-RU" sz="1200" dirty="0"/>
              <a:t>г</a:t>
            </a:r>
            <a:r>
              <a:rPr lang="ru-RU" sz="1200" dirty="0" smtClean="0"/>
              <a:t>. Нижний Новгород</a:t>
            </a:r>
          </a:p>
          <a:p>
            <a:pPr algn="ctr"/>
            <a:r>
              <a:rPr lang="ru-RU" sz="1200" dirty="0" smtClean="0"/>
              <a:t>2020 год</a:t>
            </a:r>
            <a:endParaRPr lang="ru-RU" sz="1200" dirty="0"/>
          </a:p>
        </p:txBody>
      </p:sp>
    </p:spTree>
    <p:extLst>
      <p:ext uri="{BB962C8B-B14F-4D97-AF65-F5344CB8AC3E}">
        <p14:creationId xmlns:p14="http://schemas.microsoft.com/office/powerpoint/2010/main" val="3600229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конь-в-городецкой-росписи"/>
          <p:cNvPicPr>
            <a:picLocks/>
          </p:cNvPicPr>
          <p:nvPr/>
        </p:nvPicPr>
        <p:blipFill rotWithShape="1">
          <a:blip r:embed="rId2" cstate="screen">
            <a:extLst>
              <a:ext uri="{28A0092B-C50C-407E-A947-70E740481C1C}">
                <a14:useLocalDpi xmlns:a14="http://schemas.microsoft.com/office/drawing/2010/main"/>
              </a:ext>
            </a:extLst>
          </a:blip>
          <a:srcRect/>
          <a:stretch/>
        </p:blipFill>
        <p:spPr bwMode="auto">
          <a:xfrm>
            <a:off x="1907704" y="2636912"/>
            <a:ext cx="5256584" cy="3312368"/>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Прямоугольник 2"/>
          <p:cNvSpPr/>
          <p:nvPr/>
        </p:nvSpPr>
        <p:spPr>
          <a:xfrm>
            <a:off x="321707" y="692696"/>
            <a:ext cx="8208912" cy="1661993"/>
          </a:xfrm>
          <a:prstGeom prst="rect">
            <a:avLst/>
          </a:prstGeom>
        </p:spPr>
        <p:txBody>
          <a:bodyPr wrap="square">
            <a:spAutoFit/>
          </a:bodyPr>
          <a:lstStyle/>
          <a:p>
            <a:pPr algn="ctr"/>
            <a:r>
              <a:rPr lang="ru-RU" sz="2200" b="1" dirty="0" smtClean="0">
                <a:latin typeface="Arial" pitchFamily="34" charset="0"/>
                <a:cs typeface="Arial" pitchFamily="34" charset="0"/>
              </a:rPr>
              <a:t>            </a:t>
            </a:r>
            <a:r>
              <a:rPr lang="ru-RU" sz="2000" b="1" dirty="0" smtClean="0">
                <a:solidFill>
                  <a:schemeClr val="accent1">
                    <a:lumMod val="75000"/>
                  </a:schemeClr>
                </a:solidFill>
                <a:latin typeface="Comic Sans MS" pitchFamily="66" charset="0"/>
                <a:cs typeface="Arial" pitchFamily="34" charset="0"/>
              </a:rPr>
              <a:t>Композиция </a:t>
            </a:r>
            <a:r>
              <a:rPr lang="ru-RU" sz="2000" b="1" dirty="0">
                <a:solidFill>
                  <a:schemeClr val="accent1">
                    <a:lumMod val="75000"/>
                  </a:schemeClr>
                </a:solidFill>
                <a:latin typeface="Comic Sans MS" pitchFamily="66" charset="0"/>
                <a:cs typeface="Arial" pitchFamily="34" charset="0"/>
              </a:rPr>
              <a:t>с рисованием птицы или коня</a:t>
            </a:r>
            <a:br>
              <a:rPr lang="ru-RU" sz="2000" b="1" dirty="0">
                <a:solidFill>
                  <a:schemeClr val="accent1">
                    <a:lumMod val="75000"/>
                  </a:schemeClr>
                </a:solidFill>
                <a:latin typeface="Comic Sans MS" pitchFamily="66" charset="0"/>
                <a:cs typeface="Arial" pitchFamily="34" charset="0"/>
              </a:rPr>
            </a:br>
            <a:r>
              <a:rPr lang="ru-RU" sz="1600" dirty="0">
                <a:solidFill>
                  <a:schemeClr val="accent1">
                    <a:lumMod val="75000"/>
                  </a:schemeClr>
                </a:solidFill>
                <a:latin typeface="Comic Sans MS" pitchFamily="66" charset="0"/>
                <a:cs typeface="Arial" pitchFamily="34" charset="0"/>
              </a:rPr>
              <a:t> </a:t>
            </a:r>
            <a:r>
              <a:rPr lang="ru-RU" sz="1600" dirty="0" smtClean="0">
                <a:solidFill>
                  <a:schemeClr val="accent1">
                    <a:lumMod val="75000"/>
                  </a:schemeClr>
                </a:solidFill>
                <a:latin typeface="Comic Sans MS" pitchFamily="66" charset="0"/>
                <a:cs typeface="Arial" pitchFamily="34" charset="0"/>
              </a:rPr>
              <a:t>     </a:t>
            </a:r>
            <a:r>
              <a:rPr lang="ru-RU" sz="1600" b="1" dirty="0" smtClean="0">
                <a:solidFill>
                  <a:schemeClr val="accent1">
                    <a:lumMod val="75000"/>
                  </a:schemeClr>
                </a:solidFill>
                <a:latin typeface="Comic Sans MS" pitchFamily="66" charset="0"/>
                <a:cs typeface="Arial" pitchFamily="34" charset="0"/>
              </a:rPr>
              <a:t>Её </a:t>
            </a:r>
            <a:r>
              <a:rPr lang="ru-RU" sz="1600" b="1" dirty="0">
                <a:solidFill>
                  <a:schemeClr val="accent1">
                    <a:lumMod val="75000"/>
                  </a:schemeClr>
                </a:solidFill>
                <a:latin typeface="Comic Sans MS" pitchFamily="66" charset="0"/>
                <a:cs typeface="Arial" pitchFamily="34" charset="0"/>
              </a:rPr>
              <a:t>часто используют для разрисовки больших изделий — столовых блюд, хлебниц, детской мебели, но иногда такую тему можно увидеть и на обычной ложке. Очень красиво смотрятся такие изображения на чёрном или красном фоне. </a:t>
            </a:r>
            <a:r>
              <a:rPr lang="ru-RU" sz="1600" b="1" dirty="0">
                <a:solidFill>
                  <a:schemeClr val="accent1">
                    <a:lumMod val="75000"/>
                  </a:schemeClr>
                </a:solidFill>
                <a:latin typeface="Comic Sans MS" pitchFamily="66" charset="0"/>
              </a:rPr>
              <a:t/>
            </a:r>
            <a:br>
              <a:rPr lang="ru-RU" sz="1600" b="1" dirty="0">
                <a:solidFill>
                  <a:schemeClr val="accent1">
                    <a:lumMod val="75000"/>
                  </a:schemeClr>
                </a:solidFill>
                <a:latin typeface="Comic Sans MS" pitchFamily="66" charset="0"/>
              </a:rPr>
            </a:br>
            <a:endParaRPr lang="ru-RU" sz="1600" dirty="0">
              <a:solidFill>
                <a:schemeClr val="accent1">
                  <a:lumMod val="75000"/>
                </a:schemeClr>
              </a:solidFill>
              <a:latin typeface="Comic Sans MS" pitchFamily="66" charset="0"/>
            </a:endParaRP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3961363"/>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9997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картина-в-технике-городецкой-росписи"/>
          <p:cNvPicPr>
            <a:picLocks/>
          </p:cNvPicPr>
          <p:nvPr/>
        </p:nvPicPr>
        <p:blipFill rotWithShape="1">
          <a:blip r:embed="rId2" cstate="screen">
            <a:extLst>
              <a:ext uri="{28A0092B-C50C-407E-A947-70E740481C1C}">
                <a14:useLocalDpi xmlns:a14="http://schemas.microsoft.com/office/drawing/2010/main"/>
              </a:ext>
            </a:extLst>
          </a:blip>
          <a:srcRect/>
          <a:stretch/>
        </p:blipFill>
        <p:spPr bwMode="auto">
          <a:xfrm>
            <a:off x="1763688" y="2276872"/>
            <a:ext cx="5845857" cy="3717032"/>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Прямоугольник 2"/>
          <p:cNvSpPr/>
          <p:nvPr/>
        </p:nvSpPr>
        <p:spPr>
          <a:xfrm>
            <a:off x="382232" y="404664"/>
            <a:ext cx="8352928" cy="1631216"/>
          </a:xfrm>
          <a:prstGeom prst="rect">
            <a:avLst/>
          </a:prstGeom>
        </p:spPr>
        <p:txBody>
          <a:bodyPr wrap="square">
            <a:spAutoFit/>
          </a:bodyPr>
          <a:lstStyle/>
          <a:p>
            <a:pPr algn="ctr"/>
            <a:r>
              <a:rPr lang="ru-RU" sz="2000" b="1" dirty="0">
                <a:solidFill>
                  <a:schemeClr val="accent1">
                    <a:lumMod val="75000"/>
                  </a:schemeClr>
                </a:solidFill>
                <a:latin typeface="Comic Sans MS" pitchFamily="66" charset="0"/>
                <a:cs typeface="Arial" pitchFamily="34" charset="0"/>
              </a:rPr>
              <a:t>Сюжет</a:t>
            </a:r>
            <a:r>
              <a:rPr lang="ru-RU" sz="1600" b="1" dirty="0">
                <a:latin typeface="Arial" pitchFamily="34" charset="0"/>
                <a:cs typeface="Arial" pitchFamily="34" charset="0"/>
              </a:rPr>
              <a:t/>
            </a:r>
            <a:br>
              <a:rPr lang="ru-RU" sz="1600" b="1" dirty="0">
                <a:latin typeface="Arial" pitchFamily="34" charset="0"/>
                <a:cs typeface="Arial" pitchFamily="34" charset="0"/>
              </a:rPr>
            </a:br>
            <a:r>
              <a:rPr lang="ru-RU" sz="1600" b="1" dirty="0">
                <a:latin typeface="Arial" pitchFamily="34" charset="0"/>
                <a:cs typeface="Arial" pitchFamily="34" charset="0"/>
              </a:rPr>
              <a:t> </a:t>
            </a:r>
            <a:r>
              <a:rPr lang="ru-RU" sz="1600" b="1" dirty="0" smtClean="0">
                <a:latin typeface="Arial" pitchFamily="34" charset="0"/>
                <a:cs typeface="Arial" pitchFamily="34" charset="0"/>
              </a:rPr>
              <a:t>    </a:t>
            </a:r>
            <a:r>
              <a:rPr lang="ru-RU" sz="1600" b="1" dirty="0" smtClean="0">
                <a:solidFill>
                  <a:schemeClr val="accent1">
                    <a:lumMod val="75000"/>
                  </a:schemeClr>
                </a:solidFill>
                <a:latin typeface="Comic Sans MS" pitchFamily="66" charset="0"/>
                <a:cs typeface="Arial" pitchFamily="34" charset="0"/>
              </a:rPr>
              <a:t>Самая </a:t>
            </a:r>
            <a:r>
              <a:rPr lang="ru-RU" sz="1600" b="1" dirty="0">
                <a:solidFill>
                  <a:schemeClr val="accent1">
                    <a:lumMod val="75000"/>
                  </a:schemeClr>
                </a:solidFill>
                <a:latin typeface="Comic Sans MS" pitchFamily="66" charset="0"/>
                <a:cs typeface="Arial" pitchFamily="34" charset="0"/>
              </a:rPr>
              <a:t>трудная роспись, которая может быть посвящена свиданиям или застолью, сказкам или современной жизни. Обычно такие рисунки вытянуты вдоль горизонтальной линии. Картинка может состоять из нескольких частей, разделяемых колоннами, шторами или другими предметами интерьера. Иногда в одном сюжете можно увидеть несколько героев в разных комнатах.</a:t>
            </a:r>
            <a:endParaRPr lang="ru-RU" sz="1600" dirty="0">
              <a:solidFill>
                <a:schemeClr val="accent1">
                  <a:lumMod val="75000"/>
                </a:schemeClr>
              </a:solidFill>
              <a:latin typeface="Comic Sans MS" pitchFamily="66" charset="0"/>
            </a:endParaRP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3961363"/>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2370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s://ds04.infourok.ru/uploads/ex/1380/0006ddc7-f7ecfee1/hello_html_6a03a24c.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868144" y="1772815"/>
            <a:ext cx="2448272" cy="1719359"/>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519063"/>
            <a:ext cx="8280920" cy="830997"/>
          </a:xfrm>
          <a:prstGeom prst="rect">
            <a:avLst/>
          </a:prstGeom>
        </p:spPr>
        <p:txBody>
          <a:bodyPr wrap="square">
            <a:spAutoFit/>
          </a:bodyPr>
          <a:lstStyle/>
          <a:p>
            <a:pPr algn="ctr"/>
            <a:r>
              <a:rPr lang="ru-RU" sz="1600" b="1" dirty="0">
                <a:solidFill>
                  <a:schemeClr val="accent1">
                    <a:lumMod val="75000"/>
                  </a:schemeClr>
                </a:solidFill>
                <a:latin typeface="Comic Sans MS" pitchFamily="66" charset="0"/>
                <a:cs typeface="Arial" pitchFamily="34" charset="0"/>
              </a:rPr>
              <a:t>Сегодня современные мастера фабрики «Городецкая роспись» продолжают старые традиции, создавая шедевры художественного промысла в виде шкатулок, хлебниц, игрушек и мебели</a:t>
            </a:r>
            <a:endParaRPr lang="ru-RU" sz="1600" dirty="0">
              <a:solidFill>
                <a:schemeClr val="accent1">
                  <a:lumMod val="75000"/>
                </a:schemeClr>
              </a:solidFill>
              <a:latin typeface="Comic Sans MS" pitchFamily="66" charset="0"/>
            </a:endParaRPr>
          </a:p>
        </p:txBody>
      </p:sp>
      <p:pic>
        <p:nvPicPr>
          <p:cNvPr id="2050" name="Picture 2" descr="https://craftru.com/images/site/catalog/wood/gorodetc/xlebnicza-gr01-004-s11-1599-380x300x19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1645384"/>
            <a:ext cx="3599275" cy="2576155"/>
          </a:xfrm>
          <a:prstGeom prst="round2DiagRect">
            <a:avLst>
              <a:gd name="adj1" fmla="val 16667"/>
              <a:gd name="adj2" fmla="val 0"/>
            </a:avLst>
          </a:prstGeom>
          <a:solidFill>
            <a:schemeClr val="bg1"/>
          </a:solidFill>
          <a:ln w="88900" cap="sq">
            <a:solidFill>
              <a:srgbClr val="C00000"/>
            </a:solidFill>
            <a:miter lim="800000"/>
          </a:ln>
          <a:effectLst>
            <a:outerShdw blurRad="254000" algn="tl" rotWithShape="0">
              <a:srgbClr val="000000">
                <a:alpha val="43000"/>
              </a:srgbClr>
            </a:outerShdw>
          </a:effectLst>
        </p:spPr>
      </p:pic>
      <p:pic>
        <p:nvPicPr>
          <p:cNvPr id="2052" name="Picture 4" descr="https://static-sl.insales.ru/images/products/1/6382/217184494/kareta-gorodeckaya-igrushka.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23728" y="3771879"/>
            <a:ext cx="2520280" cy="2319741"/>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4" name="Picture 6" descr="http://podaroknn.com/uploads/product/3200/3215/s3d8xP7rrtsQtLnsSvO5vxuKPRwa8p.jpg"/>
          <p:cNvPicPr>
            <a:picLocks noChangeAspect="1" noChangeArrowheads="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5070622" y="3049367"/>
            <a:ext cx="2273684" cy="3042253"/>
          </a:xfrm>
          <a:prstGeom prst="round2DiagRect">
            <a:avLst>
              <a:gd name="adj1" fmla="val 16667"/>
              <a:gd name="adj2" fmla="val 0"/>
            </a:avLst>
          </a:prstGeom>
          <a:solidFill>
            <a:schemeClr val="bg1"/>
          </a:solidFill>
          <a:ln w="88900" cap="sq">
            <a:solidFill>
              <a:srgbClr val="C00000"/>
            </a:solidFill>
            <a:miter lim="800000"/>
          </a:ln>
          <a:effectLst>
            <a:outerShdw blurRad="254000" algn="tl" rotWithShape="0">
              <a:srgbClr val="000000">
                <a:alpha val="43000"/>
              </a:srgbClr>
            </a:outerShdw>
          </a:effectLst>
        </p:spPr>
      </p:pic>
      <p:pic>
        <p:nvPicPr>
          <p:cNvPr id="8" name="Picture 8" descr="https://st2.depositphotos.com/1511713/8151/v/950/depositphotos_81519840-stock-illustration-russian-gorodets-ornament.jpg"/>
          <p:cNvPicPr>
            <a:picLocks noChangeAspect="1" noChangeArrowheads="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1" y="3961363"/>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st2.depositphotos.com/1511713/8151/v/950/depositphotos_81519840-stock-illustration-russian-gorodets-ornament.jpg"/>
          <p:cNvPicPr>
            <a:picLocks noChangeAspect="1" noChangeArrowheads="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525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43708" y="1412776"/>
            <a:ext cx="5328592" cy="400110"/>
          </a:xfrm>
          <a:prstGeom prst="rect">
            <a:avLst/>
          </a:prstGeom>
        </p:spPr>
        <p:txBody>
          <a:bodyPr wrap="square">
            <a:spAutoFit/>
          </a:bodyPr>
          <a:lstStyle/>
          <a:p>
            <a:pPr algn="ctr"/>
            <a:r>
              <a:rPr lang="ru-RU" sz="2000" b="1" dirty="0">
                <a:solidFill>
                  <a:schemeClr val="accent1">
                    <a:lumMod val="75000"/>
                  </a:schemeClr>
                </a:solidFill>
                <a:latin typeface="Comic Sans MS" pitchFamily="66" charset="0"/>
                <a:cs typeface="Arial" pitchFamily="34" charset="0"/>
              </a:rPr>
              <a:t>Электронные образовательные ресурсы</a:t>
            </a:r>
            <a:endParaRPr lang="ru-RU" sz="2000" dirty="0">
              <a:solidFill>
                <a:schemeClr val="accent1">
                  <a:lumMod val="75000"/>
                </a:schemeClr>
              </a:solidFill>
              <a:latin typeface="Comic Sans MS" pitchFamily="66" charset="0"/>
            </a:endParaRPr>
          </a:p>
        </p:txBody>
      </p:sp>
      <p:sp>
        <p:nvSpPr>
          <p:cNvPr id="5" name="Прямоугольник 4"/>
          <p:cNvSpPr/>
          <p:nvPr/>
        </p:nvSpPr>
        <p:spPr>
          <a:xfrm>
            <a:off x="611560" y="2274838"/>
            <a:ext cx="7992888" cy="861774"/>
          </a:xfrm>
          <a:prstGeom prst="rect">
            <a:avLst/>
          </a:prstGeom>
        </p:spPr>
        <p:txBody>
          <a:bodyPr wrap="square">
            <a:spAutoFit/>
          </a:bodyPr>
          <a:lstStyle/>
          <a:p>
            <a:pPr algn="ctr"/>
            <a:r>
              <a:rPr lang="ru-RU" sz="1600" b="1" dirty="0" smtClean="0">
                <a:solidFill>
                  <a:schemeClr val="accent1">
                    <a:lumMod val="75000"/>
                  </a:schemeClr>
                </a:solidFill>
                <a:latin typeface="Arial" pitchFamily="34" charset="0"/>
                <a:cs typeface="Arial" pitchFamily="34" charset="0"/>
                <a:hlinkClick r:id="rId2"/>
              </a:rPr>
              <a:t>1. </a:t>
            </a:r>
            <a:r>
              <a:rPr lang="en-US" sz="1600" b="1" dirty="0" smtClean="0">
                <a:solidFill>
                  <a:schemeClr val="accent1">
                    <a:lumMod val="75000"/>
                  </a:schemeClr>
                </a:solidFill>
                <a:latin typeface="Arial" pitchFamily="34" charset="0"/>
                <a:cs typeface="Arial" pitchFamily="34" charset="0"/>
                <a:hlinkClick r:id="rId2"/>
              </a:rPr>
              <a:t>https</a:t>
            </a:r>
            <a:r>
              <a:rPr lang="en-US" sz="1600" b="1" dirty="0">
                <a:solidFill>
                  <a:schemeClr val="accent1">
                    <a:lumMod val="75000"/>
                  </a:schemeClr>
                </a:solidFill>
                <a:latin typeface="Arial" pitchFamily="34" charset="0"/>
                <a:cs typeface="Arial" pitchFamily="34" charset="0"/>
                <a:hlinkClick r:id="rId2"/>
              </a:rPr>
              <a:t>://1igolka.com/rospis-i-risovanie/gorodetskaya-rospis</a:t>
            </a:r>
            <a:endParaRPr lang="ru-RU" sz="1600" b="1" dirty="0">
              <a:solidFill>
                <a:schemeClr val="accent1">
                  <a:lumMod val="75000"/>
                </a:schemeClr>
              </a:solidFill>
              <a:latin typeface="Arial" pitchFamily="34" charset="0"/>
              <a:cs typeface="Arial" pitchFamily="34" charset="0"/>
            </a:endParaRPr>
          </a:p>
          <a:p>
            <a:pPr algn="ctr">
              <a:buNone/>
            </a:pPr>
            <a:r>
              <a:rPr lang="en-US" sz="1600" b="1" dirty="0" smtClean="0">
                <a:solidFill>
                  <a:schemeClr val="accent1">
                    <a:lumMod val="75000"/>
                  </a:schemeClr>
                </a:solidFill>
                <a:latin typeface="Arial" pitchFamily="34" charset="0"/>
                <a:cs typeface="Arial" pitchFamily="34" charset="0"/>
              </a:rPr>
              <a:t> </a:t>
            </a:r>
            <a:r>
              <a:rPr lang="ru-RU" sz="1600" b="1" u="sng" dirty="0" smtClean="0">
                <a:solidFill>
                  <a:schemeClr val="accent1">
                    <a:lumMod val="75000"/>
                  </a:schemeClr>
                </a:solidFill>
                <a:latin typeface="Arial" pitchFamily="34" charset="0"/>
                <a:cs typeface="Arial" pitchFamily="34" charset="0"/>
              </a:rPr>
              <a:t>2. </a:t>
            </a:r>
            <a:r>
              <a:rPr lang="en-US" sz="1600" b="1" dirty="0" smtClean="0">
                <a:solidFill>
                  <a:schemeClr val="accent1">
                    <a:lumMod val="75000"/>
                  </a:schemeClr>
                </a:solidFill>
                <a:latin typeface="Arial" pitchFamily="34" charset="0"/>
                <a:cs typeface="Arial" pitchFamily="34" charset="0"/>
                <a:hlinkClick r:id="rId3"/>
              </a:rPr>
              <a:t>http</a:t>
            </a:r>
            <a:r>
              <a:rPr lang="en-US" sz="1600" b="1" dirty="0">
                <a:solidFill>
                  <a:schemeClr val="accent1">
                    <a:lumMod val="75000"/>
                  </a:schemeClr>
                </a:solidFill>
                <a:latin typeface="Arial" pitchFamily="34" charset="0"/>
                <a:cs typeface="Arial" pitchFamily="34" charset="0"/>
                <a:hlinkClick r:id="rId3"/>
              </a:rPr>
              <a:t>://shkolala.ru/proekty/iskusstvo/chto-takoe-gorodetskaya-rospis/</a:t>
            </a:r>
            <a:endParaRPr lang="ru-RU" sz="1600" b="1" dirty="0">
              <a:solidFill>
                <a:schemeClr val="accent1">
                  <a:lumMod val="75000"/>
                </a:schemeClr>
              </a:solidFill>
              <a:latin typeface="Arial" pitchFamily="34" charset="0"/>
              <a:cs typeface="Arial" pitchFamily="34" charset="0"/>
            </a:endParaRPr>
          </a:p>
          <a:p>
            <a:pPr algn="ctr">
              <a:buNone/>
            </a:pPr>
            <a:r>
              <a:rPr lang="ru-RU" sz="1600" b="1" u="sng" dirty="0">
                <a:solidFill>
                  <a:schemeClr val="accent1">
                    <a:lumMod val="75000"/>
                  </a:schemeClr>
                </a:solidFill>
                <a:latin typeface="Arial" pitchFamily="34" charset="0"/>
                <a:cs typeface="Arial" pitchFamily="34" charset="0"/>
              </a:rPr>
              <a:t>3.</a:t>
            </a:r>
            <a:r>
              <a:rPr lang="en-US" sz="1600" b="1" u="sng" dirty="0">
                <a:solidFill>
                  <a:schemeClr val="accent1">
                    <a:lumMod val="75000"/>
                  </a:schemeClr>
                </a:solidFill>
                <a:latin typeface="Arial" pitchFamily="34" charset="0"/>
                <a:cs typeface="Arial" pitchFamily="34" charset="0"/>
              </a:rPr>
              <a:t> </a:t>
            </a:r>
            <a:r>
              <a:rPr lang="en-US" sz="1600" b="1" dirty="0">
                <a:solidFill>
                  <a:schemeClr val="accent1">
                    <a:lumMod val="75000"/>
                  </a:schemeClr>
                </a:solidFill>
                <a:latin typeface="Arial" pitchFamily="34" charset="0"/>
                <a:cs typeface="Arial" pitchFamily="34" charset="0"/>
                <a:hlinkClick r:id="rId4"/>
              </a:rPr>
              <a:t>http://www.razumniki.ru/gorodeckaya_rospis_istoriya.html</a:t>
            </a:r>
            <a:endParaRPr lang="ru-RU" sz="1600" b="1" dirty="0">
              <a:solidFill>
                <a:schemeClr val="accent1">
                  <a:lumMod val="75000"/>
                </a:schemeClr>
              </a:solidFill>
              <a:latin typeface="Arial" pitchFamily="34" charset="0"/>
              <a:cs typeface="Arial" pitchFamily="34" charset="0"/>
            </a:endParaRPr>
          </a:p>
        </p:txBody>
      </p:sp>
      <p:pic>
        <p:nvPicPr>
          <p:cNvPr id="10244" name="Picture 4" descr="https://phonoteka.org/uploads/posts/2021-05/1621540481_10-phonoteka_org-p-fon-dlya-prezentatsii-gorodetskaya-rospis-21.png"/>
          <p:cNvPicPr>
            <a:picLocks noChangeAspect="1" noChangeArrowheads="1"/>
          </p:cNvPicPr>
          <p:nvPr/>
        </p:nvPicPr>
        <p:blipFill rotWithShape="1">
          <a:blip r:embed="rId5" cstate="screen">
            <a:clrChange>
              <a:clrFrom>
                <a:srgbClr val="F7F7F7"/>
              </a:clrFrom>
              <a:clrTo>
                <a:srgbClr val="F7F7F7">
                  <a:alpha val="0"/>
                </a:srgbClr>
              </a:clrTo>
            </a:clrChange>
            <a:extLst>
              <a:ext uri="{28A0092B-C50C-407E-A947-70E740481C1C}">
                <a14:useLocalDpi xmlns:a14="http://schemas.microsoft.com/office/drawing/2010/main"/>
              </a:ext>
            </a:extLst>
          </a:blip>
          <a:srcRect/>
          <a:stretch/>
        </p:blipFill>
        <p:spPr bwMode="auto">
          <a:xfrm>
            <a:off x="1619672" y="3356991"/>
            <a:ext cx="5917017" cy="278584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072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Узола"/>
          <p:cNvPicPr>
            <a:picLocks/>
          </p:cNvPicPr>
          <p:nvPr/>
        </p:nvPicPr>
        <p:blipFill>
          <a:blip r:embed="rId2" cstate="print"/>
          <a:srcRect/>
          <a:stretch>
            <a:fillRect/>
          </a:stretch>
        </p:blipFill>
        <p:spPr bwMode="auto">
          <a:xfrm>
            <a:off x="2167610" y="2737260"/>
            <a:ext cx="4808779" cy="3389447"/>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TextBox 2"/>
          <p:cNvSpPr txBox="1"/>
          <p:nvPr/>
        </p:nvSpPr>
        <p:spPr>
          <a:xfrm>
            <a:off x="251520" y="367380"/>
            <a:ext cx="8640960" cy="2369880"/>
          </a:xfrm>
          <a:prstGeom prst="rect">
            <a:avLst/>
          </a:prstGeom>
          <a:noFill/>
        </p:spPr>
        <p:txBody>
          <a:bodyPr wrap="square" rtlCol="0">
            <a:spAutoFit/>
          </a:bodyPr>
          <a:lstStyle/>
          <a:p>
            <a:pPr algn="ctr"/>
            <a:r>
              <a:rPr lang="ru-RU" sz="2000" b="1" dirty="0">
                <a:solidFill>
                  <a:schemeClr val="accent1">
                    <a:lumMod val="75000"/>
                  </a:schemeClr>
                </a:solidFill>
                <a:latin typeface="Comic Sans MS" pitchFamily="66" charset="0"/>
              </a:rPr>
              <a:t>История городецкой росписи</a:t>
            </a:r>
          </a:p>
          <a:p>
            <a:pPr algn="ctr"/>
            <a:r>
              <a:rPr lang="ru-RU" sz="1600" dirty="0" smtClean="0">
                <a:solidFill>
                  <a:schemeClr val="accent1">
                    <a:lumMod val="75000"/>
                  </a:schemeClr>
                </a:solidFill>
                <a:latin typeface="Comic Sans MS" pitchFamily="66" charset="0"/>
              </a:rPr>
              <a:t>        </a:t>
            </a:r>
            <a:r>
              <a:rPr lang="ru-RU" sz="1600" b="1" dirty="0" smtClean="0">
                <a:solidFill>
                  <a:schemeClr val="accent1">
                    <a:lumMod val="75000"/>
                  </a:schemeClr>
                </a:solidFill>
                <a:latin typeface="Comic Sans MS" pitchFamily="66" charset="0"/>
              </a:rPr>
              <a:t>Родиной </a:t>
            </a:r>
            <a:r>
              <a:rPr lang="ru-RU" sz="1600" b="1" dirty="0">
                <a:solidFill>
                  <a:schemeClr val="accent1">
                    <a:lumMod val="75000"/>
                  </a:schemeClr>
                </a:solidFill>
                <a:latin typeface="Comic Sans MS" pitchFamily="66" charset="0"/>
              </a:rPr>
              <a:t>городецкой росписи стало Поволжье, а именно села и </a:t>
            </a:r>
            <a:r>
              <a:rPr lang="ru-RU" sz="1600" b="1" dirty="0">
                <a:solidFill>
                  <a:schemeClr val="accent1">
                    <a:lumMod val="75000"/>
                  </a:schemeClr>
                </a:solidFill>
                <a:latin typeface="Comic Sans MS" pitchFamily="66" charset="0"/>
                <a:cs typeface="Arial" pitchFamily="34" charset="0"/>
              </a:rPr>
              <a:t>деревни </a:t>
            </a:r>
            <a:r>
              <a:rPr lang="ru-RU" sz="1600" b="1" dirty="0" err="1">
                <a:solidFill>
                  <a:schemeClr val="accent1">
                    <a:lumMod val="75000"/>
                  </a:schemeClr>
                </a:solidFill>
                <a:latin typeface="Comic Sans MS" pitchFamily="66" charset="0"/>
                <a:cs typeface="Arial" pitchFamily="34" charset="0"/>
              </a:rPr>
              <a:t>Хлебаиха</a:t>
            </a:r>
            <a:r>
              <a:rPr lang="ru-RU" sz="1600" b="1" dirty="0">
                <a:solidFill>
                  <a:schemeClr val="accent1">
                    <a:lumMod val="75000"/>
                  </a:schemeClr>
                </a:solidFill>
                <a:latin typeface="Comic Sans MS" pitchFamily="66" charset="0"/>
                <a:cs typeface="Arial" pitchFamily="34" charset="0"/>
              </a:rPr>
              <a:t>, </a:t>
            </a:r>
            <a:r>
              <a:rPr lang="ru-RU" sz="1600" b="1" dirty="0" err="1">
                <a:solidFill>
                  <a:schemeClr val="accent1">
                    <a:lumMod val="75000"/>
                  </a:schemeClr>
                </a:solidFill>
                <a:latin typeface="Comic Sans MS" pitchFamily="66" charset="0"/>
                <a:cs typeface="Arial" pitchFamily="34" charset="0"/>
              </a:rPr>
              <a:t>Курцево</a:t>
            </a:r>
            <a:r>
              <a:rPr lang="ru-RU" sz="1600" b="1" dirty="0">
                <a:solidFill>
                  <a:schemeClr val="accent1">
                    <a:lumMod val="75000"/>
                  </a:schemeClr>
                </a:solidFill>
                <a:latin typeface="Comic Sans MS" pitchFamily="66" charset="0"/>
                <a:cs typeface="Arial" pitchFamily="34" charset="0"/>
              </a:rPr>
              <a:t>, Косково, Савино, </a:t>
            </a:r>
            <a:r>
              <a:rPr lang="ru-RU" sz="1600" b="1" dirty="0" err="1">
                <a:solidFill>
                  <a:schemeClr val="accent1">
                    <a:lumMod val="75000"/>
                  </a:schemeClr>
                </a:solidFill>
                <a:latin typeface="Comic Sans MS" pitchFamily="66" charset="0"/>
                <a:cs typeface="Arial" pitchFamily="34" charset="0"/>
              </a:rPr>
              <a:t>Букино</a:t>
            </a:r>
            <a:r>
              <a:rPr lang="ru-RU" sz="1600" b="1" dirty="0">
                <a:solidFill>
                  <a:schemeClr val="accent1">
                    <a:lumMod val="75000"/>
                  </a:schemeClr>
                </a:solidFill>
                <a:latin typeface="Comic Sans MS" pitchFamily="66" charset="0"/>
                <a:cs typeface="Arial" pitchFamily="34" charset="0"/>
              </a:rPr>
              <a:t> и другие, расположенные по берегам притока Волги чистой и светлой речушки </a:t>
            </a:r>
            <a:r>
              <a:rPr lang="ru-RU" sz="1600" b="1" dirty="0" err="1">
                <a:solidFill>
                  <a:schemeClr val="accent1">
                    <a:lumMod val="75000"/>
                  </a:schemeClr>
                </a:solidFill>
                <a:latin typeface="Comic Sans MS" pitchFamily="66" charset="0"/>
                <a:cs typeface="Arial" pitchFamily="34" charset="0"/>
              </a:rPr>
              <a:t>Узолы</a:t>
            </a:r>
            <a:r>
              <a:rPr lang="ru-RU" sz="1600" b="1" dirty="0">
                <a:solidFill>
                  <a:schemeClr val="accent1">
                    <a:lumMod val="75000"/>
                  </a:schemeClr>
                </a:solidFill>
                <a:latin typeface="Comic Sans MS" pitchFamily="66" charset="0"/>
                <a:cs typeface="Arial" pitchFamily="34" charset="0"/>
              </a:rPr>
              <a:t>. Там крестьяне нескольких деревень расписывали прялки и отвозили продавать свои изделия на нижегородскую ярмарку. Поэтому и роспись сперва называлась нижегородской. Точнее, еще до появления этой росписи прялки украшались резьбой. Со временем резьбу стали слегка подкрашивать — для большей нарядности, а позже резьба на прялках была полностью вытеснена росписью.</a:t>
            </a: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4062650"/>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4005064"/>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867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Городец"/>
          <p:cNvPicPr>
            <a:picLocks/>
          </p:cNvPicPr>
          <p:nvPr/>
        </p:nvPicPr>
        <p:blipFill>
          <a:blip r:embed="rId2" cstate="print"/>
          <a:srcRect/>
          <a:stretch>
            <a:fillRect/>
          </a:stretch>
        </p:blipFill>
        <p:spPr bwMode="auto">
          <a:xfrm>
            <a:off x="1871954" y="2564903"/>
            <a:ext cx="5400091" cy="3381267"/>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TextBox 2"/>
          <p:cNvSpPr txBox="1"/>
          <p:nvPr/>
        </p:nvSpPr>
        <p:spPr>
          <a:xfrm>
            <a:off x="323528" y="548680"/>
            <a:ext cx="8496944" cy="1877437"/>
          </a:xfrm>
          <a:prstGeom prst="rect">
            <a:avLst/>
          </a:prstGeom>
          <a:noFill/>
        </p:spPr>
        <p:txBody>
          <a:bodyPr wrap="square" rtlCol="0">
            <a:spAutoFit/>
          </a:bodyPr>
          <a:lstStyle/>
          <a:p>
            <a:pPr algn="ctr"/>
            <a:r>
              <a:rPr lang="ru-RU" sz="2000" b="1" dirty="0">
                <a:solidFill>
                  <a:schemeClr val="accent1">
                    <a:lumMod val="75000"/>
                  </a:schemeClr>
                </a:solidFill>
                <a:latin typeface="Comic Sans MS" pitchFamily="66" charset="0"/>
                <a:cs typeface="Arial" pitchFamily="34" charset="0"/>
              </a:rPr>
              <a:t>Почему же роспись назвали городецкой?</a:t>
            </a:r>
          </a:p>
          <a:p>
            <a:pPr algn="ctr"/>
            <a:r>
              <a:rPr lang="ru-RU" sz="1600" b="1" dirty="0" smtClean="0">
                <a:latin typeface="Comic Sans MS" pitchFamily="66" charset="0"/>
                <a:cs typeface="Arial" pitchFamily="34" charset="0"/>
              </a:rPr>
              <a:t>       </a:t>
            </a:r>
            <a:r>
              <a:rPr lang="ru-RU" sz="1600" b="1" dirty="0" smtClean="0">
                <a:solidFill>
                  <a:schemeClr val="accent1">
                    <a:lumMod val="75000"/>
                  </a:schemeClr>
                </a:solidFill>
                <a:latin typeface="Comic Sans MS" pitchFamily="66" charset="0"/>
                <a:cs typeface="Arial" pitchFamily="34" charset="0"/>
              </a:rPr>
              <a:t>Новое </a:t>
            </a:r>
            <a:r>
              <a:rPr lang="ru-RU" sz="1600" b="1" dirty="0">
                <a:solidFill>
                  <a:schemeClr val="accent1">
                    <a:lumMod val="75000"/>
                  </a:schemeClr>
                </a:solidFill>
                <a:latin typeface="Comic Sans MS" pitchFamily="66" charset="0"/>
                <a:cs typeface="Arial" pitchFamily="34" charset="0"/>
              </a:rPr>
              <a:t>название закрепилось, поскольку Городец был главным рынком сбыта </a:t>
            </a:r>
            <a:r>
              <a:rPr lang="ru-RU" sz="1600" b="1" dirty="0" err="1">
                <a:solidFill>
                  <a:schemeClr val="accent1">
                    <a:lumMod val="75000"/>
                  </a:schemeClr>
                </a:solidFill>
                <a:latin typeface="Comic Sans MS" pitchFamily="66" charset="0"/>
                <a:cs typeface="Arial" pitchFamily="34" charset="0"/>
              </a:rPr>
              <a:t>узольской</a:t>
            </a:r>
            <a:r>
              <a:rPr lang="ru-RU" sz="1600" b="1" dirty="0">
                <a:solidFill>
                  <a:schemeClr val="accent1">
                    <a:lumMod val="75000"/>
                  </a:schemeClr>
                </a:solidFill>
                <a:latin typeface="Comic Sans MS" pitchFamily="66" charset="0"/>
                <a:cs typeface="Arial" pitchFamily="34" charset="0"/>
              </a:rPr>
              <a:t> расписной утвари и также имел мастерские по росписи дерева. Но самое главное: именно с ним, его бытом, </a:t>
            </a:r>
            <a:r>
              <a:rPr lang="ru-RU" sz="1600" b="1" dirty="0" err="1">
                <a:solidFill>
                  <a:schemeClr val="accent1">
                    <a:lumMod val="75000"/>
                  </a:schemeClr>
                </a:solidFill>
                <a:latin typeface="Comic Sans MS" pitchFamily="66" charset="0"/>
                <a:cs typeface="Arial" pitchFamily="34" charset="0"/>
              </a:rPr>
              <a:t>нарвами</a:t>
            </a:r>
            <a:r>
              <a:rPr lang="ru-RU" sz="1600" b="1" dirty="0">
                <a:solidFill>
                  <a:schemeClr val="accent1">
                    <a:lumMod val="75000"/>
                  </a:schemeClr>
                </a:solidFill>
                <a:latin typeface="Comic Sans MS" pitchFamily="66" charset="0"/>
                <a:cs typeface="Arial" pitchFamily="34" charset="0"/>
              </a:rPr>
              <a:t>, образами начиная с середины XIX века связано само содержание росписи. Знаменитая </a:t>
            </a:r>
            <a:r>
              <a:rPr lang="ru-RU" sz="1600" b="1" dirty="0" err="1">
                <a:solidFill>
                  <a:schemeClr val="accent1">
                    <a:lumMod val="75000"/>
                  </a:schemeClr>
                </a:solidFill>
                <a:latin typeface="Comic Sans MS" pitchFamily="66" charset="0"/>
                <a:cs typeface="Arial" pitchFamily="34" charset="0"/>
              </a:rPr>
              <a:t>узольская</a:t>
            </a:r>
            <a:r>
              <a:rPr lang="ru-RU" sz="1600" b="1" dirty="0">
                <a:solidFill>
                  <a:schemeClr val="accent1">
                    <a:lumMod val="75000"/>
                  </a:schemeClr>
                </a:solidFill>
                <a:latin typeface="Comic Sans MS" pitchFamily="66" charset="0"/>
                <a:cs typeface="Arial" pitchFamily="34" charset="0"/>
              </a:rPr>
              <a:t> роспись выросла на основе всей художественной культуры Городца и его окрестностей, история которой насчитывает более восьми столетий. </a:t>
            </a: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4062650"/>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4005064"/>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280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Городецкая роспись. Донца прялки."/>
          <p:cNvPicPr>
            <a:picLocks/>
          </p:cNvPicPr>
          <p:nvPr/>
        </p:nvPicPr>
        <p:blipFill>
          <a:blip r:embed="rId2" cstate="print"/>
          <a:srcRect/>
          <a:stretch>
            <a:fillRect/>
          </a:stretch>
        </p:blipFill>
        <p:spPr bwMode="auto">
          <a:xfrm>
            <a:off x="1471662" y="2708919"/>
            <a:ext cx="6128667" cy="3248873"/>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TextBox 2"/>
          <p:cNvSpPr txBox="1"/>
          <p:nvPr/>
        </p:nvSpPr>
        <p:spPr>
          <a:xfrm>
            <a:off x="395535" y="1052736"/>
            <a:ext cx="8280920" cy="1077218"/>
          </a:xfrm>
          <a:prstGeom prst="rect">
            <a:avLst/>
          </a:prstGeom>
          <a:noFill/>
        </p:spPr>
        <p:txBody>
          <a:bodyPr wrap="square" rtlCol="0">
            <a:spAutoFit/>
          </a:bodyPr>
          <a:lstStyle/>
          <a:p>
            <a:pPr algn="ctr"/>
            <a:r>
              <a:rPr lang="ru-RU" sz="1600" dirty="0" smtClean="0">
                <a:latin typeface="Comic Sans MS" pitchFamily="66" charset="0"/>
                <a:cs typeface="Arial" pitchFamily="34" charset="0"/>
              </a:rPr>
              <a:t>    </a:t>
            </a:r>
            <a:r>
              <a:rPr lang="ru-RU" sz="1600" b="1" dirty="0" smtClean="0">
                <a:solidFill>
                  <a:schemeClr val="accent1">
                    <a:lumMod val="75000"/>
                  </a:schemeClr>
                </a:solidFill>
                <a:latin typeface="Comic Sans MS" pitchFamily="66" charset="0"/>
                <a:cs typeface="Arial" pitchFamily="34" charset="0"/>
              </a:rPr>
              <a:t>Городец </a:t>
            </a:r>
            <a:r>
              <a:rPr lang="ru-RU" sz="1600" b="1" dirty="0">
                <a:solidFill>
                  <a:schemeClr val="accent1">
                    <a:lumMod val="75000"/>
                  </a:schemeClr>
                </a:solidFill>
                <a:latin typeface="Comic Sans MS" pitchFamily="66" charset="0"/>
                <a:cs typeface="Arial" pitchFamily="34" charset="0"/>
              </a:rPr>
              <a:t>с давних пор славится "глухой" резьбой по дереву, так как больше всего было умельцев, работавших с деревом. Лес предоставлял дешевый материал, который всегда был под рукой. Создается эта резьба топором и долотом</a:t>
            </a:r>
            <a:r>
              <a:rPr lang="ru-RU" sz="1600" b="1" dirty="0">
                <a:solidFill>
                  <a:schemeClr val="accent1">
                    <a:lumMod val="75000"/>
                  </a:schemeClr>
                </a:solidFill>
                <a:latin typeface="Comic Sans MS" pitchFamily="66" charset="0"/>
              </a:rPr>
              <a:t>.</a:t>
            </a: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444208" y="3933056"/>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17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городецкая-роспись-на-посуде"/>
          <p:cNvPicPr>
            <a:picLocks/>
          </p:cNvPicPr>
          <p:nvPr/>
        </p:nvPicPr>
        <p:blipFill>
          <a:blip r:embed="rId2" cstate="print"/>
          <a:srcRect/>
          <a:stretch>
            <a:fillRect/>
          </a:stretch>
        </p:blipFill>
        <p:spPr bwMode="auto">
          <a:xfrm>
            <a:off x="1421649" y="2767927"/>
            <a:ext cx="6228693" cy="3284984"/>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5" name="Прямоугольник 4"/>
          <p:cNvSpPr/>
          <p:nvPr/>
        </p:nvSpPr>
        <p:spPr>
          <a:xfrm>
            <a:off x="467544" y="764704"/>
            <a:ext cx="8136904" cy="1323439"/>
          </a:xfrm>
          <a:prstGeom prst="rect">
            <a:avLst/>
          </a:prstGeom>
        </p:spPr>
        <p:txBody>
          <a:bodyPr wrap="square">
            <a:spAutoFit/>
          </a:bodyPr>
          <a:lstStyle/>
          <a:p>
            <a:pPr algn="ctr"/>
            <a:r>
              <a:rPr lang="ru-RU" sz="1400" b="1" dirty="0" smtClean="0">
                <a:solidFill>
                  <a:schemeClr val="accent1">
                    <a:lumMod val="75000"/>
                  </a:schemeClr>
                </a:solidFill>
                <a:latin typeface="Comic Sans MS" pitchFamily="66" charset="0"/>
                <a:cs typeface="Arial" pitchFamily="34" charset="0"/>
              </a:rPr>
              <a:t>     </a:t>
            </a:r>
            <a:r>
              <a:rPr lang="ru-RU" sz="1600" b="1" dirty="0" smtClean="0">
                <a:solidFill>
                  <a:schemeClr val="accent1">
                    <a:lumMod val="75000"/>
                  </a:schemeClr>
                </a:solidFill>
                <a:latin typeface="Comic Sans MS" pitchFamily="66" charset="0"/>
                <a:cs typeface="Arial" pitchFamily="34" charset="0"/>
              </a:rPr>
              <a:t>Начиная </a:t>
            </a:r>
            <a:r>
              <a:rPr lang="ru-RU" sz="1600" b="1" dirty="0">
                <a:solidFill>
                  <a:schemeClr val="accent1">
                    <a:lumMod val="75000"/>
                  </a:schemeClr>
                </a:solidFill>
                <a:latin typeface="Comic Sans MS" pitchFamily="66" charset="0"/>
                <a:cs typeface="Arial" pitchFamily="34" charset="0"/>
              </a:rPr>
              <a:t>роспись с прялок, </a:t>
            </a:r>
            <a:r>
              <a:rPr lang="ru-RU" sz="1600" b="1" dirty="0" err="1">
                <a:solidFill>
                  <a:schemeClr val="accent1">
                    <a:lumMod val="75000"/>
                  </a:schemeClr>
                </a:solidFill>
                <a:latin typeface="Comic Sans MS" pitchFamily="66" charset="0"/>
                <a:cs typeface="Arial" pitchFamily="34" charset="0"/>
              </a:rPr>
              <a:t>курцевские</a:t>
            </a:r>
            <a:r>
              <a:rPr lang="ru-RU" sz="1600" b="1" dirty="0">
                <a:solidFill>
                  <a:schemeClr val="accent1">
                    <a:lumMod val="75000"/>
                  </a:schemeClr>
                </a:solidFill>
                <a:latin typeface="Comic Sans MS" pitchFamily="66" charset="0"/>
                <a:cs typeface="Arial" pitchFamily="34" charset="0"/>
              </a:rPr>
              <a:t> мастера потихоньку стали оттачивать своё приобретённое мастерство на посуде, лукошках, игрушках для детей, коробах. В домах появились ни на что не похожие пышные букеты, вороные кони, диковинные птицы. На дереве «пили чай» и «устраивали гулянья».</a:t>
            </a:r>
            <a:endParaRPr lang="ru-RU" sz="1600" dirty="0">
              <a:solidFill>
                <a:schemeClr val="accent1">
                  <a:lumMod val="75000"/>
                </a:schemeClr>
              </a:solidFill>
              <a:latin typeface="Comic Sans MS" pitchFamily="66" charset="0"/>
            </a:endParaRPr>
          </a:p>
        </p:txBody>
      </p:sp>
      <p:pic>
        <p:nvPicPr>
          <p:cNvPr id="6"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669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гирлянда-из-цветов-в-городецкой-росписи"/>
          <p:cNvPicPr>
            <a:picLocks/>
          </p:cNvPicPr>
          <p:nvPr/>
        </p:nvPicPr>
        <p:blipFill rotWithShape="1">
          <a:blip r:embed="rId2" cstate="screen">
            <a:extLst>
              <a:ext uri="{28A0092B-C50C-407E-A947-70E740481C1C}">
                <a14:useLocalDpi xmlns:a14="http://schemas.microsoft.com/office/drawing/2010/main"/>
              </a:ext>
            </a:extLst>
          </a:blip>
          <a:srcRect/>
          <a:stretch/>
        </p:blipFill>
        <p:spPr bwMode="auto">
          <a:xfrm>
            <a:off x="1705952" y="2924944"/>
            <a:ext cx="5732091" cy="3068960"/>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Прямоугольник 2"/>
          <p:cNvSpPr/>
          <p:nvPr/>
        </p:nvSpPr>
        <p:spPr>
          <a:xfrm>
            <a:off x="467544" y="1114676"/>
            <a:ext cx="8208912" cy="1077218"/>
          </a:xfrm>
          <a:prstGeom prst="rect">
            <a:avLst/>
          </a:prstGeom>
        </p:spPr>
        <p:txBody>
          <a:bodyPr wrap="square">
            <a:spAutoFit/>
          </a:bodyPr>
          <a:lstStyle/>
          <a:p>
            <a:pPr algn="ctr"/>
            <a:r>
              <a:rPr lang="ru-RU" sz="1600" b="1" dirty="0" smtClean="0">
                <a:solidFill>
                  <a:schemeClr val="accent1">
                    <a:lumMod val="75000"/>
                  </a:schemeClr>
                </a:solidFill>
                <a:latin typeface="Comic Sans MS" pitchFamily="66" charset="0"/>
                <a:cs typeface="Arial" pitchFamily="34" charset="0"/>
              </a:rPr>
              <a:t>    С </a:t>
            </a:r>
            <a:r>
              <a:rPr lang="ru-RU" sz="1600" b="1" dirty="0">
                <a:solidFill>
                  <a:schemeClr val="accent1">
                    <a:lumMod val="75000"/>
                  </a:schemeClr>
                </a:solidFill>
                <a:latin typeface="Comic Sans MS" pitchFamily="66" charset="0"/>
                <a:cs typeface="Arial" pitchFamily="34" charset="0"/>
              </a:rPr>
              <a:t>самого начала городецкая роспись наносилась яичными красками в виде больших пятен, без контуров. Мастера могли делать мазки в свободной форме, обводя потом элементы чёрной или </a:t>
            </a:r>
            <a:r>
              <a:rPr lang="ru-RU" sz="1600" b="1" dirty="0" smtClean="0">
                <a:solidFill>
                  <a:schemeClr val="accent1">
                    <a:lumMod val="75000"/>
                  </a:schemeClr>
                </a:solidFill>
                <a:latin typeface="Comic Sans MS" pitchFamily="66" charset="0"/>
                <a:cs typeface="Arial" pitchFamily="34" charset="0"/>
              </a:rPr>
              <a:t>белой линией</a:t>
            </a:r>
            <a:r>
              <a:rPr lang="ru-RU" sz="1600" b="1" dirty="0">
                <a:solidFill>
                  <a:schemeClr val="accent1">
                    <a:lumMod val="75000"/>
                  </a:schemeClr>
                </a:solidFill>
                <a:latin typeface="Comic Sans MS" pitchFamily="66" charset="0"/>
                <a:cs typeface="Arial" pitchFamily="34" charset="0"/>
              </a:rPr>
              <a:t>. Любимые оттенки </a:t>
            </a:r>
            <a:r>
              <a:rPr lang="ru-RU" sz="1600" b="1" dirty="0" smtClean="0">
                <a:solidFill>
                  <a:schemeClr val="accent1">
                    <a:lumMod val="75000"/>
                  </a:schemeClr>
                </a:solidFill>
                <a:latin typeface="Comic Sans MS" pitchFamily="66" charset="0"/>
                <a:cs typeface="Arial" pitchFamily="34" charset="0"/>
              </a:rPr>
              <a:t>фонов: зелёный; яркий красный; чёрный; сочный </a:t>
            </a:r>
            <a:r>
              <a:rPr lang="ru-RU" sz="1600" b="1" dirty="0">
                <a:solidFill>
                  <a:schemeClr val="accent1">
                    <a:lumMod val="75000"/>
                  </a:schemeClr>
                </a:solidFill>
                <a:latin typeface="Comic Sans MS" pitchFamily="66" charset="0"/>
                <a:cs typeface="Arial" pitchFamily="34" charset="0"/>
              </a:rPr>
              <a:t>синий.</a:t>
            </a:r>
            <a:endParaRPr lang="ru-RU" sz="1600" dirty="0">
              <a:solidFill>
                <a:schemeClr val="accent1">
                  <a:lumMod val="75000"/>
                </a:schemeClr>
              </a:solidFill>
              <a:latin typeface="Comic Sans MS" pitchFamily="66" charset="0"/>
            </a:endParaRP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444208" y="3933056"/>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129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в мастерской-городецкой-росписи"/>
          <p:cNvPicPr>
            <a:picLocks/>
          </p:cNvPicPr>
          <p:nvPr/>
        </p:nvPicPr>
        <p:blipFill>
          <a:blip r:embed="rId2" cstate="print"/>
          <a:srcRect/>
          <a:stretch>
            <a:fillRect/>
          </a:stretch>
        </p:blipFill>
        <p:spPr bwMode="auto">
          <a:xfrm>
            <a:off x="1475656" y="2204864"/>
            <a:ext cx="6192688" cy="3744416"/>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Прямоугольник 2"/>
          <p:cNvSpPr/>
          <p:nvPr/>
        </p:nvSpPr>
        <p:spPr>
          <a:xfrm>
            <a:off x="395536" y="476672"/>
            <a:ext cx="8352928" cy="1569660"/>
          </a:xfrm>
          <a:prstGeom prst="rect">
            <a:avLst/>
          </a:prstGeom>
        </p:spPr>
        <p:txBody>
          <a:bodyPr wrap="square">
            <a:spAutoFit/>
          </a:bodyPr>
          <a:lstStyle/>
          <a:p>
            <a:pPr algn="ctr"/>
            <a:r>
              <a:rPr lang="ru-RU" sz="1600" b="1" dirty="0" smtClean="0">
                <a:solidFill>
                  <a:schemeClr val="accent1">
                    <a:lumMod val="75000"/>
                  </a:schemeClr>
                </a:solidFill>
                <a:latin typeface="Comic Sans MS" pitchFamily="66" charset="0"/>
                <a:cs typeface="Arial" pitchFamily="34" charset="0"/>
              </a:rPr>
              <a:t>    Технология </a:t>
            </a:r>
            <a:r>
              <a:rPr lang="ru-RU" sz="1600" b="1" dirty="0">
                <a:solidFill>
                  <a:schemeClr val="accent1">
                    <a:lumMod val="75000"/>
                  </a:schemeClr>
                </a:solidFill>
                <a:latin typeface="Comic Sans MS" pitchFamily="66" charset="0"/>
                <a:cs typeface="Arial" pitchFamily="34" charset="0"/>
              </a:rPr>
              <a:t>росписи по дереву у городецких мастеров своя. Первоначально художники при помощи карандаша тонкой линией накидывают будущий рисунок, намечая расположение его элементов, их размеры. Деревянная основа может быть покрыта заранее грунтовой краской одного из оттенков – красного, жёлтого или чёрного. Профессионалы не тратят время на набросок, а рисуют сразу красками.</a:t>
            </a: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3933056"/>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407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технология-рисования-городецкой-птицы"/>
          <p:cNvPicPr>
            <a:picLocks/>
          </p:cNvPicPr>
          <p:nvPr/>
        </p:nvPicPr>
        <p:blipFill>
          <a:blip r:embed="rId2" cstate="print"/>
          <a:srcRect/>
          <a:stretch>
            <a:fillRect/>
          </a:stretch>
        </p:blipFill>
        <p:spPr bwMode="auto">
          <a:xfrm>
            <a:off x="1332076" y="2924944"/>
            <a:ext cx="6516216" cy="3068960"/>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3" name="Прямоугольник 2"/>
          <p:cNvSpPr/>
          <p:nvPr/>
        </p:nvSpPr>
        <p:spPr>
          <a:xfrm>
            <a:off x="458852" y="620688"/>
            <a:ext cx="8262664" cy="1569660"/>
          </a:xfrm>
          <a:prstGeom prst="rect">
            <a:avLst/>
          </a:prstGeom>
        </p:spPr>
        <p:txBody>
          <a:bodyPr wrap="square">
            <a:spAutoFit/>
          </a:bodyPr>
          <a:lstStyle/>
          <a:p>
            <a:pPr algn="ctr"/>
            <a:r>
              <a:rPr lang="ru-RU" sz="1600" b="1" dirty="0" smtClean="0">
                <a:solidFill>
                  <a:schemeClr val="accent1">
                    <a:lumMod val="75000"/>
                  </a:schemeClr>
                </a:solidFill>
                <a:latin typeface="Comic Sans MS" pitchFamily="66" charset="0"/>
                <a:cs typeface="Arial" pitchFamily="34" charset="0"/>
              </a:rPr>
              <a:t>    Основа </a:t>
            </a:r>
            <a:r>
              <a:rPr lang="ru-RU" sz="1600" b="1" dirty="0">
                <a:solidFill>
                  <a:schemeClr val="accent1">
                    <a:lumMod val="75000"/>
                  </a:schemeClr>
                </a:solidFill>
                <a:latin typeface="Comic Sans MS" pitchFamily="66" charset="0"/>
                <a:cs typeface="Arial" pitchFamily="34" charset="0"/>
              </a:rPr>
              <a:t>всех элементов рисуется белым цветом, называется это </a:t>
            </a:r>
            <a:r>
              <a:rPr lang="ru-RU" sz="1600" b="1" dirty="0" err="1">
                <a:solidFill>
                  <a:schemeClr val="accent1">
                    <a:lumMod val="75000"/>
                  </a:schemeClr>
                </a:solidFill>
                <a:latin typeface="Comic Sans MS" pitchFamily="66" charset="0"/>
                <a:cs typeface="Arial" pitchFamily="34" charset="0"/>
              </a:rPr>
              <a:t>промалёвкой</a:t>
            </a:r>
            <a:r>
              <a:rPr lang="ru-RU" sz="1600" b="1" dirty="0">
                <a:solidFill>
                  <a:schemeClr val="accent1">
                    <a:lumMod val="75000"/>
                  </a:schemeClr>
                </a:solidFill>
                <a:latin typeface="Comic Sans MS" pitchFamily="66" charset="0"/>
                <a:cs typeface="Arial" pitchFamily="34" charset="0"/>
              </a:rPr>
              <a:t>. Затем на светлый тон наносят тонкими мазками детали. Делают это тёмными оттенками, поэтому и называется этот шаг </a:t>
            </a:r>
            <a:r>
              <a:rPr lang="ru-RU" sz="1600" b="1" dirty="0" err="1">
                <a:solidFill>
                  <a:schemeClr val="accent1">
                    <a:lumMod val="75000"/>
                  </a:schemeClr>
                </a:solidFill>
                <a:latin typeface="Comic Sans MS" pitchFamily="66" charset="0"/>
                <a:cs typeface="Arial" pitchFamily="34" charset="0"/>
              </a:rPr>
              <a:t>тенёвкой</a:t>
            </a:r>
            <a:r>
              <a:rPr lang="ru-RU" sz="1600" b="1" dirty="0">
                <a:solidFill>
                  <a:schemeClr val="accent1">
                    <a:lumMod val="75000"/>
                  </a:schemeClr>
                </a:solidFill>
                <a:latin typeface="Comic Sans MS" pitchFamily="66" charset="0"/>
                <a:cs typeface="Arial" pitchFamily="34" charset="0"/>
              </a:rPr>
              <a:t>. На последнем этапе рисования при помощи самой тонкой кисточки делают так называемую </a:t>
            </a:r>
            <a:r>
              <a:rPr lang="ru-RU" sz="1600" b="1" dirty="0" err="1">
                <a:solidFill>
                  <a:schemeClr val="accent1">
                    <a:lumMod val="75000"/>
                  </a:schemeClr>
                </a:solidFill>
                <a:latin typeface="Comic Sans MS" pitchFamily="66" charset="0"/>
                <a:cs typeface="Arial" pitchFamily="34" charset="0"/>
              </a:rPr>
              <a:t>разживку</a:t>
            </a:r>
            <a:r>
              <a:rPr lang="ru-RU" sz="1600" b="1" dirty="0">
                <a:solidFill>
                  <a:schemeClr val="accent1">
                    <a:lumMod val="75000"/>
                  </a:schemeClr>
                </a:solidFill>
                <a:latin typeface="Comic Sans MS" pitchFamily="66" charset="0"/>
                <a:cs typeface="Arial" pitchFamily="34" charset="0"/>
              </a:rPr>
              <a:t> чёрной краской и оживку белой краской в виде точек и штриховки.</a:t>
            </a:r>
            <a:endParaRPr lang="ru-RU" sz="1600" dirty="0">
              <a:solidFill>
                <a:schemeClr val="accent1">
                  <a:lumMod val="75000"/>
                </a:schemeClr>
              </a:solidFill>
              <a:latin typeface="Comic Sans MS" pitchFamily="66" charset="0"/>
            </a:endParaRPr>
          </a:p>
        </p:txBody>
      </p:sp>
      <p:pic>
        <p:nvPicPr>
          <p:cNvPr id="4"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00192" y="3933056"/>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949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цветочная-тема-в-городецкой-росписи"/>
          <p:cNvPicPr>
            <a:picLocks/>
          </p:cNvPicPr>
          <p:nvPr/>
        </p:nvPicPr>
        <p:blipFill>
          <a:blip r:embed="rId2" cstate="print"/>
          <a:srcRect/>
          <a:stretch>
            <a:fillRect/>
          </a:stretch>
        </p:blipFill>
        <p:spPr bwMode="auto">
          <a:xfrm>
            <a:off x="1329309" y="2927956"/>
            <a:ext cx="6516216" cy="3068960"/>
          </a:xfrm>
          <a:prstGeom prst="round2DiagRect">
            <a:avLst>
              <a:gd name="adj1" fmla="val 16667"/>
              <a:gd name="adj2" fmla="val 0"/>
            </a:avLst>
          </a:prstGeom>
          <a:ln w="88900" cap="sq">
            <a:solidFill>
              <a:srgbClr val="C00000"/>
            </a:solidFill>
            <a:miter lim="800000"/>
          </a:ln>
          <a:effectLst>
            <a:outerShdw blurRad="254000" algn="tl" rotWithShape="0">
              <a:srgbClr val="000000">
                <a:alpha val="43000"/>
              </a:srgbClr>
            </a:outerShdw>
          </a:effectLst>
        </p:spPr>
      </p:pic>
      <p:sp>
        <p:nvSpPr>
          <p:cNvPr id="4" name="Прямоугольник 3"/>
          <p:cNvSpPr/>
          <p:nvPr/>
        </p:nvSpPr>
        <p:spPr>
          <a:xfrm>
            <a:off x="374949" y="311855"/>
            <a:ext cx="8424936" cy="2616101"/>
          </a:xfrm>
          <a:prstGeom prst="rect">
            <a:avLst/>
          </a:prstGeom>
        </p:spPr>
        <p:txBody>
          <a:bodyPr wrap="square">
            <a:spAutoFit/>
          </a:bodyPr>
          <a:lstStyle/>
          <a:p>
            <a:pPr algn="ctr"/>
            <a:r>
              <a:rPr lang="ru-RU" sz="2000" b="1" u="sng" dirty="0">
                <a:solidFill>
                  <a:schemeClr val="accent1">
                    <a:lumMod val="75000"/>
                  </a:schemeClr>
                </a:solidFill>
                <a:latin typeface="Comic Sans MS" pitchFamily="66" charset="0"/>
                <a:cs typeface="Arial" pitchFamily="34" charset="0"/>
              </a:rPr>
              <a:t>Три вида рисунка</a:t>
            </a:r>
            <a:r>
              <a:rPr lang="ru-RU" sz="1600" dirty="0">
                <a:solidFill>
                  <a:schemeClr val="accent1">
                    <a:lumMod val="75000"/>
                  </a:schemeClr>
                </a:solidFill>
                <a:latin typeface="Comic Sans MS" pitchFamily="66" charset="0"/>
                <a:cs typeface="Arial" pitchFamily="34" charset="0"/>
              </a:rPr>
              <a:t/>
            </a:r>
            <a:br>
              <a:rPr lang="ru-RU" sz="1600" dirty="0">
                <a:solidFill>
                  <a:schemeClr val="accent1">
                    <a:lumMod val="75000"/>
                  </a:schemeClr>
                </a:solidFill>
                <a:latin typeface="Comic Sans MS" pitchFamily="66" charset="0"/>
                <a:cs typeface="Arial" pitchFamily="34" charset="0"/>
              </a:rPr>
            </a:br>
            <a:r>
              <a:rPr lang="ru-RU" sz="1600" b="1" dirty="0">
                <a:solidFill>
                  <a:schemeClr val="accent1">
                    <a:lumMod val="75000"/>
                  </a:schemeClr>
                </a:solidFill>
                <a:latin typeface="Comic Sans MS" pitchFamily="66" charset="0"/>
                <a:cs typeface="Arial" pitchFamily="34" charset="0"/>
              </a:rPr>
              <a:t> Наиболее простая и поэтому часто используемая. Это может быть одиночный цветочек с листочками или цветочный орнамент в виде букетов, цветочных гирлянд, ромбов, полосок и венков. Букеты чаще рисуются на кухонных досках и столовых блюдах, стаканчиках, мисках и солонках.</a:t>
            </a:r>
            <a:br>
              <a:rPr lang="ru-RU" sz="1600" b="1" dirty="0">
                <a:solidFill>
                  <a:schemeClr val="accent1">
                    <a:lumMod val="75000"/>
                  </a:schemeClr>
                </a:solidFill>
                <a:latin typeface="Comic Sans MS" pitchFamily="66" charset="0"/>
                <a:cs typeface="Arial" pitchFamily="34" charset="0"/>
              </a:rPr>
            </a:br>
            <a:r>
              <a:rPr lang="ru-RU" sz="1600" b="1" dirty="0">
                <a:solidFill>
                  <a:schemeClr val="accent1">
                    <a:lumMod val="75000"/>
                  </a:schemeClr>
                </a:solidFill>
                <a:latin typeface="Comic Sans MS" pitchFamily="66" charset="0"/>
                <a:cs typeface="Arial" pitchFamily="34" charset="0"/>
              </a:rPr>
              <a:t>Гирлянды встречаются на хлебницах, мебели для детей и сувенирных шкатулках. Ромбами из цветов украшают шкафы и скамейки. Полосы применяются для росписи объёмных предметов, например, для украшения круглой шкатулки, либо в качестве канта в сюжете. Края изделия чаще расписывают венками.</a:t>
            </a:r>
            <a:endParaRPr lang="ru-RU" sz="1600" dirty="0">
              <a:solidFill>
                <a:schemeClr val="accent1">
                  <a:lumMod val="75000"/>
                </a:schemeClr>
              </a:solidFill>
              <a:latin typeface="Comic Sans MS" pitchFamily="66" charset="0"/>
            </a:endParaRPr>
          </a:p>
        </p:txBody>
      </p:sp>
      <p:pic>
        <p:nvPicPr>
          <p:cNvPr id="5"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V="1">
            <a:off x="683568"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https://st2.depositphotos.com/1511713/8151/v/950/depositphotos_81519840-stock-illustration-russian-gorodets-ornament.jpg"/>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flipV="1">
            <a:off x="6372200" y="3957721"/>
            <a:ext cx="2088231" cy="229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47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104</TotalTime>
  <Words>527</Words>
  <Application>Microsoft Office PowerPoint</Application>
  <PresentationFormat>Экран (4:3)</PresentationFormat>
  <Paragraphs>26</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Impact</vt:lpstr>
      <vt:lpstr>Times New Roman</vt:lpstr>
      <vt:lpstr>Comic Sans MS</vt:lpstr>
      <vt:lpstr>NewsPrint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пельмешка</dc:creator>
  <cp:lastModifiedBy>пельмешка</cp:lastModifiedBy>
  <cp:revision>11</cp:revision>
  <dcterms:created xsi:type="dcterms:W3CDTF">2022-02-17T15:46:42Z</dcterms:created>
  <dcterms:modified xsi:type="dcterms:W3CDTF">2022-02-17T22:19:00Z</dcterms:modified>
</cp:coreProperties>
</file>