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56" r:id="rId3"/>
    <p:sldId id="257" r:id="rId4"/>
    <p:sldId id="258" r:id="rId5"/>
    <p:sldId id="259" r:id="rId6"/>
    <p:sldId id="261" r:id="rId7"/>
    <p:sldId id="276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5" r:id="rId20"/>
    <p:sldId id="274" r:id="rId21"/>
    <p:sldId id="272" r:id="rId22"/>
    <p:sldId id="27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2538" y="-7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D146-5E7B-4923-8729-A2A280F62DCC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9068-7A9E-44F9-A4EA-4B8AB3F7FFB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D146-5E7B-4923-8729-A2A280F62DCC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9068-7A9E-44F9-A4EA-4B8AB3F7FF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D146-5E7B-4923-8729-A2A280F62DCC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9068-7A9E-44F9-A4EA-4B8AB3F7FF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D146-5E7B-4923-8729-A2A280F62DCC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9068-7A9E-44F9-A4EA-4B8AB3F7FF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D146-5E7B-4923-8729-A2A280F62DCC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9068-7A9E-44F9-A4EA-4B8AB3F7FFB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D146-5E7B-4923-8729-A2A280F62DCC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9068-7A9E-44F9-A4EA-4B8AB3F7FF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D146-5E7B-4923-8729-A2A280F62DCC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9068-7A9E-44F9-A4EA-4B8AB3F7FF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D146-5E7B-4923-8729-A2A280F62DCC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9068-7A9E-44F9-A4EA-4B8AB3F7FF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D146-5E7B-4923-8729-A2A280F62DCC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9068-7A9E-44F9-A4EA-4B8AB3F7FF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D146-5E7B-4923-8729-A2A280F62DCC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9068-7A9E-44F9-A4EA-4B8AB3F7FFB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122D146-5E7B-4923-8729-A2A280F62DCC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B699068-7A9E-44F9-A4EA-4B8AB3F7FFB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122D146-5E7B-4923-8729-A2A280F62DCC}" type="datetimeFigureOut">
              <a:rPr lang="ru-RU" smtClean="0"/>
              <a:t>06.05.2021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B699068-7A9E-44F9-A4EA-4B8AB3F7FF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912056"/>
            <a:ext cx="7920880" cy="2160240"/>
          </a:xfrm>
        </p:spPr>
        <p:txBody>
          <a:bodyPr>
            <a:normAutofit fontScale="92500"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«Правила дорожного движенья</a:t>
            </a:r>
          </a:p>
          <a:p>
            <a:pPr algn="ctr"/>
            <a:r>
              <a:rPr lang="ru-RU" sz="4800" dirty="0">
                <a:solidFill>
                  <a:schemeClr val="tx1"/>
                </a:solidFill>
              </a:rPr>
              <a:t>д</a:t>
            </a:r>
            <a:r>
              <a:rPr lang="ru-RU" sz="4800" dirty="0" smtClean="0">
                <a:solidFill>
                  <a:schemeClr val="tx1"/>
                </a:solidFill>
              </a:rPr>
              <a:t>олжен </a:t>
            </a:r>
            <a:r>
              <a:rPr lang="ru-RU" sz="4800" dirty="0">
                <a:solidFill>
                  <a:schemeClr val="tx1"/>
                </a:solidFill>
              </a:rPr>
              <a:t>каждый </a:t>
            </a:r>
            <a:r>
              <a:rPr lang="ru-RU" sz="4800" dirty="0" smtClean="0">
                <a:solidFill>
                  <a:schemeClr val="tx1"/>
                </a:solidFill>
              </a:rPr>
              <a:t>соблюдать!!!»</a:t>
            </a:r>
            <a:endParaRPr lang="ru-RU" sz="4800" dirty="0">
              <a:solidFill>
                <a:schemeClr val="tx1"/>
              </a:solidFill>
            </a:endParaRPr>
          </a:p>
          <a:p>
            <a:endParaRPr lang="ru-RU" sz="48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835696" y="908720"/>
            <a:ext cx="6120680" cy="648072"/>
          </a:xfrm>
          <a:prstGeom prst="rect">
            <a:avLst/>
          </a:prstGeom>
        </p:spPr>
        <p:txBody>
          <a:bodyPr vert="horz" lIns="118872" tIns="0" rIns="45720" bIns="0" rtlCol="0" anchor="b">
            <a:normAutofit fontScale="92500" lnSpcReduction="10000"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None/>
              <a:defRPr kumimoji="0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None/>
              <a:defRPr kumimoji="0" lang="en-US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None/>
              <a:defRPr kumimoji="0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ru-RU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87016" y="4005064"/>
            <a:ext cx="8856984" cy="5052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Презентация по ПДД для детей среднего дошкольного возраста</a:t>
            </a:r>
            <a:endParaRPr lang="ru-RU" sz="2400" dirty="0"/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2915816" y="5191694"/>
            <a:ext cx="6012160" cy="757586"/>
          </a:xfrm>
          <a:prstGeom prst="rect">
            <a:avLst/>
          </a:prstGeom>
        </p:spPr>
        <p:txBody>
          <a:bodyPr vert="horz" lIns="91440" tIns="0" rIns="45720" bIns="0" rtlCol="0" anchor="t">
            <a:normAutofit fontScale="85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/>
            <a:r>
              <a:rPr lang="ru-RU" sz="2400" dirty="0" smtClean="0"/>
              <a:t>Подготовила воспитатель МКДОУ </a:t>
            </a:r>
            <a:r>
              <a:rPr lang="ru-RU" sz="2400" dirty="0" err="1" smtClean="0"/>
              <a:t>Рождственского</a:t>
            </a:r>
            <a:r>
              <a:rPr lang="ru-RU" sz="2400" dirty="0" smtClean="0"/>
              <a:t> детского сада</a:t>
            </a:r>
          </a:p>
          <a:p>
            <a:pPr algn="r"/>
            <a:r>
              <a:rPr lang="ru-RU" sz="2400" dirty="0" smtClean="0"/>
              <a:t> Волченская И. 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0537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6696744" cy="167335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 smtClean="0"/>
              <a:t>«Въезд запрещен»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556792"/>
            <a:ext cx="5472608" cy="2376264"/>
          </a:xfrm>
        </p:spPr>
        <p:txBody>
          <a:bodyPr>
            <a:normAutofit lnSpcReduction="10000"/>
          </a:bodyPr>
          <a:lstStyle/>
          <a:p>
            <a:endParaRPr lang="ru-RU" sz="2800" dirty="0"/>
          </a:p>
          <a:p>
            <a:r>
              <a:rPr lang="ru-RU" sz="3200" b="1" dirty="0">
                <a:latin typeface="Monotype Corsiva" pitchFamily="66" charset="0"/>
              </a:rPr>
              <a:t>Знак водителей стращает,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Въезд машинам запрещает!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Не пытайтесь сгоряча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Ехать мимо кирпича!</a:t>
            </a:r>
          </a:p>
          <a:p>
            <a:endParaRPr lang="ru-RU" sz="2800" dirty="0"/>
          </a:p>
        </p:txBody>
      </p:sp>
      <p:pic>
        <p:nvPicPr>
          <p:cNvPr id="16386" name="Picture 2" descr="C:\Users\Андрей\Desktop\1200px-Italian_traffic_signs_-_senso_proibito_(early)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330206"/>
            <a:ext cx="2627784" cy="262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47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332656"/>
            <a:ext cx="4176464" cy="167335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 smtClean="0"/>
              <a:t>«Дети»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1844824"/>
            <a:ext cx="5832648" cy="2304256"/>
          </a:xfrm>
        </p:spPr>
        <p:txBody>
          <a:bodyPr>
            <a:normAutofit/>
          </a:bodyPr>
          <a:lstStyle/>
          <a:p>
            <a:r>
              <a:rPr lang="ru-RU" sz="3500" b="1" dirty="0">
                <a:latin typeface="Monotype Corsiva" pitchFamily="66" charset="0"/>
              </a:rPr>
              <a:t>Посреди дороги дети,</a:t>
            </a:r>
            <a:br>
              <a:rPr lang="ru-RU" sz="3500" b="1" dirty="0">
                <a:latin typeface="Monotype Corsiva" pitchFamily="66" charset="0"/>
              </a:rPr>
            </a:br>
            <a:r>
              <a:rPr lang="ru-RU" sz="3500" b="1" dirty="0">
                <a:latin typeface="Monotype Corsiva" pitchFamily="66" charset="0"/>
              </a:rPr>
              <a:t>Мы всегда за них в ответе.</a:t>
            </a:r>
            <a:br>
              <a:rPr lang="ru-RU" sz="3500" b="1" dirty="0">
                <a:latin typeface="Monotype Corsiva" pitchFamily="66" charset="0"/>
              </a:rPr>
            </a:br>
            <a:r>
              <a:rPr lang="ru-RU" sz="3500" b="1" dirty="0">
                <a:latin typeface="Monotype Corsiva" pitchFamily="66" charset="0"/>
              </a:rPr>
              <a:t>Чтоб не плакал их родитель,</a:t>
            </a:r>
            <a:br>
              <a:rPr lang="ru-RU" sz="3500" b="1" dirty="0">
                <a:latin typeface="Monotype Corsiva" pitchFamily="66" charset="0"/>
              </a:rPr>
            </a:br>
            <a:r>
              <a:rPr lang="ru-RU" sz="3500" b="1" dirty="0">
                <a:latin typeface="Monotype Corsiva" pitchFamily="66" charset="0"/>
              </a:rPr>
              <a:t>Будь внимательней, водитель</a:t>
            </a:r>
            <a:r>
              <a:rPr lang="ru-RU" sz="3500" b="1" dirty="0" smtClean="0">
                <a:latin typeface="Monotype Corsiva" pitchFamily="66" charset="0"/>
              </a:rPr>
              <a:t>!</a:t>
            </a:r>
            <a:endParaRPr lang="ru-RU" sz="2800" dirty="0"/>
          </a:p>
          <a:p>
            <a:endParaRPr lang="ru-RU" sz="2800" dirty="0"/>
          </a:p>
        </p:txBody>
      </p:sp>
      <p:pic>
        <p:nvPicPr>
          <p:cNvPr id="15362" name="Picture 2" descr="C:\Users\Андрей\Desktop\det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933056"/>
            <a:ext cx="2892791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47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077200" cy="167335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 smtClean="0"/>
              <a:t>«Дорожные работы»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276872"/>
            <a:ext cx="5472608" cy="2376264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Monotype Corsiva" pitchFamily="66" charset="0"/>
              </a:rPr>
              <a:t>Посреди дороги дети,</a:t>
            </a:r>
            <a:br>
              <a:rPr lang="ru-RU" sz="2800" b="1" dirty="0">
                <a:latin typeface="Monotype Corsiva" pitchFamily="66" charset="0"/>
              </a:rPr>
            </a:br>
            <a:r>
              <a:rPr lang="ru-RU" sz="2800" b="1" dirty="0">
                <a:latin typeface="Monotype Corsiva" pitchFamily="66" charset="0"/>
              </a:rPr>
              <a:t>Мы всегда за них в ответе.</a:t>
            </a:r>
            <a:br>
              <a:rPr lang="ru-RU" sz="2800" b="1" dirty="0">
                <a:latin typeface="Monotype Corsiva" pitchFamily="66" charset="0"/>
              </a:rPr>
            </a:br>
            <a:r>
              <a:rPr lang="ru-RU" sz="2800" b="1" dirty="0">
                <a:latin typeface="Monotype Corsiva" pitchFamily="66" charset="0"/>
              </a:rPr>
              <a:t>Чтоб не плакал их родитель,</a:t>
            </a:r>
            <a:br>
              <a:rPr lang="ru-RU" sz="2800" b="1" dirty="0">
                <a:latin typeface="Monotype Corsiva" pitchFamily="66" charset="0"/>
              </a:rPr>
            </a:br>
            <a:r>
              <a:rPr lang="ru-RU" sz="2800" b="1" dirty="0">
                <a:latin typeface="Monotype Corsiva" pitchFamily="66" charset="0"/>
              </a:rPr>
              <a:t>Будь внимательней, водитель!</a:t>
            </a:r>
          </a:p>
          <a:p>
            <a:endParaRPr lang="ru-RU" sz="2800" b="1" dirty="0">
              <a:latin typeface="Monotype Corsiva" pitchFamily="66" charset="0"/>
            </a:endParaRPr>
          </a:p>
          <a:p>
            <a:endParaRPr lang="ru-RU" sz="2800" dirty="0"/>
          </a:p>
          <a:p>
            <a:endParaRPr lang="ru-RU" sz="2800" dirty="0"/>
          </a:p>
        </p:txBody>
      </p:sp>
      <p:pic>
        <p:nvPicPr>
          <p:cNvPr id="14338" name="Picture 2" descr="C:\Users\Андрей\Desktop\city3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005064"/>
            <a:ext cx="2575396" cy="2434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47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077200" cy="167335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 smtClean="0"/>
              <a:t>«Обгон запрещен»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916832"/>
            <a:ext cx="5472608" cy="2376264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Monotype Corsiva" pitchFamily="66" charset="0"/>
              </a:rPr>
              <a:t>Посреди дороги дети,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Мы всегда за них в ответе.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Чтоб не плакал их родитель,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Будь внимательней, водитель!</a:t>
            </a:r>
          </a:p>
          <a:p>
            <a:endParaRPr lang="ru-RU" sz="2800" dirty="0"/>
          </a:p>
          <a:p>
            <a:endParaRPr lang="ru-RU" sz="2800" dirty="0"/>
          </a:p>
        </p:txBody>
      </p:sp>
      <p:pic>
        <p:nvPicPr>
          <p:cNvPr id="13314" name="Picture 2" descr="C:\Users\Андрей\Desktop\3.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641661"/>
            <a:ext cx="2640335" cy="2640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47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077200" cy="167335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 smtClean="0"/>
              <a:t>«Пешеходный переход»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916832"/>
            <a:ext cx="5472608" cy="2376264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Monotype Corsiva" pitchFamily="66" charset="0"/>
              </a:rPr>
              <a:t>Здесь наземный переход,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Ходит целый день народ.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Ты, водитель, не грусти,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Пешехода пропусти!</a:t>
            </a:r>
          </a:p>
          <a:p>
            <a:endParaRPr lang="ru-RU" sz="2800" dirty="0"/>
          </a:p>
          <a:p>
            <a:endParaRPr lang="ru-RU" sz="2800" dirty="0"/>
          </a:p>
        </p:txBody>
      </p:sp>
      <p:pic>
        <p:nvPicPr>
          <p:cNvPr id="12290" name="Picture 2" descr="C:\Users\Андрей\Desktop\hello_html_m4ff68e7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645024"/>
            <a:ext cx="2569710" cy="244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010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077200" cy="167335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dirty="0" smtClean="0"/>
              <a:t>«Движение без остановки запрещено»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348880"/>
            <a:ext cx="5472608" cy="2016224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Monotype Corsiva" pitchFamily="66" charset="0"/>
              </a:rPr>
              <a:t>Посреди дороги дети,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Мы всегда за них в ответе.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Чтоб не плакал их родитель,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Будь внимательней, водитель</a:t>
            </a:r>
            <a:r>
              <a:rPr lang="ru-RU" sz="3200" b="1" dirty="0" smtClean="0">
                <a:latin typeface="Monotype Corsiva" pitchFamily="66" charset="0"/>
              </a:rPr>
              <a:t>!</a:t>
            </a:r>
            <a:endParaRPr lang="ru-RU" sz="3200" b="1" dirty="0">
              <a:latin typeface="Monotype Corsiva" pitchFamily="66" charset="0"/>
            </a:endParaRPr>
          </a:p>
        </p:txBody>
      </p:sp>
      <p:pic>
        <p:nvPicPr>
          <p:cNvPr id="11266" name="Picture 2" descr="C:\Users\Андрей\Desktop\kisspng-stop-sign-regulatory-sign-traffic-sign-floor-marki-traffic-signs-5ad58cfb11c050.52773208152394469907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954" y="4221088"/>
            <a:ext cx="2148519" cy="219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010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077200" cy="167335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dirty="0" smtClean="0"/>
              <a:t>«Движение пешеходов запрещено»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2276872"/>
            <a:ext cx="5472608" cy="2376264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Monotype Corsiva" pitchFamily="66" charset="0"/>
              </a:rPr>
              <a:t>В дождь и в ясную погоду</a:t>
            </a:r>
            <a:br>
              <a:rPr lang="ru-RU" sz="2800" b="1" dirty="0">
                <a:latin typeface="Monotype Corsiva" pitchFamily="66" charset="0"/>
              </a:rPr>
            </a:br>
            <a:r>
              <a:rPr lang="ru-RU" sz="2800" b="1" dirty="0">
                <a:latin typeface="Monotype Corsiva" pitchFamily="66" charset="0"/>
              </a:rPr>
              <a:t>Здесь не ходят пешеходы.</a:t>
            </a:r>
            <a:br>
              <a:rPr lang="ru-RU" sz="2800" b="1" dirty="0">
                <a:latin typeface="Monotype Corsiva" pitchFamily="66" charset="0"/>
              </a:rPr>
            </a:br>
            <a:r>
              <a:rPr lang="ru-RU" sz="2800" b="1" dirty="0">
                <a:latin typeface="Monotype Corsiva" pitchFamily="66" charset="0"/>
              </a:rPr>
              <a:t>Говорит им знак одно:</a:t>
            </a:r>
            <a:br>
              <a:rPr lang="ru-RU" sz="2800" b="1" dirty="0">
                <a:latin typeface="Monotype Corsiva" pitchFamily="66" charset="0"/>
              </a:rPr>
            </a:br>
            <a:r>
              <a:rPr lang="ru-RU" sz="2800" b="1" dirty="0">
                <a:latin typeface="Monotype Corsiva" pitchFamily="66" charset="0"/>
              </a:rPr>
              <a:t>"Вам ходить запрещено!"</a:t>
            </a:r>
          </a:p>
          <a:p>
            <a:endParaRPr lang="ru-RU" sz="2800" dirty="0"/>
          </a:p>
        </p:txBody>
      </p:sp>
      <p:pic>
        <p:nvPicPr>
          <p:cNvPr id="10242" name="Picture 2" descr="C:\Users\Андрей\Desktop\0023-012-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286426"/>
            <a:ext cx="1992808" cy="2044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010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077200" cy="167335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 smtClean="0"/>
              <a:t>«Поворот запрещен»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772816"/>
            <a:ext cx="5472608" cy="2376264"/>
          </a:xfrm>
        </p:spPr>
        <p:txBody>
          <a:bodyPr>
            <a:normAutofit lnSpcReduction="10000"/>
          </a:bodyPr>
          <a:lstStyle/>
          <a:p>
            <a:endParaRPr lang="ru-RU" sz="2800" b="1" dirty="0">
              <a:latin typeface="Monotype Corsiva" pitchFamily="66" charset="0"/>
            </a:endParaRPr>
          </a:p>
          <a:p>
            <a:r>
              <a:rPr lang="ru-RU" sz="3200" b="1" dirty="0">
                <a:latin typeface="Monotype Corsiva" pitchFamily="66" charset="0"/>
              </a:rPr>
              <a:t>Эти знаки на пути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Ни за что не пропусти.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Есть у них одна забота –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Запрещать нам повороты</a:t>
            </a:r>
            <a:r>
              <a:rPr lang="ru-RU" sz="3200" b="1" dirty="0" smtClean="0">
                <a:latin typeface="Monotype Corsiva" pitchFamily="66" charset="0"/>
              </a:rPr>
              <a:t>.</a:t>
            </a:r>
            <a:endParaRPr lang="ru-RU" sz="3200" dirty="0"/>
          </a:p>
          <a:p>
            <a:endParaRPr lang="ru-RU" sz="3200" dirty="0"/>
          </a:p>
        </p:txBody>
      </p:sp>
      <p:pic>
        <p:nvPicPr>
          <p:cNvPr id="9218" name="Picture 2" descr="C:\Users\Андрей\Desktop\23_4Povorot_livoruch_zaboronen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789040"/>
            <a:ext cx="2439889" cy="2439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010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077200" cy="167335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 smtClean="0"/>
              <a:t>«Остановка запрещена»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204864"/>
            <a:ext cx="5472608" cy="2376264"/>
          </a:xfrm>
        </p:spPr>
        <p:txBody>
          <a:bodyPr>
            <a:normAutofit/>
          </a:bodyPr>
          <a:lstStyle/>
          <a:p>
            <a:endParaRPr lang="ru-RU" sz="2800" dirty="0"/>
          </a:p>
          <a:p>
            <a:endParaRPr lang="ru-RU" sz="2800" dirty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971600" y="1700808"/>
            <a:ext cx="6643687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latin typeface="Monotype Corsiva" pitchFamily="66" charset="0"/>
              </a:rPr>
              <a:t>Здесь машину не грузи,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Не паркуй, не тормози.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Этот знак всем говорит: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"Тот не прав, кто здесь стоит!"</a:t>
            </a:r>
          </a:p>
        </p:txBody>
      </p:sp>
      <p:pic>
        <p:nvPicPr>
          <p:cNvPr id="8194" name="Picture 2" descr="C:\Users\Андрей\Desktop\20140422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249" y="4077072"/>
            <a:ext cx="2904777" cy="217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347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8077200" cy="167335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 smtClean="0"/>
              <a:t>«Главная дорога»</a:t>
            </a:r>
            <a:endParaRPr lang="ru-RU" dirty="0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971600" y="1394785"/>
            <a:ext cx="623103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latin typeface="Monotype Corsiva" pitchFamily="66" charset="0"/>
              </a:rPr>
              <a:t>Вот он знак, каких немного: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Это главная дорога!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Если едешь ты по ней,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Всех становишься главней,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И тебе, как будто Богу,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Уступают все дорогу!</a:t>
            </a:r>
          </a:p>
        </p:txBody>
      </p:sp>
      <p:pic>
        <p:nvPicPr>
          <p:cNvPr id="7170" name="Picture 2" descr="C:\Users\Андрей\Desktop\2.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764" y="3789040"/>
            <a:ext cx="2747744" cy="274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347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89924" y="2555547"/>
            <a:ext cx="6228184" cy="3131629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Вспомнить значение светофора.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Рассказать о дорожных знаках.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Призвать к соблюдению правил дорожного движения.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</a:p>
          <a:p>
            <a:endParaRPr lang="ru-RU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778202" y="1355218"/>
            <a:ext cx="60516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800" dirty="0" err="1">
                <a:latin typeface="Times New Roman" pitchFamily="18" charset="0"/>
                <a:cs typeface="Times New Roman" pitchFamily="18" charset="0"/>
              </a:rPr>
              <a:t>совершен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GB" sz="2800" dirty="0" err="1">
                <a:latin typeface="Times New Roman" pitchFamily="18" charset="0"/>
                <a:cs typeface="Times New Roman" pitchFamily="18" charset="0"/>
              </a:rPr>
              <a:t>твование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800" dirty="0" err="1">
                <a:latin typeface="Times New Roman" pitchFamily="18" charset="0"/>
                <a:cs typeface="Times New Roman" pitchFamily="18" charset="0"/>
              </a:rPr>
              <a:t>знаний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en-GB" sz="2800" dirty="0" err="1" smtClean="0">
                <a:latin typeface="Times New Roman" pitchFamily="18" charset="0"/>
                <a:cs typeface="Times New Roman" pitchFamily="18" charset="0"/>
              </a:rPr>
              <a:t>правилах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latin typeface="Times New Roman" pitchFamily="18" charset="0"/>
                <a:cs typeface="Times New Roman" pitchFamily="18" charset="0"/>
              </a:rPr>
              <a:t>дорожного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движения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Андрей\Desktop\858588ad1278d3fdd29db31cd59bbc3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88975">
            <a:off x="-228276" y="935367"/>
            <a:ext cx="3315815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789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964488" cy="167335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 smtClean="0"/>
              <a:t>«Место </a:t>
            </a:r>
            <a:r>
              <a:rPr lang="ru-RU" dirty="0"/>
              <a:t>остановки автобуса, троллейбуса, трамвая и </a:t>
            </a:r>
            <a:r>
              <a:rPr lang="ru-RU" dirty="0" smtClean="0"/>
              <a:t>такси»</a:t>
            </a:r>
            <a:endParaRPr lang="ru-RU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331640" y="2132856"/>
            <a:ext cx="635793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latin typeface="Monotype Corsiva" pitchFamily="66" charset="0"/>
              </a:rPr>
              <a:t>В этом месте пешеход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Терпеливо транспорт ждет.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Он пешком устал шагать,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Хочет пассажиром стать.</a:t>
            </a:r>
          </a:p>
        </p:txBody>
      </p:sp>
      <p:pic>
        <p:nvPicPr>
          <p:cNvPr id="6146" name="Picture 2" descr="C:\Users\Андрей\Desktop\680241_9181146ee2e44cb4b80ae04da2625741_mv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366256"/>
            <a:ext cx="4342879" cy="2175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347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6984776" cy="1296144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>«Пункт первой медицинской помощи»</a:t>
            </a:r>
            <a:endParaRPr lang="ru-RU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619672" y="1734181"/>
            <a:ext cx="568863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latin typeface="Monotype Corsiva" pitchFamily="66" charset="0"/>
              </a:rPr>
              <a:t>Если кто сломает ногу,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Здесь врачи всегда помогут.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Помощь первую окажут,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Где лечиться дальше, скажут.</a:t>
            </a:r>
          </a:p>
        </p:txBody>
      </p:sp>
      <p:pic>
        <p:nvPicPr>
          <p:cNvPr id="5122" name="Picture 2" descr="C:\Users\Андрей\Desktop\7.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77072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347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077200" cy="122413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 smtClean="0"/>
              <a:t>«Автозаправочная станция»</a:t>
            </a:r>
            <a:endParaRPr lang="ru-RU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75656" y="1412776"/>
            <a:ext cx="642937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latin typeface="Monotype Corsiva" pitchFamily="66" charset="0"/>
              </a:rPr>
              <a:t>Не доедешь без бензина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До кафе и магазина.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Этот знак вам скажет звонко: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"Рядышком бензоколонка!"</a:t>
            </a:r>
          </a:p>
        </p:txBody>
      </p:sp>
      <p:pic>
        <p:nvPicPr>
          <p:cNvPr id="4098" name="Picture 2" descr="C:\Users\Андрей\Desktop\traffic-sign-6731_128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501008"/>
            <a:ext cx="2782639" cy="299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347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3994" y="2132856"/>
            <a:ext cx="5184576" cy="167335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Хоть у вас терпенья нет,</a:t>
            </a:r>
            <a:br>
              <a:rPr lang="ru-RU" sz="2800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Подождите</a:t>
            </a:r>
            <a:r>
              <a:rPr lang="ru-RU" sz="2800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красный свет!</a:t>
            </a:r>
            <a:br>
              <a:rPr lang="ru-RU" sz="2800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Красный </a:t>
            </a:r>
            <a:r>
              <a:rPr lang="ru-RU" sz="2800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свет нам говорит: Стой! Опасно! </a:t>
            </a:r>
            <a:br>
              <a:rPr lang="ru-RU" sz="2800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Путь закрыт</a:t>
            </a:r>
            <a:r>
              <a:rPr lang="ru-RU" sz="2800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4624"/>
            <a:ext cx="3960440" cy="907488"/>
          </a:xfrm>
        </p:spPr>
        <p:txBody>
          <a:bodyPr>
            <a:normAutofit/>
          </a:bodyPr>
          <a:lstStyle/>
          <a:p>
            <a:r>
              <a:rPr lang="ru-RU" sz="4800" dirty="0"/>
              <a:t>С</a:t>
            </a:r>
            <a:r>
              <a:rPr lang="ru-RU" sz="4800" dirty="0" smtClean="0"/>
              <a:t>ветофор</a:t>
            </a:r>
            <a:endParaRPr lang="ru-RU" sz="48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67544" y="980728"/>
            <a:ext cx="3960440" cy="907488"/>
          </a:xfrm>
          <a:prstGeom prst="rect">
            <a:avLst/>
          </a:prstGeom>
        </p:spPr>
        <p:txBody>
          <a:bodyPr vert="horz" lIns="118872" tIns="0" rIns="45720" bIns="0" rtlCol="0" anchor="b">
            <a:norm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None/>
              <a:defRPr kumimoji="0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None/>
              <a:defRPr kumimoji="0" lang="en-US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None/>
              <a:defRPr kumimoji="0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ru-RU" sz="4800" dirty="0" smtClean="0">
                <a:solidFill>
                  <a:schemeClr val="accent3">
                    <a:lumMod val="75000"/>
                  </a:schemeClr>
                </a:solidFill>
              </a:rPr>
              <a:t>Красный свет</a:t>
            </a:r>
            <a:endParaRPr lang="ru-RU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Андрей\Desktop\123-1232664_follow-the-traffic-signa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437691"/>
            <a:ext cx="2867851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6945452" y="1888216"/>
            <a:ext cx="857250" cy="85725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390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7" grpId="3" animBg="1"/>
      <p:bldP spid="7" grpId="4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628800"/>
            <a:ext cx="8077200" cy="167335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600" dirty="0">
                <a:solidFill>
                  <a:schemeClr val="tx1"/>
                </a:solidFill>
              </a:rPr>
              <a:t>Жёлтый свет-предупрежденье:</a:t>
            </a:r>
            <a:br>
              <a:rPr lang="ru-RU" sz="2600" dirty="0">
                <a:solidFill>
                  <a:schemeClr val="tx1"/>
                </a:solidFill>
              </a:rPr>
            </a:br>
            <a:r>
              <a:rPr lang="ru-RU" sz="2600" dirty="0">
                <a:solidFill>
                  <a:schemeClr val="tx1"/>
                </a:solidFill>
              </a:rPr>
              <a:t>Жди сигнала для движенья.</a:t>
            </a:r>
            <a:br>
              <a:rPr lang="ru-RU" sz="2600" dirty="0">
                <a:solidFill>
                  <a:schemeClr val="tx1"/>
                </a:solidFill>
              </a:rPr>
            </a:br>
            <a:r>
              <a:rPr lang="ru-RU" sz="2600" dirty="0">
                <a:solidFill>
                  <a:schemeClr val="tx1"/>
                </a:solidFill>
              </a:rPr>
              <a:t>Объявляю вам заранее:</a:t>
            </a:r>
            <a:br>
              <a:rPr lang="ru-RU" sz="2600" dirty="0">
                <a:solidFill>
                  <a:schemeClr val="tx1"/>
                </a:solidFill>
              </a:rPr>
            </a:br>
            <a:r>
              <a:rPr lang="ru-RU" sz="2600" dirty="0">
                <a:solidFill>
                  <a:schemeClr val="tx1"/>
                </a:solidFill>
              </a:rPr>
              <a:t>Перехода больше нет!</a:t>
            </a:r>
            <a:br>
              <a:rPr lang="ru-RU" sz="2600" dirty="0">
                <a:solidFill>
                  <a:schemeClr val="tx1"/>
                </a:solidFill>
              </a:rPr>
            </a:br>
            <a:r>
              <a:rPr lang="ru-RU" sz="2600" dirty="0">
                <a:solidFill>
                  <a:schemeClr val="tx1"/>
                </a:solidFill>
              </a:rPr>
              <a:t>Не спешите, посмотрите,</a:t>
            </a:r>
            <a:br>
              <a:rPr lang="ru-RU" sz="2600" dirty="0">
                <a:solidFill>
                  <a:schemeClr val="tx1"/>
                </a:solidFill>
              </a:rPr>
            </a:br>
            <a:r>
              <a:rPr lang="ru-RU" sz="2600" dirty="0">
                <a:solidFill>
                  <a:schemeClr val="tx1"/>
                </a:solidFill>
              </a:rPr>
              <a:t>посмотрите на меня!</a:t>
            </a:r>
            <a:br>
              <a:rPr lang="ru-RU" sz="2600" dirty="0">
                <a:solidFill>
                  <a:schemeClr val="tx1"/>
                </a:solidFill>
              </a:rPr>
            </a:br>
            <a:r>
              <a:rPr lang="ru-RU" sz="2600" dirty="0">
                <a:solidFill>
                  <a:schemeClr val="tx1"/>
                </a:solidFill>
              </a:rPr>
              <a:t>Не спешите, </a:t>
            </a:r>
            <a:br>
              <a:rPr lang="ru-RU" sz="2600" dirty="0">
                <a:solidFill>
                  <a:schemeClr val="tx1"/>
                </a:solidFill>
              </a:rPr>
            </a:br>
            <a:r>
              <a:rPr lang="ru-RU" sz="2600" dirty="0">
                <a:solidFill>
                  <a:schemeClr val="tx1"/>
                </a:solidFill>
              </a:rPr>
              <a:t>подождите до зелёного огня.</a:t>
            </a:r>
            <a:br>
              <a:rPr lang="ru-RU" sz="2600" dirty="0">
                <a:solidFill>
                  <a:schemeClr val="tx1"/>
                </a:solidFill>
              </a:rPr>
            </a:br>
            <a:endParaRPr lang="ru-RU" sz="2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4624"/>
            <a:ext cx="5472608" cy="1283592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Желтый свет</a:t>
            </a:r>
            <a:endParaRPr lang="ru-RU" sz="4800" dirty="0">
              <a:solidFill>
                <a:srgbClr val="FFFF00"/>
              </a:solidFill>
            </a:endParaRPr>
          </a:p>
        </p:txBody>
      </p:sp>
      <p:pic>
        <p:nvPicPr>
          <p:cNvPr id="4" name="Picture 3" descr="C:\Users\Андрей\Desktop\123-1232664_follow-the-traffic-signa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437691"/>
            <a:ext cx="2867851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6892322" y="2994263"/>
            <a:ext cx="963510" cy="864096"/>
          </a:xfrm>
          <a:prstGeom prst="flowChartConnector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390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5" grpId="3" animBg="1"/>
      <p:bldP spid="5" grpId="4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8077200" cy="167335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400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/>
            </a:r>
            <a:br>
              <a:rPr lang="ru-RU" sz="2400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209"/>
            <a:ext cx="5700936" cy="93610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92D050"/>
                </a:solidFill>
              </a:rPr>
              <a:t>Зеленый свет</a:t>
            </a:r>
            <a:endParaRPr lang="ru-RU" sz="4800" dirty="0">
              <a:solidFill>
                <a:srgbClr val="92D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268760"/>
            <a:ext cx="48965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/>
              <a:t>Зелёный свет  открыл дорогу:</a:t>
            </a:r>
          </a:p>
          <a:p>
            <a:pPr>
              <a:defRPr/>
            </a:pPr>
            <a:r>
              <a:rPr lang="ru-RU" sz="2800" dirty="0" smtClean="0"/>
              <a:t>Переходить </a:t>
            </a:r>
            <a:r>
              <a:rPr lang="ru-RU" sz="2800" dirty="0"/>
              <a:t>ребят могут.</a:t>
            </a:r>
          </a:p>
          <a:p>
            <a:pPr>
              <a:defRPr/>
            </a:pPr>
            <a:r>
              <a:rPr lang="ru-RU" sz="2800" dirty="0" smtClean="0"/>
              <a:t>Вот </a:t>
            </a:r>
            <a:r>
              <a:rPr lang="ru-RU" sz="2800" dirty="0"/>
              <a:t>теперь идите смело </a:t>
            </a:r>
            <a:r>
              <a:rPr lang="ru-RU" sz="2800" dirty="0" smtClean="0"/>
              <a:t>-Пешеходам </a:t>
            </a:r>
            <a:r>
              <a:rPr lang="ru-RU" sz="2800" dirty="0"/>
              <a:t>путь </a:t>
            </a:r>
            <a:r>
              <a:rPr lang="ru-RU" sz="2800" dirty="0" smtClean="0"/>
              <a:t>открыт!</a:t>
            </a:r>
          </a:p>
          <a:p>
            <a:pPr>
              <a:defRPr/>
            </a:pPr>
            <a:r>
              <a:rPr lang="ru-RU" sz="2800" dirty="0" smtClean="0"/>
              <a:t>Проходите</a:t>
            </a:r>
            <a:r>
              <a:rPr lang="ru-RU" sz="2800" dirty="0"/>
              <a:t>, разрешаю,</a:t>
            </a:r>
          </a:p>
          <a:p>
            <a:pPr>
              <a:defRPr/>
            </a:pPr>
            <a:r>
              <a:rPr lang="ru-RU" sz="2800" dirty="0" smtClean="0"/>
              <a:t>Не </a:t>
            </a:r>
            <a:r>
              <a:rPr lang="ru-RU" sz="2800" dirty="0"/>
              <a:t>беда, что я </a:t>
            </a:r>
            <a:r>
              <a:rPr lang="ru-RU" sz="2800" dirty="0" smtClean="0"/>
              <a:t>один,</a:t>
            </a:r>
          </a:p>
          <a:p>
            <a:pPr>
              <a:defRPr/>
            </a:pPr>
            <a:r>
              <a:rPr lang="ru-RU" sz="2800" dirty="0" smtClean="0"/>
              <a:t>Я </a:t>
            </a:r>
            <a:r>
              <a:rPr lang="ru-RU" sz="2800" dirty="0"/>
              <a:t>надёжно </a:t>
            </a:r>
            <a:r>
              <a:rPr lang="ru-RU" sz="2800" dirty="0" smtClean="0"/>
              <a:t>защищаю</a:t>
            </a:r>
          </a:p>
          <a:p>
            <a:pPr>
              <a:defRPr/>
            </a:pPr>
            <a:r>
              <a:rPr lang="ru-RU" sz="2800" dirty="0" smtClean="0"/>
              <a:t>От </a:t>
            </a:r>
            <a:r>
              <a:rPr lang="ru-RU" sz="2800" dirty="0"/>
              <a:t>трамваев и машин!</a:t>
            </a:r>
          </a:p>
        </p:txBody>
      </p:sp>
      <p:pic>
        <p:nvPicPr>
          <p:cNvPr id="5" name="Picture 3" descr="C:\Users\Андрей\Desktop\123-1232664_follow-the-traffic-signa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437691"/>
            <a:ext cx="2867851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6909733" y="4149080"/>
            <a:ext cx="928687" cy="928687"/>
          </a:xfrm>
          <a:prstGeom prst="flowChartConnector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814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6" grpId="3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228" y="260648"/>
            <a:ext cx="4176464" cy="64807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800" dirty="0" smtClean="0"/>
              <a:t>Светофор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3" y="1988840"/>
            <a:ext cx="2448272" cy="576064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Стой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857250" y="1428750"/>
            <a:ext cx="1714500" cy="17145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857250" y="3143250"/>
            <a:ext cx="1714500" cy="1714500"/>
          </a:xfrm>
          <a:prstGeom prst="flowChartConnector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785812" y="4857750"/>
            <a:ext cx="1857375" cy="1857375"/>
          </a:xfrm>
          <a:prstGeom prst="flowChartConnector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059832" y="3714070"/>
            <a:ext cx="4384104" cy="576064"/>
          </a:xfrm>
          <a:prstGeom prst="rect">
            <a:avLst/>
          </a:prstGeom>
        </p:spPr>
        <p:txBody>
          <a:bodyPr vert="horz" lIns="118872" tIns="0" rIns="45720" bIns="0" rtlCol="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None/>
              <a:defRPr kumimoji="0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None/>
              <a:defRPr kumimoji="0" lang="en-US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None/>
              <a:defRPr kumimoji="0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ru-RU" sz="4800" dirty="0" smtClean="0"/>
              <a:t>Приготовься</a:t>
            </a:r>
            <a:endParaRPr lang="ru-RU" sz="4800" dirty="0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3203848" y="5528165"/>
            <a:ext cx="2448272" cy="576064"/>
          </a:xfrm>
          <a:prstGeom prst="rect">
            <a:avLst/>
          </a:prstGeom>
        </p:spPr>
        <p:txBody>
          <a:bodyPr vert="horz" lIns="118872" tIns="0" rIns="45720" bIns="0" rtlCol="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None/>
              <a:defRPr kumimoji="0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None/>
              <a:defRPr kumimoji="0" lang="en-US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None/>
              <a:defRPr kumimoji="0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ru-RU" sz="4800" dirty="0" smtClean="0"/>
              <a:t>Иди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676814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4" grpId="3" animBg="1"/>
      <p:bldP spid="4" grpId="4" animBg="1"/>
      <p:bldP spid="5" grpId="0" animBg="1"/>
      <p:bldP spid="5" grpId="1" animBg="1"/>
      <p:bldP spid="5" grpId="2" animBg="1"/>
      <p:bldP spid="5" grpId="3" animBg="1"/>
      <p:bldP spid="5" grpId="4" animBg="1"/>
      <p:bldP spid="6" grpId="0" animBg="1"/>
      <p:bldP spid="6" grpId="1" animBg="1"/>
      <p:bldP spid="6" grpId="2" animBg="1"/>
      <p:bldP spid="6" grpId="3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Desktop\3b05af4545baf5ecf7d7e9c08cc7df5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20888"/>
            <a:ext cx="4697406" cy="431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7096" y="0"/>
            <a:ext cx="8136904" cy="4320480"/>
          </a:xfrm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7413" algn="l"/>
                <a:tab pos="7961313" algn="l"/>
              </a:tabLst>
            </a:pPr>
            <a:r>
              <a:rPr lang="en-GB" sz="5400" dirty="0">
                <a:latin typeface="Monotype Corsiva" pitchFamily="66" charset="0"/>
                <a:cs typeface="Times New Roman" pitchFamily="18" charset="0"/>
              </a:rPr>
              <a:t>Правила </a:t>
            </a:r>
            <a:r>
              <a:rPr lang="ru-RU" sz="5400" dirty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GB" sz="5400" dirty="0">
                <a:latin typeface="Monotype Corsiva" pitchFamily="66" charset="0"/>
                <a:cs typeface="Times New Roman" pitchFamily="18" charset="0"/>
              </a:rPr>
              <a:t>движения </a:t>
            </a:r>
            <a:r>
              <a:rPr lang="en-GB" sz="5400" dirty="0" err="1" smtClean="0">
                <a:latin typeface="Monotype Corsiva" pitchFamily="66" charset="0"/>
                <a:cs typeface="Times New Roman" pitchFamily="18" charset="0"/>
              </a:rPr>
              <a:t>каждый</a:t>
            </a:r>
            <a:r>
              <a:rPr lang="en-GB" sz="5400" dirty="0" smtClean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5400" dirty="0" smtClean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GB" sz="5400" dirty="0" err="1">
                <a:latin typeface="Monotype Corsiva" pitchFamily="66" charset="0"/>
                <a:cs typeface="Times New Roman" pitchFamily="18" charset="0"/>
              </a:rPr>
              <a:t>должен</a:t>
            </a:r>
            <a:r>
              <a:rPr lang="en-GB" sz="5400" dirty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GB" sz="5400" dirty="0" err="1" smtClean="0">
                <a:latin typeface="Monotype Corsiva" pitchFamily="66" charset="0"/>
                <a:cs typeface="Times New Roman" pitchFamily="18" charset="0"/>
              </a:rPr>
              <a:t>знать</a:t>
            </a:r>
            <a:r>
              <a:rPr lang="en-GB" sz="5400" dirty="0" smtClean="0">
                <a:latin typeface="Monotype Corsiva" pitchFamily="66" charset="0"/>
                <a:cs typeface="Times New Roman" pitchFamily="18" charset="0"/>
              </a:rPr>
              <a:t>,</a:t>
            </a:r>
            <a:r>
              <a:rPr lang="ru-RU" sz="5400" dirty="0" smtClean="0">
                <a:latin typeface="Monotype Corsiva" pitchFamily="66" charset="0"/>
                <a:cs typeface="Times New Roman" pitchFamily="18" charset="0"/>
              </a:rPr>
              <a:t> и</a:t>
            </a:r>
            <a:r>
              <a:rPr lang="en-GB" sz="5400" dirty="0" smtClean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5400" dirty="0" smtClean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GB" sz="5400" dirty="0" err="1">
                <a:latin typeface="Monotype Corsiva" pitchFamily="66" charset="0"/>
                <a:cs typeface="Times New Roman" pitchFamily="18" charset="0"/>
              </a:rPr>
              <a:t>без</a:t>
            </a:r>
            <a:r>
              <a:rPr lang="en-GB" sz="5400" dirty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GB" sz="5400" dirty="0" err="1">
                <a:latin typeface="Monotype Corsiva" pitchFamily="66" charset="0"/>
                <a:cs typeface="Times New Roman" pitchFamily="18" charset="0"/>
              </a:rPr>
              <a:t>промедления</a:t>
            </a:r>
            <a:r>
              <a:rPr lang="en-GB" sz="5400" dirty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GB" sz="5400" dirty="0" err="1" smtClean="0">
                <a:latin typeface="Monotype Corsiva" pitchFamily="66" charset="0"/>
                <a:cs typeface="Times New Roman" pitchFamily="18" charset="0"/>
              </a:rPr>
              <a:t>их</a:t>
            </a:r>
            <a:r>
              <a:rPr lang="en-GB" sz="5400" dirty="0" smtClean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5400" dirty="0" smtClean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GB" sz="5400" dirty="0" err="1">
                <a:latin typeface="Monotype Corsiva" pitchFamily="66" charset="0"/>
                <a:cs typeface="Times New Roman" pitchFamily="18" charset="0"/>
              </a:rPr>
              <a:t>нужно</a:t>
            </a:r>
            <a:r>
              <a:rPr lang="en-GB" sz="5400" dirty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GB" sz="5400" dirty="0" err="1">
                <a:latin typeface="Monotype Corsiva" pitchFamily="66" charset="0"/>
                <a:cs typeface="Times New Roman" pitchFamily="18" charset="0"/>
              </a:rPr>
              <a:t>выполнять</a:t>
            </a:r>
            <a:r>
              <a:rPr lang="en-GB" sz="5400" dirty="0" smtClean="0">
                <a:latin typeface="Monotype Corsiva" pitchFamily="66" charset="0"/>
                <a:cs typeface="Times New Roman" pitchFamily="18" charset="0"/>
              </a:rPr>
              <a:t>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62711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077200" cy="167335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 smtClean="0"/>
              <a:t>«Движение запрещено»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484784"/>
            <a:ext cx="5472608" cy="2376264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Monotype Corsiva" pitchFamily="66" charset="0"/>
              </a:rPr>
              <a:t>Этот знак ну очень строгий,</a:t>
            </a:r>
            <a:br>
              <a:rPr lang="ru-RU" sz="3200" dirty="0">
                <a:latin typeface="Monotype Corsiva" pitchFamily="66" charset="0"/>
              </a:rPr>
            </a:br>
            <a:r>
              <a:rPr lang="ru-RU" sz="3200" dirty="0">
                <a:latin typeface="Monotype Corsiva" pitchFamily="66" charset="0"/>
              </a:rPr>
              <a:t>Коль стоит он на дороге.</a:t>
            </a:r>
            <a:br>
              <a:rPr lang="ru-RU" sz="3200" dirty="0">
                <a:latin typeface="Monotype Corsiva" pitchFamily="66" charset="0"/>
              </a:rPr>
            </a:br>
            <a:r>
              <a:rPr lang="ru-RU" sz="3200" dirty="0">
                <a:latin typeface="Monotype Corsiva" pitchFamily="66" charset="0"/>
              </a:rPr>
              <a:t>Говорит он нам: "Друзья,</a:t>
            </a:r>
            <a:br>
              <a:rPr lang="ru-RU" sz="3200" dirty="0">
                <a:latin typeface="Monotype Corsiva" pitchFamily="66" charset="0"/>
              </a:rPr>
            </a:br>
            <a:r>
              <a:rPr lang="ru-RU" sz="3200" dirty="0">
                <a:latin typeface="Monotype Corsiva" pitchFamily="66" charset="0"/>
              </a:rPr>
              <a:t>Ездить здесь совсем нельзя</a:t>
            </a:r>
            <a:r>
              <a:rPr lang="ru-RU" sz="3200" dirty="0" smtClean="0">
                <a:latin typeface="Monotype Corsiva" pitchFamily="66" charset="0"/>
              </a:rPr>
              <a:t>!"</a:t>
            </a:r>
            <a:endParaRPr lang="ru-RU" sz="3200" dirty="0"/>
          </a:p>
          <a:p>
            <a:endParaRPr lang="ru-RU" sz="3200" dirty="0"/>
          </a:p>
        </p:txBody>
      </p:sp>
      <p:pic>
        <p:nvPicPr>
          <p:cNvPr id="18434" name="Picture 2" descr="C:\Users\Андрей\Desktop\c675286c91aa913fa860a8ec30ec8a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861048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81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404664"/>
            <a:ext cx="8077200" cy="167335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 smtClean="0"/>
              <a:t>«Уступи дорогу»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844824"/>
            <a:ext cx="5472608" cy="2376264"/>
          </a:xfrm>
        </p:spPr>
        <p:txBody>
          <a:bodyPr>
            <a:normAutofit lnSpcReduction="10000"/>
          </a:bodyPr>
          <a:lstStyle/>
          <a:p>
            <a:r>
              <a:rPr lang="ru-RU" sz="3200" b="1" dirty="0">
                <a:latin typeface="Monotype Corsiva" pitchFamily="66" charset="0"/>
              </a:rPr>
              <a:t>Если видишь этот знак,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Знай, что он не просто так.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Чтобы не было проблем,</a:t>
            </a:r>
            <a:br>
              <a:rPr lang="ru-RU" sz="32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Уступи дорогу </a:t>
            </a:r>
            <a:r>
              <a:rPr lang="ru-RU" sz="3200" b="1" dirty="0" smtClean="0">
                <a:latin typeface="Monotype Corsiva" pitchFamily="66" charset="0"/>
              </a:rPr>
              <a:t>всем</a:t>
            </a:r>
            <a:r>
              <a:rPr lang="ru-RU" sz="3200" dirty="0">
                <a:latin typeface="Monotype Corsiva" pitchFamily="66" charset="0"/>
              </a:rPr>
              <a:t/>
            </a:r>
            <a:br>
              <a:rPr lang="ru-RU" sz="3200" dirty="0">
                <a:latin typeface="Monotype Corsiva" pitchFamily="66" charset="0"/>
              </a:rPr>
            </a:br>
            <a:endParaRPr lang="ru-RU" sz="3200" dirty="0"/>
          </a:p>
          <a:p>
            <a:endParaRPr lang="ru-RU" sz="2800" dirty="0"/>
          </a:p>
        </p:txBody>
      </p:sp>
      <p:pic>
        <p:nvPicPr>
          <p:cNvPr id="17410" name="Picture 2" descr="C:\Users\Андрей\Desktop\kisspng-hak-utama-pada-persimpangan-stop-and-yield-lines-t-5b2b6749b2ea14.86080784152957114573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3" y="4221088"/>
            <a:ext cx="324036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47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130</TotalTime>
  <Words>269</Words>
  <Application>Microsoft Office PowerPoint</Application>
  <PresentationFormat>Экран (4:3)</PresentationFormat>
  <Paragraphs>63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Модульная</vt:lpstr>
      <vt:lpstr>Презентация по ПДД для детей среднего дошкольного возраста</vt:lpstr>
      <vt:lpstr>Презентация PowerPoint</vt:lpstr>
      <vt:lpstr>Хоть у вас терпенья нет, Подождите: красный свет! Красный свет нам говорит: Стой! Опасно!  Путь закрыт!</vt:lpstr>
      <vt:lpstr>Жёлтый свет-предупрежденье: Жди сигнала для движенья. Объявляю вам заранее: Перехода больше нет! Не спешите, посмотрите, посмотрите на меня! Не спешите,  подождите до зелёного огня. </vt:lpstr>
      <vt:lpstr> </vt:lpstr>
      <vt:lpstr>Светофор</vt:lpstr>
      <vt:lpstr>Правила  движения каждый  должен знать, и  без промедления их  нужно выполнять!</vt:lpstr>
      <vt:lpstr>«Движение запрещено»</vt:lpstr>
      <vt:lpstr>«Уступи дорогу»</vt:lpstr>
      <vt:lpstr>«Въезд запрещен»</vt:lpstr>
      <vt:lpstr>«Дети»</vt:lpstr>
      <vt:lpstr>«Дорожные работы»</vt:lpstr>
      <vt:lpstr>«Обгон запрещен»</vt:lpstr>
      <vt:lpstr>«Пешеходный переход»</vt:lpstr>
      <vt:lpstr>«Движение без остановки запрещено»</vt:lpstr>
      <vt:lpstr>«Движение пешеходов запрещено»</vt:lpstr>
      <vt:lpstr>«Поворот запрещен»</vt:lpstr>
      <vt:lpstr>«Остановка запрещена»</vt:lpstr>
      <vt:lpstr>«Главная дорога»</vt:lpstr>
      <vt:lpstr>«Место остановки автобуса, троллейбуса, трамвая и такси»</vt:lpstr>
      <vt:lpstr>«Пункт первой медицинской помощи»</vt:lpstr>
      <vt:lpstr>«Автозаправочная станция»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14</cp:revision>
  <dcterms:created xsi:type="dcterms:W3CDTF">2021-05-06T07:55:08Z</dcterms:created>
  <dcterms:modified xsi:type="dcterms:W3CDTF">2021-05-06T10:09:25Z</dcterms:modified>
</cp:coreProperties>
</file>