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1" r:id="rId5"/>
    <p:sldId id="262" r:id="rId6"/>
    <p:sldId id="260" r:id="rId7"/>
    <p:sldId id="258" r:id="rId8"/>
    <p:sldId id="259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108" d="100"/>
          <a:sy n="108" d="100"/>
        </p:scale>
        <p:origin x="2346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A992A-B5EA-422E-8F11-A4BDF16E864A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5D15-D53D-44B9-9E66-DD5DC1963A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0822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A992A-B5EA-422E-8F11-A4BDF16E864A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5D15-D53D-44B9-9E66-DD5DC1963A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7452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A992A-B5EA-422E-8F11-A4BDF16E864A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5D15-D53D-44B9-9E66-DD5DC1963A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0372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A992A-B5EA-422E-8F11-A4BDF16E864A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5D15-D53D-44B9-9E66-DD5DC1963A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0766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A992A-B5EA-422E-8F11-A4BDF16E864A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5D15-D53D-44B9-9E66-DD5DC1963A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4497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A992A-B5EA-422E-8F11-A4BDF16E864A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5D15-D53D-44B9-9E66-DD5DC1963A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0209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A992A-B5EA-422E-8F11-A4BDF16E864A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5D15-D53D-44B9-9E66-DD5DC1963A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3729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A992A-B5EA-422E-8F11-A4BDF16E864A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5D15-D53D-44B9-9E66-DD5DC1963A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8464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A992A-B5EA-422E-8F11-A4BDF16E864A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5D15-D53D-44B9-9E66-DD5DC1963A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3263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A992A-B5EA-422E-8F11-A4BDF16E864A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5D15-D53D-44B9-9E66-DD5DC1963A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119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A992A-B5EA-422E-8F11-A4BDF16E864A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5D15-D53D-44B9-9E66-DD5DC1963A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1992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7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1A992A-B5EA-422E-8F11-A4BDF16E864A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775D15-D53D-44B9-9E66-DD5DC1963A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110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188862" y="2967335"/>
            <a:ext cx="58142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«Древняя Ладога»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83967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532" y="133165"/>
            <a:ext cx="82720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6. Каков был облик древнего города Ладога?</a:t>
            </a:r>
            <a:endParaRPr lang="ru-RU" sz="3200" b="1" dirty="0"/>
          </a:p>
        </p:txBody>
      </p:sp>
      <p:pic>
        <p:nvPicPr>
          <p:cNvPr id="8194" name="Picture 2" descr="https://pbs.twimg.com/media/ClVy04PWEAANRg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454" y="995942"/>
            <a:ext cx="6745254" cy="49964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TextBox 2"/>
          <p:cNvSpPr txBox="1"/>
          <p:nvPr/>
        </p:nvSpPr>
        <p:spPr>
          <a:xfrm>
            <a:off x="7202108" y="995941"/>
            <a:ext cx="5034199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- крепость – центр Ладоги;</a:t>
            </a:r>
          </a:p>
          <a:p>
            <a:r>
              <a:rPr lang="ru-RU" sz="3200" b="1" dirty="0" smtClean="0"/>
              <a:t>- вокруг крепости </a:t>
            </a:r>
            <a:r>
              <a:rPr lang="ru-RU" sz="3200" b="1" u="sng" dirty="0" smtClean="0"/>
              <a:t>концы – </a:t>
            </a:r>
          </a:p>
          <a:p>
            <a:r>
              <a:rPr lang="ru-RU" sz="3200" b="1" u="sng" dirty="0" smtClean="0"/>
              <a:t>поселения ремесленников</a:t>
            </a:r>
          </a:p>
          <a:p>
            <a:r>
              <a:rPr lang="ru-RU" sz="3200" b="1" u="sng" dirty="0" smtClean="0"/>
              <a:t>и торговых людей;</a:t>
            </a:r>
          </a:p>
          <a:p>
            <a:pPr marL="457200" indent="-457200">
              <a:buFontTx/>
              <a:buChar char="-"/>
            </a:pPr>
            <a:r>
              <a:rPr lang="ru-RU" sz="3200" b="1" dirty="0" smtClean="0"/>
              <a:t>пристань на берегу</a:t>
            </a:r>
          </a:p>
          <a:p>
            <a:r>
              <a:rPr lang="ru-RU" sz="3200" b="1" dirty="0" smtClean="0"/>
              <a:t>Волхова;</a:t>
            </a:r>
          </a:p>
          <a:p>
            <a:r>
              <a:rPr lang="ru-RU" sz="3200" b="1" dirty="0" smtClean="0"/>
              <a:t>- Гостиный двор и торговая</a:t>
            </a:r>
          </a:p>
          <a:p>
            <a:r>
              <a:rPr lang="ru-RU" sz="3200" b="1" dirty="0" smtClean="0"/>
              <a:t>площадь;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9134756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ic.pics.livejournal.com/vladimirtan/77915656/2179379/2179379_90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37" r="26082"/>
          <a:stretch/>
        </p:blipFill>
        <p:spPr bwMode="auto">
          <a:xfrm>
            <a:off x="372861" y="880907"/>
            <a:ext cx="3755255" cy="50768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TextBox 1"/>
          <p:cNvSpPr txBox="1"/>
          <p:nvPr/>
        </p:nvSpPr>
        <p:spPr>
          <a:xfrm>
            <a:off x="133165" y="106532"/>
            <a:ext cx="92824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7. О чем напоминает Георгиевский храм в Ладоге?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54868" y="6106930"/>
            <a:ext cx="35912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Георгиевский храм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358936" y="1260629"/>
            <a:ext cx="7525393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Tx/>
              <a:buChar char="-"/>
            </a:pPr>
            <a:r>
              <a:rPr lang="ru-RU" sz="3200" b="1" dirty="0" smtClean="0"/>
              <a:t>первый памятник воинской славы;</a:t>
            </a:r>
          </a:p>
          <a:p>
            <a:pPr marL="457200" indent="-457200">
              <a:buFontTx/>
              <a:buChar char="-"/>
            </a:pPr>
            <a:r>
              <a:rPr lang="ru-RU" sz="3200" b="1" dirty="0" smtClean="0"/>
              <a:t>один из самых ранних православных</a:t>
            </a:r>
          </a:p>
          <a:p>
            <a:r>
              <a:rPr lang="ru-RU" sz="3200" b="1" dirty="0" smtClean="0"/>
              <a:t>храмов;</a:t>
            </a:r>
          </a:p>
          <a:p>
            <a:pPr marL="457200" indent="-457200">
              <a:buFontTx/>
              <a:buChar char="-"/>
            </a:pPr>
            <a:r>
              <a:rPr lang="ru-RU" sz="3200" b="1" dirty="0" smtClean="0"/>
              <a:t>памятник, напоминающий о влиянии </a:t>
            </a:r>
          </a:p>
          <a:p>
            <a:r>
              <a:rPr lang="ru-RU" sz="3200" b="1" dirty="0" smtClean="0"/>
              <a:t>византийской христианской культуры на</a:t>
            </a:r>
          </a:p>
          <a:p>
            <a:r>
              <a:rPr lang="ru-RU" sz="3200" b="1" dirty="0" smtClean="0"/>
              <a:t>архитектуру и живопись </a:t>
            </a:r>
            <a:r>
              <a:rPr lang="ru-RU" sz="3200" b="1" smtClean="0"/>
              <a:t>Древней Руси;</a:t>
            </a:r>
            <a:endParaRPr lang="ru-RU" sz="3200" b="1"/>
          </a:p>
        </p:txBody>
      </p:sp>
    </p:spTree>
    <p:extLst>
      <p:ext uri="{BB962C8B-B14F-4D97-AF65-F5344CB8AC3E}">
        <p14:creationId xmlns:p14="http://schemas.microsoft.com/office/powerpoint/2010/main" val="27479617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43" y="96252"/>
            <a:ext cx="12189299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AutoNum type="arabicPeriod"/>
            </a:pPr>
            <a:r>
              <a:rPr lang="ru-RU" sz="3200" b="1" dirty="0" smtClean="0"/>
              <a:t>Почему Старую Ладогу называют городом-музеем:</a:t>
            </a:r>
          </a:p>
          <a:p>
            <a:pPr marL="514350" indent="-514350">
              <a:buAutoNum type="arabicPeriod"/>
            </a:pPr>
            <a:endParaRPr lang="ru-RU" sz="3200" b="1" dirty="0"/>
          </a:p>
          <a:p>
            <a:pPr marL="457200" indent="-457200">
              <a:buFontTx/>
              <a:buChar char="-"/>
            </a:pPr>
            <a:r>
              <a:rPr lang="ru-RU" sz="3200" b="1" dirty="0" smtClean="0"/>
              <a:t>Ладога хранит памятники Средневековья (сохранилось </a:t>
            </a:r>
          </a:p>
          <a:p>
            <a:r>
              <a:rPr lang="ru-RU" sz="3200" b="1" dirty="0" smtClean="0"/>
              <a:t>около 40);</a:t>
            </a:r>
          </a:p>
          <a:p>
            <a:pPr marL="457200" indent="-457200">
              <a:buFontTx/>
              <a:buChar char="-"/>
            </a:pPr>
            <a:r>
              <a:rPr lang="ru-RU" sz="3200" b="1" dirty="0" smtClean="0"/>
              <a:t>множество свидетельств истории хранится в земле;</a:t>
            </a:r>
          </a:p>
          <a:p>
            <a:pPr marL="457200" indent="-457200">
              <a:buFontTx/>
              <a:buChar char="-"/>
            </a:pPr>
            <a:r>
              <a:rPr lang="ru-RU" sz="3200" b="1" dirty="0" smtClean="0"/>
              <a:t>сведения о Древней Ладоге имеются в письменных источниках;</a:t>
            </a:r>
          </a:p>
        </p:txBody>
      </p:sp>
      <p:pic>
        <p:nvPicPr>
          <p:cNvPr id="2052" name="Picture 4" descr="https://smolbattle.ru/data/attachments/713/713933-f27c7009689124ecaeed5064d0275d7f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3259" y="3417932"/>
            <a:ext cx="3882503" cy="29118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TextBox 2"/>
          <p:cNvSpPr txBox="1"/>
          <p:nvPr/>
        </p:nvSpPr>
        <p:spPr>
          <a:xfrm>
            <a:off x="6933460" y="6329809"/>
            <a:ext cx="49923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а</a:t>
            </a:r>
            <a:r>
              <a:rPr lang="ru-RU" sz="3200" b="1" dirty="0" smtClean="0"/>
              <a:t>рхеологические раскопки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4016067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0316" y="108285"/>
            <a:ext cx="11627991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2. Когда, где и почему возникло поселение Ладога:</a:t>
            </a:r>
          </a:p>
          <a:p>
            <a:endParaRPr lang="ru-RU" sz="3200" b="1" dirty="0"/>
          </a:p>
          <a:p>
            <a:pPr marL="457200" indent="-457200">
              <a:buFontTx/>
              <a:buChar char="-"/>
            </a:pPr>
            <a:r>
              <a:rPr lang="ru-RU" sz="3200" b="1" dirty="0" smtClean="0">
                <a:solidFill>
                  <a:srgbClr val="FF0000"/>
                </a:solidFill>
              </a:rPr>
              <a:t>753 г. – дата основания Ладоги.</a:t>
            </a:r>
            <a:endParaRPr lang="ru-RU" sz="3200" b="1" dirty="0"/>
          </a:p>
          <a:p>
            <a:pPr marL="457200" indent="-457200">
              <a:buFontTx/>
              <a:buChar char="-"/>
            </a:pPr>
            <a:r>
              <a:rPr lang="ru-RU" sz="3200" b="1" dirty="0" smtClean="0"/>
              <a:t>поселение возникло на левом берегу Волхова при </a:t>
            </a:r>
            <a:r>
              <a:rPr lang="ru-RU" sz="3200" b="1" dirty="0" smtClean="0"/>
              <a:t>впадении </a:t>
            </a:r>
            <a:endParaRPr lang="ru-RU" sz="3200" b="1" dirty="0" smtClean="0"/>
          </a:p>
          <a:p>
            <a:r>
              <a:rPr lang="ru-RU" sz="3200" b="1" dirty="0"/>
              <a:t>в</a:t>
            </a:r>
            <a:r>
              <a:rPr lang="ru-RU" sz="3200" b="1" smtClean="0"/>
              <a:t> </a:t>
            </a:r>
            <a:r>
              <a:rPr lang="ru-RU" sz="3200" b="1" dirty="0" smtClean="0"/>
              <a:t>него р. </a:t>
            </a:r>
            <a:r>
              <a:rPr lang="ru-RU" sz="3200" b="1" dirty="0" err="1" smtClean="0"/>
              <a:t>Ладожки</a:t>
            </a:r>
            <a:r>
              <a:rPr lang="ru-RU" sz="3200" b="1" dirty="0" smtClean="0"/>
              <a:t>;</a:t>
            </a:r>
            <a:endParaRPr lang="ru-RU" sz="3200" b="1" dirty="0"/>
          </a:p>
          <a:p>
            <a:pPr marL="457200" indent="-457200">
              <a:buFontTx/>
              <a:buChar char="-"/>
            </a:pPr>
            <a:r>
              <a:rPr lang="ru-RU" sz="3200" b="1" dirty="0" smtClean="0"/>
              <a:t>здесь остановку делали купцы, </a:t>
            </a:r>
          </a:p>
          <a:p>
            <a:r>
              <a:rPr lang="ru-RU" sz="3200" b="1" dirty="0" smtClean="0"/>
              <a:t>плывшие по пути «из варяг в</a:t>
            </a:r>
          </a:p>
          <a:p>
            <a:r>
              <a:rPr lang="ru-RU" sz="3200" b="1" dirty="0" smtClean="0"/>
              <a:t>греки»; </a:t>
            </a:r>
            <a:endParaRPr lang="ru-RU" sz="3200" b="1" dirty="0"/>
          </a:p>
        </p:txBody>
      </p:sp>
      <p:pic>
        <p:nvPicPr>
          <p:cNvPr id="1026" name="Picture 2" descr="https://avatars.mds.yandex.net/get-zen_doc/49613/pub_5c9bc64493c31d00b21fc45d_5c9bc8bd93c31d00b21fc479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4168" y="2450237"/>
            <a:ext cx="5570352" cy="40013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985772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2348" y="120315"/>
            <a:ext cx="7925311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3. </a:t>
            </a:r>
            <a:r>
              <a:rPr lang="ru-RU" sz="3200" b="1" u="sng" dirty="0" smtClean="0"/>
              <a:t>Кто жил </a:t>
            </a:r>
            <a:r>
              <a:rPr lang="ru-RU" sz="3200" b="1" dirty="0" smtClean="0"/>
              <a:t>в Ладоге и </a:t>
            </a:r>
            <a:r>
              <a:rPr lang="ru-RU" sz="3200" b="1" u="sng" dirty="0" smtClean="0"/>
              <a:t>чем они занимались</a:t>
            </a:r>
            <a:r>
              <a:rPr lang="ru-RU" sz="3200" b="1" dirty="0" smtClean="0"/>
              <a:t>:</a:t>
            </a:r>
          </a:p>
          <a:p>
            <a:endParaRPr lang="ru-RU" sz="3200" b="1" dirty="0"/>
          </a:p>
          <a:p>
            <a:r>
              <a:rPr lang="ru-RU" sz="3200" b="1" dirty="0" smtClean="0"/>
              <a:t>осколки глиняных сосудов ручной</a:t>
            </a:r>
          </a:p>
          <a:p>
            <a:r>
              <a:rPr lang="ru-RU" sz="3200" b="1" dirty="0" smtClean="0"/>
              <a:t>лепки и «шумящие украшения»</a:t>
            </a:r>
          </a:p>
          <a:p>
            <a:endParaRPr lang="ru-RU" sz="3200" b="1" dirty="0"/>
          </a:p>
          <a:p>
            <a:r>
              <a:rPr lang="ru-RU" sz="3200" b="1" dirty="0" smtClean="0"/>
              <a:t>височные кольца и орудия </a:t>
            </a:r>
          </a:p>
          <a:p>
            <a:r>
              <a:rPr lang="ru-RU" sz="3200" b="1" dirty="0" smtClean="0"/>
              <a:t>труда</a:t>
            </a:r>
          </a:p>
          <a:p>
            <a:endParaRPr lang="ru-RU" sz="3200" b="1" dirty="0"/>
          </a:p>
          <a:p>
            <a:r>
              <a:rPr lang="ru-RU" sz="3200" b="1" dirty="0" smtClean="0"/>
              <a:t>фибулы, подвески с молоточками,</a:t>
            </a:r>
          </a:p>
          <a:p>
            <a:r>
              <a:rPr lang="ru-RU" sz="3200" b="1" dirty="0" smtClean="0"/>
              <a:t>пластинки с руническими надписями</a:t>
            </a:r>
          </a:p>
        </p:txBody>
      </p:sp>
      <p:sp>
        <p:nvSpPr>
          <p:cNvPr id="3" name="Стрелка вправо 2"/>
          <p:cNvSpPr/>
          <p:nvPr/>
        </p:nvSpPr>
        <p:spPr>
          <a:xfrm>
            <a:off x="7721787" y="1438183"/>
            <a:ext cx="488272" cy="3728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право 3"/>
          <p:cNvSpPr/>
          <p:nvPr/>
        </p:nvSpPr>
        <p:spPr>
          <a:xfrm>
            <a:off x="7721787" y="2874885"/>
            <a:ext cx="488272" cy="3728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7721787" y="4379650"/>
            <a:ext cx="488272" cy="3728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75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5409" y="97654"/>
            <a:ext cx="5611473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/>
              <a:t>чем занимались:</a:t>
            </a:r>
          </a:p>
          <a:p>
            <a:endParaRPr lang="ru-RU" sz="3200" b="1" dirty="0"/>
          </a:p>
          <a:p>
            <a:pPr marL="457200" indent="-457200">
              <a:buFontTx/>
              <a:buChar char="-"/>
            </a:pPr>
            <a:r>
              <a:rPr lang="ru-RU" sz="3200" b="1" dirty="0" smtClean="0"/>
              <a:t>стеклодувное дело;</a:t>
            </a:r>
          </a:p>
          <a:p>
            <a:pPr marL="457200" indent="-457200">
              <a:buFontTx/>
              <a:buChar char="-"/>
            </a:pPr>
            <a:r>
              <a:rPr lang="ru-RU" sz="3200" b="1" dirty="0" smtClean="0"/>
              <a:t>ювелирное дело;</a:t>
            </a:r>
          </a:p>
          <a:p>
            <a:pPr marL="457200" indent="-457200">
              <a:buFontTx/>
              <a:buChar char="-"/>
            </a:pPr>
            <a:r>
              <a:rPr lang="ru-RU" sz="3200" b="1" dirty="0" smtClean="0"/>
              <a:t>плотницкое дело;</a:t>
            </a:r>
          </a:p>
          <a:p>
            <a:pPr marL="457200" indent="-457200">
              <a:buFontTx/>
              <a:buChar char="-"/>
            </a:pPr>
            <a:r>
              <a:rPr lang="ru-RU" sz="3200" b="1" dirty="0" smtClean="0"/>
              <a:t>гончарное ремесло;</a:t>
            </a:r>
          </a:p>
          <a:p>
            <a:pPr marL="457200" indent="-457200">
              <a:buFontTx/>
              <a:buChar char="-"/>
            </a:pPr>
            <a:r>
              <a:rPr lang="ru-RU" sz="3200" b="1" dirty="0" smtClean="0"/>
              <a:t>резьба по кости;</a:t>
            </a:r>
          </a:p>
          <a:p>
            <a:pPr marL="457200" indent="-457200">
              <a:buFontTx/>
              <a:buChar char="-"/>
            </a:pPr>
            <a:r>
              <a:rPr lang="ru-RU" sz="3200" b="1" dirty="0" smtClean="0"/>
              <a:t>кораблестроение и ремонт;</a:t>
            </a:r>
          </a:p>
          <a:p>
            <a:pPr marL="457200" indent="-457200">
              <a:buFontTx/>
              <a:buChar char="-"/>
            </a:pPr>
            <a:r>
              <a:rPr lang="ru-RU" sz="3200" b="1" dirty="0" smtClean="0"/>
              <a:t>кузнечное дело;</a:t>
            </a:r>
          </a:p>
          <a:p>
            <a:pPr marL="457200" indent="-457200">
              <a:buFontTx/>
              <a:buChar char="-"/>
            </a:pPr>
            <a:r>
              <a:rPr lang="ru-RU" sz="3200" b="1" dirty="0" smtClean="0"/>
              <a:t>международная торговля;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2962536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9899" y="79899"/>
            <a:ext cx="1131226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4. Почему Ладога – древнейшая столица Руси? Какова судьба </a:t>
            </a:r>
          </a:p>
          <a:p>
            <a:r>
              <a:rPr lang="ru-RU" sz="3200" b="1" dirty="0" smtClean="0"/>
              <a:t>этой столицы?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66331" y="1393793"/>
            <a:ext cx="3226140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/>
              <a:t>IX </a:t>
            </a:r>
            <a:r>
              <a:rPr lang="ru-RU" sz="3200" b="1" dirty="0" smtClean="0"/>
              <a:t>век </a:t>
            </a:r>
          </a:p>
          <a:p>
            <a:pPr algn="ctr"/>
            <a:endParaRPr lang="ru-RU" sz="3200" b="1" dirty="0" smtClean="0"/>
          </a:p>
          <a:p>
            <a:pPr algn="ctr"/>
            <a:r>
              <a:rPr lang="ru-RU" sz="3200" b="1" dirty="0" smtClean="0"/>
              <a:t>Ладога – </a:t>
            </a:r>
            <a:r>
              <a:rPr lang="ru-RU" sz="3200" b="1" u="sng" dirty="0" smtClean="0"/>
              <a:t>центр</a:t>
            </a:r>
          </a:p>
          <a:p>
            <a:pPr algn="ctr"/>
            <a:r>
              <a:rPr lang="ru-RU" sz="3200" b="1" u="sng" dirty="0" smtClean="0"/>
              <a:t>управления </a:t>
            </a:r>
            <a:r>
              <a:rPr lang="ru-RU" sz="3200" b="1" dirty="0" smtClean="0"/>
              <a:t>края</a:t>
            </a:r>
            <a:endParaRPr lang="ru-RU" sz="3200" b="1" dirty="0"/>
          </a:p>
        </p:txBody>
      </p:sp>
      <p:sp>
        <p:nvSpPr>
          <p:cNvPr id="4" name="Стрелка вниз 3"/>
          <p:cNvSpPr/>
          <p:nvPr/>
        </p:nvSpPr>
        <p:spPr>
          <a:xfrm>
            <a:off x="1746236" y="2097882"/>
            <a:ext cx="266330" cy="39949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106514" y="1666073"/>
            <a:ext cx="3259034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/>
              <a:t>с 862 года</a:t>
            </a:r>
          </a:p>
          <a:p>
            <a:pPr algn="ctr"/>
            <a:endParaRPr lang="ru-RU" sz="3200" b="1" dirty="0" smtClean="0"/>
          </a:p>
          <a:p>
            <a:pPr algn="ctr"/>
            <a:r>
              <a:rPr lang="ru-RU" sz="3200" b="1" dirty="0" smtClean="0"/>
              <a:t>Ладога – </a:t>
            </a:r>
            <a:r>
              <a:rPr lang="ru-RU" sz="3200" b="1" u="sng" dirty="0" smtClean="0"/>
              <a:t>столица</a:t>
            </a:r>
          </a:p>
          <a:p>
            <a:pPr algn="ctr"/>
            <a:r>
              <a:rPr lang="ru-RU" sz="3200" b="1" dirty="0" smtClean="0"/>
              <a:t>Древней Руси</a:t>
            </a:r>
            <a:endParaRPr lang="ru-RU" sz="3200" b="1" dirty="0"/>
          </a:p>
        </p:txBody>
      </p:sp>
      <p:sp>
        <p:nvSpPr>
          <p:cNvPr id="6" name="Стрелка вниз 5"/>
          <p:cNvSpPr/>
          <p:nvPr/>
        </p:nvSpPr>
        <p:spPr>
          <a:xfrm>
            <a:off x="5602866" y="2297629"/>
            <a:ext cx="266330" cy="39949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8558072" y="1666073"/>
            <a:ext cx="3422925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/>
              <a:t>X</a:t>
            </a:r>
            <a:r>
              <a:rPr lang="ru-RU" sz="3200" b="1" dirty="0" smtClean="0"/>
              <a:t> </a:t>
            </a:r>
            <a:r>
              <a:rPr lang="en-US" sz="3200" b="1" dirty="0" smtClean="0"/>
              <a:t>– </a:t>
            </a:r>
            <a:r>
              <a:rPr lang="ru-RU" sz="3200" b="1" dirty="0" smtClean="0"/>
              <a:t>нач. </a:t>
            </a:r>
            <a:r>
              <a:rPr lang="en-US" sz="3200" b="1" dirty="0" smtClean="0"/>
              <a:t>XI</a:t>
            </a:r>
            <a:r>
              <a:rPr lang="ru-RU" sz="3200" b="1" dirty="0" smtClean="0"/>
              <a:t> в.</a:t>
            </a:r>
          </a:p>
          <a:p>
            <a:pPr algn="ctr"/>
            <a:endParaRPr lang="ru-RU" sz="3200" b="1" dirty="0"/>
          </a:p>
          <a:p>
            <a:pPr algn="ctr"/>
            <a:r>
              <a:rPr lang="ru-RU" sz="3200" b="1" dirty="0" smtClean="0"/>
              <a:t>Ладога – один из</a:t>
            </a:r>
          </a:p>
          <a:p>
            <a:pPr algn="ctr"/>
            <a:r>
              <a:rPr lang="ru-RU" sz="3200" b="1" u="sng" dirty="0" smtClean="0"/>
              <a:t>центров, куда </a:t>
            </a:r>
            <a:r>
              <a:rPr lang="ru-RU" sz="3200" b="1" dirty="0" smtClean="0"/>
              <a:t>для</a:t>
            </a:r>
          </a:p>
          <a:p>
            <a:pPr algn="ctr"/>
            <a:r>
              <a:rPr lang="ru-RU" sz="3200" b="1" dirty="0" smtClean="0"/>
              <a:t>киевского князя</a:t>
            </a:r>
          </a:p>
          <a:p>
            <a:pPr algn="ctr"/>
            <a:r>
              <a:rPr lang="ru-RU" sz="3200" b="1" u="sng" dirty="0" smtClean="0"/>
              <a:t>свозят дань</a:t>
            </a:r>
            <a:r>
              <a:rPr lang="en-US" sz="3200" b="1" u="sng" dirty="0" smtClean="0"/>
              <a:t> </a:t>
            </a:r>
            <a:endParaRPr lang="ru-RU" sz="3200" b="1" u="sng" dirty="0"/>
          </a:p>
        </p:txBody>
      </p:sp>
      <p:sp>
        <p:nvSpPr>
          <p:cNvPr id="8" name="Стрелка вниз 7"/>
          <p:cNvSpPr/>
          <p:nvPr/>
        </p:nvSpPr>
        <p:spPr>
          <a:xfrm>
            <a:off x="10136369" y="2329941"/>
            <a:ext cx="266330" cy="39949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https://avatars.mds.yandex.net/get-zen_doc/1040957/pub_5ca35664d92e0900b4479d54_5ca357d83dd2f700b3b0bb47/scale_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7858" y="3968318"/>
            <a:ext cx="3714213" cy="26061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1987939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s://ru-static.z-dn.net/files/d38/4d83ed283487484a270fbe1cfbb0137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983" y="275208"/>
            <a:ext cx="7075049" cy="62321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TextBox 1"/>
          <p:cNvSpPr txBox="1"/>
          <p:nvPr/>
        </p:nvSpPr>
        <p:spPr>
          <a:xfrm>
            <a:off x="7562227" y="399494"/>
            <a:ext cx="4535601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/>
              <a:t>1136 г.</a:t>
            </a:r>
          </a:p>
          <a:p>
            <a:pPr algn="ctr"/>
            <a:endParaRPr lang="ru-RU" sz="3200" b="1" dirty="0"/>
          </a:p>
          <a:p>
            <a:pPr algn="ctr"/>
            <a:r>
              <a:rPr lang="ru-RU" sz="3200" b="1" dirty="0" smtClean="0"/>
              <a:t>Новгород обособился</a:t>
            </a:r>
          </a:p>
          <a:p>
            <a:pPr algn="ctr"/>
            <a:r>
              <a:rPr lang="ru-RU" sz="3200" b="1" dirty="0" smtClean="0"/>
              <a:t>от Киева. Ладога вошла </a:t>
            </a:r>
          </a:p>
          <a:p>
            <a:pPr algn="ctr"/>
            <a:r>
              <a:rPr lang="ru-RU" sz="3200" b="1" dirty="0" smtClean="0"/>
              <a:t>в состав </a:t>
            </a:r>
          </a:p>
          <a:p>
            <a:pPr algn="ctr"/>
            <a:r>
              <a:rPr lang="ru-RU" sz="3200" b="1" dirty="0" smtClean="0"/>
              <a:t>новгородских владений</a:t>
            </a:r>
            <a:endParaRPr lang="ru-RU" sz="3200" b="1" dirty="0"/>
          </a:p>
        </p:txBody>
      </p:sp>
      <p:sp>
        <p:nvSpPr>
          <p:cNvPr id="5" name="Стрелка вниз 4"/>
          <p:cNvSpPr/>
          <p:nvPr/>
        </p:nvSpPr>
        <p:spPr>
          <a:xfrm>
            <a:off x="9696862" y="1060434"/>
            <a:ext cx="266330" cy="39949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15249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655" y="115410"/>
            <a:ext cx="9638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5. Почему Ладогу называют защитницей Новгорода?</a:t>
            </a:r>
            <a:endParaRPr lang="ru-RU" sz="3200" b="1" dirty="0"/>
          </a:p>
        </p:txBody>
      </p:sp>
      <p:pic>
        <p:nvPicPr>
          <p:cNvPr id="3" name="Picture 4" descr="https://ru-static.z-dn.net/files/d38/4d83ed283487484a270fbe1cfbb0137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494" y="967666"/>
            <a:ext cx="4888033" cy="43056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2592280" y="2947387"/>
            <a:ext cx="443883" cy="887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2370338" y="3781887"/>
            <a:ext cx="665825" cy="148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370991" y="967666"/>
            <a:ext cx="672453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Ладога:</a:t>
            </a:r>
          </a:p>
          <a:p>
            <a:pPr marL="457200" indent="-457200">
              <a:buFontTx/>
              <a:buChar char="-"/>
            </a:pPr>
            <a:r>
              <a:rPr lang="ru-RU" sz="3200" b="1" dirty="0" smtClean="0"/>
              <a:t>пограничный город;</a:t>
            </a:r>
          </a:p>
          <a:p>
            <a:pPr marL="457200" indent="-457200">
              <a:buFontTx/>
              <a:buChar char="-"/>
            </a:pPr>
            <a:r>
              <a:rPr lang="ru-RU" sz="3200" b="1" dirty="0" smtClean="0"/>
              <a:t>защищала подступы к Новгороду;</a:t>
            </a:r>
            <a:endParaRPr lang="ru-RU" sz="3200" b="1" dirty="0"/>
          </a:p>
        </p:txBody>
      </p:sp>
      <p:pic>
        <p:nvPicPr>
          <p:cNvPr id="7170" name="Picture 2" descr="http://s2.fotokto.ru/photo/full/194/194160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8353" y="2804807"/>
            <a:ext cx="5276726" cy="35178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8531425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s://irecommend.ru/sites/default/files/imagecache/copyright1/user-images/210410/0n308WypDut90wyi9T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" t="1680" r="41120" b="1815"/>
          <a:stretch/>
        </p:blipFill>
        <p:spPr bwMode="auto">
          <a:xfrm>
            <a:off x="381741" y="266330"/>
            <a:ext cx="5601810" cy="55931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TextBox 1"/>
          <p:cNvSpPr txBox="1"/>
          <p:nvPr/>
        </p:nvSpPr>
        <p:spPr>
          <a:xfrm>
            <a:off x="6640496" y="100008"/>
            <a:ext cx="5241756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Tx/>
              <a:buChar char="-"/>
            </a:pPr>
            <a:r>
              <a:rPr lang="ru-RU" sz="3200" b="1" dirty="0" smtClean="0"/>
              <a:t>1113 -1114 гг. – постройка</a:t>
            </a:r>
          </a:p>
          <a:p>
            <a:r>
              <a:rPr lang="ru-RU" sz="3200" b="1" dirty="0" smtClean="0"/>
              <a:t>каменной крепости;</a:t>
            </a:r>
          </a:p>
          <a:p>
            <a:pPr marL="457200" indent="-457200">
              <a:buFontTx/>
              <a:buChar char="-"/>
            </a:pPr>
            <a:r>
              <a:rPr lang="ru-RU" sz="3200" b="1" dirty="0" smtClean="0"/>
              <a:t>известняковые стены;</a:t>
            </a:r>
          </a:p>
          <a:p>
            <a:pPr marL="457200" indent="-457200">
              <a:buFontTx/>
              <a:buChar char="-"/>
            </a:pPr>
            <a:r>
              <a:rPr lang="ru-RU" sz="3200" b="1" dirty="0" smtClean="0"/>
              <a:t>высота стены – 8 м;</a:t>
            </a:r>
          </a:p>
          <a:p>
            <a:pPr marL="457200" indent="-457200">
              <a:buFontTx/>
              <a:buChar char="-"/>
            </a:pPr>
            <a:r>
              <a:rPr lang="ru-RU" sz="3200" b="1" dirty="0" smtClean="0"/>
              <a:t>толщина стены – 2 м;</a:t>
            </a:r>
          </a:p>
          <a:p>
            <a:endParaRPr lang="ru-RU" sz="3200" b="1" dirty="0"/>
          </a:p>
        </p:txBody>
      </p:sp>
      <p:pic>
        <p:nvPicPr>
          <p:cNvPr id="6150" name="Picture 6" descr="http://vesty.spb.ru/wp-content/uploads/2019/05/%D0%92%D0%BE%D1%80%D0%BE%D0%BD%D0%B5%D0%B6%D0%BA%D0%B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3257" y="2820395"/>
            <a:ext cx="3777233" cy="29325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TextBox 2"/>
          <p:cNvSpPr txBox="1"/>
          <p:nvPr/>
        </p:nvSpPr>
        <p:spPr>
          <a:xfrm>
            <a:off x="7018162" y="5779725"/>
            <a:ext cx="392742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/>
              <a:t>1164 г. – разгром </a:t>
            </a:r>
          </a:p>
          <a:p>
            <a:pPr algn="ctr"/>
            <a:r>
              <a:rPr lang="ru-RU" sz="3200" b="1" dirty="0" smtClean="0"/>
              <a:t>шведской флотилии.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03266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339</Words>
  <Application>Microsoft Office PowerPoint</Application>
  <PresentationFormat>Широкоэкранный</PresentationFormat>
  <Paragraphs>86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Аленка</dc:creator>
  <cp:lastModifiedBy>User</cp:lastModifiedBy>
  <cp:revision>14</cp:revision>
  <dcterms:created xsi:type="dcterms:W3CDTF">2021-06-01T17:08:32Z</dcterms:created>
  <dcterms:modified xsi:type="dcterms:W3CDTF">2021-09-21T06:17:02Z</dcterms:modified>
</cp:coreProperties>
</file>