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sldIdLst>
    <p:sldId id="267" r:id="rId2"/>
    <p:sldId id="282" r:id="rId3"/>
    <p:sldId id="309" r:id="rId4"/>
    <p:sldId id="312" r:id="rId5"/>
    <p:sldId id="329" r:id="rId6"/>
    <p:sldId id="297" r:id="rId7"/>
    <p:sldId id="313" r:id="rId8"/>
    <p:sldId id="310" r:id="rId9"/>
    <p:sldId id="289" r:id="rId10"/>
    <p:sldId id="281" r:id="rId11"/>
    <p:sldId id="324" r:id="rId12"/>
    <p:sldId id="298" r:id="rId13"/>
    <p:sldId id="325" r:id="rId14"/>
    <p:sldId id="299" r:id="rId15"/>
    <p:sldId id="300" r:id="rId16"/>
    <p:sldId id="317" r:id="rId17"/>
    <p:sldId id="301" r:id="rId18"/>
    <p:sldId id="304" r:id="rId19"/>
    <p:sldId id="326" r:id="rId20"/>
    <p:sldId id="280" r:id="rId21"/>
    <p:sldId id="269" r:id="rId22"/>
    <p:sldId id="316" r:id="rId23"/>
    <p:sldId id="319" r:id="rId24"/>
    <p:sldId id="33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755" autoAdjust="0"/>
    <p:restoredTop sz="97190" autoAdjust="0"/>
  </p:normalViewPr>
  <p:slideViewPr>
    <p:cSldViewPr>
      <p:cViewPr varScale="1">
        <p:scale>
          <a:sx n="109" d="100"/>
          <a:sy n="109" d="100"/>
        </p:scale>
        <p:origin x="-9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28479B-FB0F-4004-816B-741C9EB9101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8D63C-AE8E-4401-BC31-C995BD6C8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9514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5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5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C54CD0-7D70-4522-9656-9EF08D2DDB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D4A097-8CC1-439C-B8F3-4AB26BC5B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advTm="5000">
    <p:random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search?p=0&amp;ed=1&amp;text=%D0%90%D1%80%D0%BA%D0%B0%D0%B4%D0%B8%D0%B9%20%D0%9A%D0%B0%D0%BC%D0%B0%D0%BD%D0%B8%D0%BD&amp;spsite=newspaper.moe-online.ru&amp;img_url=www.astronaut.ru/bookcase/books/kamanin2/foto/ris-kam23.jpg&amp;rpt=simage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profiok.com/upload/medialibrary/c1c/c1c14bd9bea1a0a8fded3ad625375d0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ежа Алешков стал героем в 7 ле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786058"/>
            <a:ext cx="314327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1000108"/>
            <a:ext cx="5214974" cy="527804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Сережа Алешков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Самый юный участник войны.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Долго жил в лесу один, полуживого его нашли солдаты. Во </a:t>
            </a:r>
            <a:r>
              <a:rPr lang="ru-RU" sz="2200" b="1" dirty="0">
                <a:solidFill>
                  <a:srgbClr val="002060"/>
                </a:solidFill>
              </a:rPr>
              <a:t>время Сталинградской битвы он спас нескольких человек, включая </a:t>
            </a:r>
            <a:r>
              <a:rPr lang="ru-RU" sz="2200" b="1" dirty="0" smtClean="0">
                <a:solidFill>
                  <a:srgbClr val="002060"/>
                </a:solidFill>
              </a:rPr>
              <a:t>командира из под завалов блиндажа. Лишь </a:t>
            </a:r>
            <a:r>
              <a:rPr lang="ru-RU" sz="2200" b="1" dirty="0">
                <a:solidFill>
                  <a:srgbClr val="002060"/>
                </a:solidFill>
              </a:rPr>
              <a:t>благодаря ему людей достали из-под руин. Командир </a:t>
            </a:r>
            <a:r>
              <a:rPr lang="ru-RU" sz="2200" b="1" dirty="0" smtClean="0">
                <a:solidFill>
                  <a:srgbClr val="002060"/>
                </a:solidFill>
              </a:rPr>
              <a:t>полка позже </a:t>
            </a:r>
            <a:r>
              <a:rPr lang="ru-RU" sz="2200" b="1" dirty="0">
                <a:solidFill>
                  <a:srgbClr val="002060"/>
                </a:solidFill>
              </a:rPr>
              <a:t>усыновил </a:t>
            </a:r>
            <a:r>
              <a:rPr lang="ru-RU" sz="2200" b="1" dirty="0" smtClean="0">
                <a:solidFill>
                  <a:srgbClr val="002060"/>
                </a:solidFill>
              </a:rPr>
              <a:t>Серёжу.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 В 7 лет награждён </a:t>
            </a:r>
            <a:r>
              <a:rPr lang="ru-RU" sz="2200" b="1" dirty="0" smtClean="0">
                <a:solidFill>
                  <a:srgbClr val="C00000"/>
                </a:solidFill>
              </a:rPr>
              <a:t>медалью «За боевые заслуги»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73570" y="214290"/>
            <a:ext cx="6796861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8000992" y="428604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278608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86116" y="357166"/>
            <a:ext cx="5286412" cy="563231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У</a:t>
            </a:r>
            <a:r>
              <a:rPr lang="ru-RU" sz="2400" dirty="0" smtClean="0"/>
              <a:t>чебу прервала Великая Отечественная война.  Костя ушел на фронт, был разведчиком войсковой части.</a:t>
            </a:r>
            <a:br>
              <a:rPr lang="ru-RU" sz="2400" dirty="0" smtClean="0"/>
            </a:br>
            <a:r>
              <a:rPr lang="ru-RU" sz="2400" dirty="0" smtClean="0"/>
              <a:t>     В 1942 году во время выполнения одного из боевых заданий он был схвачен немцами и ... расстрелян. К счастью, рана оказалась не смертельной, после выстрелов Костя упал и потерял сознание. Его приняли за мертвого и добивать не стали, а бросили вместе с другими расстрелянными лежать на снегу. Ночью он очнулся и уполз с места расстрела.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5000636"/>
            <a:ext cx="307183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Константин Феоктистов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лётчик-космонавт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928670"/>
            <a:ext cx="6072230" cy="54292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914400" algn="l"/>
              </a:tabLst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Володя Жданов</a:t>
            </a:r>
            <a:endParaRPr lang="ru-RU" sz="4000" b="1" dirty="0" smtClean="0">
              <a:solidFill>
                <a:srgbClr val="4F4A76"/>
              </a:solidFill>
              <a:cs typeface="Times New Roman" pitchFamily="18" charset="0"/>
            </a:endParaRPr>
          </a:p>
          <a:p>
            <a:pPr algn="ctr">
              <a:tabLst>
                <a:tab pos="914400" algn="l"/>
              </a:tabLs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В ноябре 1942 года Володя спас </a:t>
            </a:r>
          </a:p>
          <a:p>
            <a:pPr algn="ctr">
              <a:tabLst>
                <a:tab pos="914400" algn="l"/>
              </a:tabLs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раненого партизана. </a:t>
            </a:r>
          </a:p>
          <a:p>
            <a:pPr algn="ctr">
              <a:tabLst>
                <a:tab pos="914400" algn="l"/>
              </a:tabLs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После этого его оставили в партизанском отряде. </a:t>
            </a:r>
          </a:p>
          <a:p>
            <a:pPr algn="ctr">
              <a:tabLst>
                <a:tab pos="914400" algn="l"/>
              </a:tabLs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Он выполнял задания по разведке. </a:t>
            </a:r>
          </a:p>
          <a:p>
            <a:pPr algn="ctr">
              <a:tabLst>
                <a:tab pos="914400" algn="l"/>
              </a:tabLs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Был схвачен карателями и после пыток расстрелян.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Партизан посмертно награждён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орденом Отечественной войны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степени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D:\Documents and Settings\Admin\Мои документы\Мои результаты сканирования\2010-02 (фев)\сканирование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928933"/>
            <a:ext cx="2714644" cy="376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928670"/>
            <a:ext cx="5643602" cy="56436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Леня  </a:t>
            </a:r>
            <a:r>
              <a:rPr lang="ru-RU" sz="4000" b="1" dirty="0" err="1" smtClean="0">
                <a:solidFill>
                  <a:srgbClr val="002060"/>
                </a:solidFill>
                <a:cs typeface="Times New Roman" pitchFamily="18" charset="0"/>
              </a:rPr>
              <a:t>Голеньков</a:t>
            </a: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Связной 14 – летний партизан.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Смелый и находчивый, он с честью выполнял задания командования отряда.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январе 1943 года партизаны на в разведке  нарвались на вражескую засаду.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Леня был тяжело ранен. Скончался на руках у друзей.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Посмертно награждён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орденом Отечественной войны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степени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D:\Documents and Settings\Admin\Мои документы\Мои результаты сканирования\2010-02 (фев)\Копия (2) сканирование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370461"/>
            <a:ext cx="2979744" cy="448753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928670"/>
            <a:ext cx="5857916" cy="56436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4F4A76"/>
                </a:solidFill>
                <a:cs typeface="Times New Roman" pitchFamily="18" charset="0"/>
              </a:rPr>
              <a:t>Валя </a:t>
            </a:r>
            <a:r>
              <a:rPr lang="ru-RU" sz="4000" b="1" dirty="0" err="1" smtClean="0">
                <a:solidFill>
                  <a:srgbClr val="4F4A76"/>
                </a:solidFill>
                <a:cs typeface="Times New Roman" pitchFamily="18" charset="0"/>
              </a:rPr>
              <a:t>Диканова</a:t>
            </a:r>
            <a:r>
              <a:rPr lang="ru-RU" sz="4000" b="1" dirty="0" smtClean="0">
                <a:solidFill>
                  <a:srgbClr val="4F4A76"/>
                </a:solidFill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Вместе с семьей вступила в Михайловский партизанский отряд и была разведчицей. На задании в деревне </a:t>
            </a:r>
            <a:r>
              <a:rPr lang="ru-RU" sz="2400" b="1" dirty="0" err="1" smtClean="0">
                <a:solidFill>
                  <a:srgbClr val="002060"/>
                </a:solidFill>
                <a:latin typeface="+mj-lt"/>
              </a:rPr>
              <a:t>Курбакино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 была схвачена полицейскими.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Она выдержала страшные пытки, не добившись ничего, фашисты повесили Валю 20 ноября 1942 года на базарной площади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в слободе Михайловка.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Посмертно награждена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медалью«За отвагу» </a:t>
            </a:r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D:\Documents and Settings\Admin\Мои документы\Мои результаты сканирования\2010-02 (фев)\сканирование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391297"/>
            <a:ext cx="2857508" cy="420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1000108"/>
            <a:ext cx="5643602" cy="56436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err="1" smtClean="0">
                <a:solidFill>
                  <a:srgbClr val="002060"/>
                </a:solidFill>
                <a:cs typeface="Times New Roman" pitchFamily="18" charset="0"/>
              </a:rPr>
              <a:t>Воднев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    Алексей Дмитриевич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13 лет стал разведчиком  13-й гвардейской стрелковой дивизии.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Участник Сталинградской и Курской битв, освобождал город Познань, форсировал реку Одер.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Награждён </a:t>
            </a:r>
            <a:r>
              <a:rPr lang="ru-RU" sz="2400" b="1" dirty="0" smtClean="0">
                <a:solidFill>
                  <a:srgbClr val="C00000"/>
                </a:solidFill>
              </a:rPr>
              <a:t>орденом Великой Отечественной войны, медалей «За отвагу» и «За Победу над Германией», медалью «За оборону Сталинграда»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www.gi-kursk.ru/image/actual/005204.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000504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857232"/>
            <a:ext cx="6215106" cy="58579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Владимир </a:t>
            </a:r>
            <a:r>
              <a:rPr lang="ru-RU" sz="4000" b="1" dirty="0" err="1" smtClean="0">
                <a:solidFill>
                  <a:srgbClr val="002060"/>
                </a:solidFill>
                <a:cs typeface="Times New Roman" pitchFamily="18" charset="0"/>
              </a:rPr>
              <a:t>Черинов</a:t>
            </a: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Зимой 1942 года, скрыв свой подлинный возраст, ушёл добровольцем на фронт.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Воевал под Орлом, на Курской дуге.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Окончив Саратовское военно-морское училище, стал мотористом.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24 апреля 1945 года их катер попал под яростный огонь противника. Володя был смертельно ранен.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Представлен к званию 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Герой Советского Союза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посмертно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muzey.sch1.pinsk.edu.by/ru/sm_full.aspx?guid=95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236849"/>
            <a:ext cx="3133718" cy="4621151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71414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857232"/>
            <a:ext cx="5786478" cy="57864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Валентин Крохин</a:t>
            </a:r>
            <a:r>
              <a:rPr lang="ru-RU" sz="4000" dirty="0" smtClean="0">
                <a:solidFill>
                  <a:srgbClr val="002060"/>
                </a:solidFill>
                <a:cs typeface="Times New Roman" pitchFamily="18" charset="0"/>
              </a:rPr>
              <a:t>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Во время казни отца  крикнул: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«Я отомщу за тебя, папа!»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Вместе с партизанами участвовал в боевых операциях.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Весной 1942 года Валя  пришел в родной поселок, чтобы взорвать полицейскую комендатуру. Мальчика схватили фашисты и два дня истязали.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После нечеловеческих пыток Валю повесили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фото отец и сын Крохины)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militera.lib.ru/memo/russian/gusev_pv01/img_58.png"/>
          <p:cNvPicPr>
            <a:picLocks noChangeAspect="1" noChangeArrowheads="1"/>
          </p:cNvPicPr>
          <p:nvPr/>
        </p:nvPicPr>
        <p:blipFill>
          <a:blip r:embed="rId2"/>
          <a:srcRect r="50064"/>
          <a:stretch>
            <a:fillRect/>
          </a:stretch>
        </p:blipFill>
        <p:spPr bwMode="auto">
          <a:xfrm>
            <a:off x="6215074" y="2307532"/>
            <a:ext cx="2786082" cy="437372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928670"/>
            <a:ext cx="5572164" cy="56436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Кочетов Александр Дмитриевич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</a:rPr>
              <a:t>ын полка 38-й (позднее 73-й) стрелковой дивизии 64-й армии. За участие в боях под Сталинградом был награжден </a:t>
            </a:r>
            <a:r>
              <a:rPr lang="ru-RU" sz="2400" b="1" dirty="0" smtClean="0">
                <a:solidFill>
                  <a:srgbClr val="C00000"/>
                </a:solidFill>
              </a:rPr>
              <a:t>медалью "За оборону Сталинграда", </a:t>
            </a:r>
            <a:r>
              <a:rPr lang="ru-RU" sz="2400" b="1" dirty="0" smtClean="0">
                <a:solidFill>
                  <a:srgbClr val="002060"/>
                </a:solidFill>
              </a:rPr>
              <a:t>которая во время Курской битвы спасла ему жизнь: штык немецкого солдата не смог проткнуть почетную награду. С нашими войсками прошел долгий путь к Победе </a:t>
            </a:r>
            <a:endParaRPr lang="ru-RU" sz="2400" b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cs typeface="Times New Roman" pitchFamily="18" charset="0"/>
              </a:rPr>
              <a:t> </a:t>
            </a:r>
            <a:endParaRPr lang="ru-RU" sz="2400" b="1" dirty="0" smtClean="0"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gazetakursk.ru/images/stories/2013/4/66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000504"/>
            <a:ext cx="36433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928670"/>
            <a:ext cx="6786610" cy="57864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Николай </a:t>
            </a:r>
            <a:r>
              <a:rPr lang="ru-RU" sz="3600" b="1" dirty="0" err="1" smtClean="0">
                <a:solidFill>
                  <a:srgbClr val="002060"/>
                </a:solidFill>
                <a:cs typeface="Times New Roman" pitchFamily="18" charset="0"/>
              </a:rPr>
              <a:t>Фролович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 Букин </a:t>
            </a: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14- летний, воспитанник 6-й гвардейской армии 293 стрелковой дивизии. Вместе с  друзьями    дежурили на крышах, строили баррикады, рыли окопы. В эвакуация Коля потерял мать, добрался до линии фронта, на станцию Ржава, где его приняли в полк. Участвовал в Курской битве,  был награжден </a:t>
            </a:r>
            <a:r>
              <a:rPr lang="ru-RU" sz="2400" b="1" dirty="0" smtClean="0">
                <a:solidFill>
                  <a:srgbClr val="C00000"/>
                </a:solidFill>
              </a:rPr>
              <a:t>орденом Красного Знамени</a:t>
            </a:r>
            <a:r>
              <a:rPr lang="ru-RU" sz="2400" b="1" dirty="0" smtClean="0">
                <a:solidFill>
                  <a:srgbClr val="002060"/>
                </a:solidFill>
              </a:rPr>
              <a:t>. Дошёл до Берлина, был несколько раз ранен, награжден многими орденами и медалями.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9 мая 1945 ему исполнилось 16 лет.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s://img.wikireading.ru/406444_137_i_1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357562"/>
            <a:ext cx="250029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857232"/>
            <a:ext cx="6072230" cy="56436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Вера Терещенко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 одноклассниками создали подпольную комсомольскую организацию, распространяли листовки.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партизанском отряде  стала разведчицей 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октябре 1942 года была предана и после длительных пыток казнена.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аграждена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орденом Отечественной войны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степени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и орденом Красного Знамени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посмертно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Vera Tereschenko 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7823" y="2500307"/>
            <a:ext cx="2801402" cy="400052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214422"/>
            <a:ext cx="5572164" cy="490347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Аркадий </a:t>
            </a:r>
            <a:r>
              <a:rPr lang="ru-RU" sz="4000" b="1" dirty="0" err="1" smtClean="0">
                <a:solidFill>
                  <a:srgbClr val="002060"/>
                </a:solidFill>
              </a:rPr>
              <a:t>Каманин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Самый юный летчик,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участник Курской битвы. 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Затем были бои на Днепре, за Варшаву и Будапешт, Вену и Прагу.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Был награжден двумя </a:t>
            </a:r>
            <a:r>
              <a:rPr lang="ru-RU" sz="2200" b="1" dirty="0" smtClean="0">
                <a:solidFill>
                  <a:srgbClr val="C00000"/>
                </a:solidFill>
              </a:rPr>
              <a:t>орденами Красной Звезды и Орденом Красного Знамени. медалями «За взятие Будапешта», «За взятие Вены», медалью «За победу над Германией в Великой Отечественной войне </a:t>
            </a:r>
            <a:r>
              <a:rPr lang="ru-RU" sz="2200" b="1" smtClean="0">
                <a:solidFill>
                  <a:srgbClr val="C00000"/>
                </a:solidFill>
              </a:rPr>
              <a:t>1941 </a:t>
            </a:r>
            <a:r>
              <a:rPr lang="ru-RU" sz="2200" b="1" smtClean="0">
                <a:solidFill>
                  <a:srgbClr val="C00000"/>
                </a:solidFill>
              </a:rPr>
              <a:t>-1945 </a:t>
            </a:r>
            <a:r>
              <a:rPr lang="ru-RU" sz="2200" b="1" dirty="0" smtClean="0">
                <a:solidFill>
                  <a:srgbClr val="C00000"/>
                </a:solidFill>
              </a:rPr>
              <a:t>гг.»</a:t>
            </a:r>
            <a:endParaRPr lang="ru-RU" sz="2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im8-tub.yandex.net/i?id=190761880-05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071810"/>
            <a:ext cx="24288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конечная звезда 4"/>
          <p:cNvSpPr/>
          <p:nvPr/>
        </p:nvSpPr>
        <p:spPr>
          <a:xfrm>
            <a:off x="7643834" y="1142984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3570" y="500042"/>
            <a:ext cx="679686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85786" y="1071546"/>
            <a:ext cx="5857916" cy="54292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Иван Суржиков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13 лет ушёл на фронт ВОВ сыном полка, награждён </a:t>
            </a:r>
            <a:r>
              <a:rPr lang="ru-RU" sz="2400" b="1" dirty="0" smtClean="0">
                <a:solidFill>
                  <a:srgbClr val="C00000"/>
                </a:solidFill>
              </a:rPr>
              <a:t>орденом Красной Звезды, медалью "За боевые заслуги".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 время боёв на Курской дуге его любили слушать генерал 65-й армии П. И. Батов, командующий войсками Центрального фронта К. К. Рокоссовский, который для С. был "крёстным отцом", а бойцы его прозвали "Курским соловьём".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http://kurskonb.ru/our-booke/kurjane/img/doc/sur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357562"/>
            <a:ext cx="2214578" cy="310926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5-конечная звезда 8"/>
          <p:cNvSpPr/>
          <p:nvPr/>
        </p:nvSpPr>
        <p:spPr>
          <a:xfrm>
            <a:off x="8000992" y="142852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31268" y="428604"/>
            <a:ext cx="536922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</a:t>
            </a:r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928670"/>
            <a:ext cx="5643602" cy="48694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2060"/>
                </a:solidFill>
              </a:rPr>
              <a:t>ВиталийЧижиков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Курский 14 летний партизан.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Глухонемой с детства он умел писать</a:t>
            </a:r>
            <a:r>
              <a:rPr lang="ru-RU" sz="2400" b="1" dirty="0">
                <a:solidFill>
                  <a:srgbClr val="002060"/>
                </a:solidFill>
              </a:rPr>
              <a:t>, хорошо рисовал, поэтому без труда докладывал о том, что происходит в оккупированной деревне.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Дмитриевский </a:t>
            </a:r>
            <a:r>
              <a:rPr lang="ru-RU" sz="2400" b="1" dirty="0">
                <a:solidFill>
                  <a:srgbClr val="002060"/>
                </a:solidFill>
              </a:rPr>
              <a:t>партизанский отряд полтора года вел успешную борьбу с немцами благодаря </a:t>
            </a:r>
            <a:r>
              <a:rPr lang="ru-RU" sz="2400" b="1" dirty="0" smtClean="0">
                <a:solidFill>
                  <a:srgbClr val="002060"/>
                </a:solidFill>
              </a:rPr>
              <a:t>его помощи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0" name="AutoShape 2" descr="https://img.wikireading.ru/406444_118_i_1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s://img.wikireading.ru/406444_118_i_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428868"/>
            <a:ext cx="2703318" cy="4143404"/>
          </a:xfrm>
          <a:prstGeom prst="rect">
            <a:avLst/>
          </a:prstGeom>
          <a:noFill/>
        </p:spPr>
      </p:pic>
      <p:sp>
        <p:nvSpPr>
          <p:cNvPr id="6" name="5-конечная звезда 5"/>
          <p:cNvSpPr/>
          <p:nvPr/>
        </p:nvSpPr>
        <p:spPr>
          <a:xfrm>
            <a:off x="7715272" y="642918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71414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Юные герои - куряне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857232"/>
            <a:ext cx="5357850" cy="57864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Стасик Меркулов</a:t>
            </a:r>
            <a:r>
              <a:rPr lang="ru-RU" sz="4000" dirty="0" smtClean="0">
                <a:solidFill>
                  <a:srgbClr val="002060"/>
                </a:solidFill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-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Курский </a:t>
            </a:r>
            <a:r>
              <a:rPr lang="ru-RU" sz="2400" b="1" dirty="0" err="1" smtClean="0">
                <a:solidFill>
                  <a:srgbClr val="002060"/>
                </a:solidFill>
                <a:cs typeface="Times New Roman" pitchFamily="18" charset="0"/>
              </a:rPr>
              <a:t>Гаврош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, народный ополченец. </a:t>
            </a:r>
            <a:r>
              <a:rPr lang="ru-RU" sz="2400" b="1" dirty="0" smtClean="0">
                <a:solidFill>
                  <a:srgbClr val="002060"/>
                </a:solidFill>
              </a:rPr>
              <a:t>11-летний Стас оборонял Курск вместе с отцом – подносил снаряды, заряжал пулеметные ленты. Когда отец погиб, Стас бросился к нему, но автоматной очередью был ранен. Позже раненый  был жестоко убит фашистами. </a:t>
            </a: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7" descr="http://itd3.mycdn.me/image?id=853386942677&amp;t=20&amp;plc=WEB&amp;tkn=*otvaB4J4th-kxDBTPIRAT2vJ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7" y="2698986"/>
            <a:ext cx="3214710" cy="400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img-fotki.yandex.ru/get/4309/sunny-fanny.54/0_378a9_c537a05f_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img-fotki.yandex.ru/get/4309/sunny-fanny.54/0_378a9_c537a05f_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5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7191" y="1214422"/>
            <a:ext cx="7929618" cy="47863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821505" y="2000240"/>
            <a:ext cx="750099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Гвардии рядовой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Уральского добровольческого гвардейского танкового корпуса .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Несмотря на свои 14 лет, он имел боевой опыт: до этого он два года воевал в партизанском отряде. </a:t>
            </a:r>
          </a:p>
          <a:p>
            <a:pPr eaLnBrk="0" hangingPunct="0"/>
            <a:r>
              <a:rPr lang="ru-RU" sz="1400" dirty="0" smtClean="0">
                <a:solidFill>
                  <a:srgbClr val="212529"/>
                </a:solidFill>
              </a:rPr>
              <a:t>.</a:t>
            </a:r>
            <a:r>
              <a:rPr lang="ru-RU" sz="1200" dirty="0" smtClean="0"/>
              <a:t> </a:t>
            </a:r>
            <a:endParaRPr lang="ru-RU" dirty="0"/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892969" y="1357298"/>
            <a:ext cx="7358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/>
              <a:t>             </a:t>
            </a:r>
            <a:r>
              <a:rPr lang="ru-RU" sz="4000" b="1" dirty="0" smtClean="0">
                <a:solidFill>
                  <a:srgbClr val="002060"/>
                </a:solidFill>
              </a:rPr>
              <a:t>Ваня Камышев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97037" y="357166"/>
            <a:ext cx="679686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" name="Picture 2" descr="Гвардии рядовой Ваня Камышев был в рядах Уральского добровольческого гвардейского танкового корпуса. Несмотря на свои 14 лет, он имел боевой опыт: до этого он два года воевал в партизанском отряде. 1-й Украинский фронт. 1943 год. Группа белорусских партизан, награжденных правительственными наградами. На первом плане юные мстители Миша Ярук и Юзик Тарганский. Июль 1944 год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357694"/>
            <a:ext cx="3834957" cy="22860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8" name="5-конечная звезда 7"/>
          <p:cNvSpPr/>
          <p:nvPr/>
        </p:nvSpPr>
        <p:spPr>
          <a:xfrm>
            <a:off x="8000992" y="428604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7191" y="1500174"/>
            <a:ext cx="7929618" cy="47863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714348" y="2428868"/>
            <a:ext cx="5214974" cy="377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Сын </a:t>
            </a:r>
            <a:r>
              <a:rPr lang="ru-RU" sz="2400" b="1" dirty="0">
                <a:solidFill>
                  <a:srgbClr val="002060"/>
                </a:solidFill>
              </a:rPr>
              <a:t>полка 65 армии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во время битвы на Курской дуге подносил снаряды и помогал заряжать орудия.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Когда </a:t>
            </a:r>
            <a:r>
              <a:rPr lang="ru-RU" sz="2400" b="1" dirty="0">
                <a:solidFill>
                  <a:srgbClr val="002060"/>
                </a:solidFill>
              </a:rPr>
              <a:t>к батарее прорвался вражеский танк, мальчик бросил в него связку гранат.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Его </a:t>
            </a:r>
            <a:r>
              <a:rPr lang="ru-RU" sz="2400" b="1" dirty="0">
                <a:solidFill>
                  <a:srgbClr val="002060"/>
                </a:solidFill>
              </a:rPr>
              <a:t>отбросило взрывом, и очнулся он уже в госпитале.</a:t>
            </a:r>
          </a:p>
          <a:p>
            <a:pPr algn="ctr" eaLnBrk="0" hangingPunct="0"/>
            <a:r>
              <a:rPr lang="ru-RU" sz="1400" dirty="0">
                <a:solidFill>
                  <a:srgbClr val="212529"/>
                </a:solidFill>
              </a:rPr>
              <a:t>.</a:t>
            </a:r>
            <a:r>
              <a:rPr lang="ru-RU" sz="1200" dirty="0"/>
              <a:t> </a:t>
            </a:r>
            <a:endParaRPr lang="ru-RU" dirty="0"/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892969" y="1714488"/>
            <a:ext cx="7358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/>
              <a:t>             </a:t>
            </a:r>
            <a:r>
              <a:rPr lang="ru-RU" sz="4000" b="1" dirty="0">
                <a:solidFill>
                  <a:srgbClr val="002060"/>
                </a:solidFill>
              </a:rPr>
              <a:t>Серёжа Анненков</a:t>
            </a:r>
          </a:p>
        </p:txBody>
      </p:sp>
      <p:pic>
        <p:nvPicPr>
          <p:cNvPr id="7173" name="Рисунок 5" descr="Курская битва: 49 дней, которые изменили ход войны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496"/>
            <a:ext cx="2877357" cy="357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97037" y="357166"/>
            <a:ext cx="679686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8000992" y="571480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928670"/>
            <a:ext cx="6143668" cy="55721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000" b="1" dirty="0" smtClean="0">
              <a:solidFill>
                <a:srgbClr val="002060"/>
              </a:solidFill>
            </a:endParaRPr>
          </a:p>
          <a:p>
            <a:pPr algn="ctr" eaLnBrk="0" hangingPunct="0"/>
            <a:endParaRPr lang="ru-RU" sz="2400" b="1" dirty="0" smtClean="0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4000" b="1" dirty="0" smtClean="0">
                <a:solidFill>
                  <a:srgbClr val="002060"/>
                </a:solidFill>
              </a:rPr>
              <a:t>Валентина Пономарёва </a:t>
            </a: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ушла на фронт в 12 лет, вернулась с войны с двумя орденами и двумя медалями. </a:t>
            </a: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Участница Курской битвы. </a:t>
            </a: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Работала связной партизанского отряда, затем санитаркой, вынесла с поля боя больше полутора сотен раненых солдат. </a:t>
            </a: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Пять раз была ранена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5" descr="https://www.wikireading.ru/img/406444_143_i_1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286124"/>
            <a:ext cx="2562369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1000108"/>
            <a:ext cx="5786478" cy="52864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Маша </a:t>
            </a:r>
            <a:r>
              <a:rPr lang="ru-RU" sz="4000" b="1" dirty="0" err="1" smtClean="0">
                <a:solidFill>
                  <a:srgbClr val="002060"/>
                </a:solidFill>
                <a:cs typeface="Times New Roman" pitchFamily="18" charset="0"/>
              </a:rPr>
              <a:t>Боровиченко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Санитаркой ушла на фронт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в 16-летнем возрасте и к моменту начала Курской битвы уже имела государственную награду.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 14 июля 1943 года в бою под Курском она вынесла с поля боя четверых раненых, когда отправилась за пятым –погибла.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Герой Советского Союза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посмертно</a:t>
            </a:r>
            <a:endParaRPr lang="ru-RU" sz="24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500306"/>
            <a:ext cx="2786065" cy="371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313" y="215900"/>
            <a:ext cx="8715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928670"/>
            <a:ext cx="5786478" cy="51435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endParaRPr lang="ru-RU" sz="4000" b="1" dirty="0" smtClean="0">
              <a:solidFill>
                <a:srgbClr val="212529"/>
              </a:solidFill>
            </a:endParaRPr>
          </a:p>
          <a:p>
            <a:pPr algn="ctr" eaLnBrk="0" hangingPunct="0"/>
            <a:endParaRPr lang="ru-RU" sz="4000" b="1" dirty="0" smtClean="0">
              <a:solidFill>
                <a:srgbClr val="212529"/>
              </a:solidFill>
            </a:endParaRPr>
          </a:p>
          <a:p>
            <a:pPr algn="ctr" eaLnBrk="0" hangingPunct="0"/>
            <a:r>
              <a:rPr lang="ru-RU" sz="4000" b="1" dirty="0" smtClean="0">
                <a:solidFill>
                  <a:srgbClr val="212529"/>
                </a:solidFill>
              </a:rPr>
              <a:t>Нина </a:t>
            </a:r>
            <a:r>
              <a:rPr lang="ru-RU" sz="4000" b="1" dirty="0" err="1" smtClean="0">
                <a:solidFill>
                  <a:srgbClr val="212529"/>
                </a:solidFill>
              </a:rPr>
              <a:t>Букреева</a:t>
            </a:r>
            <a:r>
              <a:rPr lang="ru-RU" sz="4000" b="1" dirty="0" smtClean="0">
                <a:solidFill>
                  <a:srgbClr val="212529"/>
                </a:solidFill>
              </a:rPr>
              <a:t> </a:t>
            </a: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В 16-лет ушла на фронт в 1942 году. Её определили санинструктором, но девушка изучила устройство пушек и пулемётов, после чего была зачислена в противотанковый полк. </a:t>
            </a:r>
          </a:p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В роли наводчицы орудия она прошла Курскую дугу наравне с мужчинами и закончила войну в Чехословакии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3" descr="http://www.konkurs.senat.org/article/BUKREEV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217860"/>
            <a:ext cx="2571753" cy="34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1000108"/>
            <a:ext cx="7929618" cy="45005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714348" y="1142984"/>
            <a:ext cx="7358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212529"/>
                </a:solidFill>
              </a:rPr>
              <a:t>              </a:t>
            </a:r>
            <a:r>
              <a:rPr lang="ru-RU" sz="4000" b="1" dirty="0">
                <a:solidFill>
                  <a:srgbClr val="002060"/>
                </a:solidFill>
              </a:rPr>
              <a:t>Виктор Митин </a:t>
            </a:r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500034" y="2000240"/>
            <a:ext cx="61436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2060"/>
                </a:solidFill>
              </a:rPr>
              <a:t>Добровольно </a:t>
            </a:r>
            <a:r>
              <a:rPr lang="ru-RU" sz="2400" b="1" dirty="0">
                <a:solidFill>
                  <a:srgbClr val="002060"/>
                </a:solidFill>
              </a:rPr>
              <a:t>ушёл на фронт в 14 лет. Был сыном полка – связным, разведчиком. Участвовал в Курской битве и дошёл до Берлина. </a:t>
            </a:r>
          </a:p>
          <a:p>
            <a:pPr eaLnBrk="0" hangingPunct="0"/>
            <a:endParaRPr lang="ru-RU" sz="2400" b="1" dirty="0">
              <a:solidFill>
                <a:srgbClr val="212529"/>
              </a:solidFill>
            </a:endParaRPr>
          </a:p>
          <a:p>
            <a:pPr eaLnBrk="0" hangingPunct="0"/>
            <a:r>
              <a:rPr lang="ru-RU" sz="2400" b="1" dirty="0">
                <a:solidFill>
                  <a:srgbClr val="002060"/>
                </a:solidFill>
              </a:rPr>
              <a:t>Сейчас Виктору </a:t>
            </a:r>
          </a:p>
          <a:p>
            <a:pPr eaLnBrk="0" hangingPunct="0"/>
            <a:r>
              <a:rPr lang="ru-RU" sz="2400" b="1" dirty="0">
                <a:solidFill>
                  <a:srgbClr val="002060"/>
                </a:solidFill>
              </a:rPr>
              <a:t>Яковлевичу 90 лет</a:t>
            </a:r>
          </a:p>
          <a:p>
            <a:pPr eaLnBrk="0" hangingPunct="0"/>
            <a:endParaRPr lang="ru-RU" sz="2400" dirty="0">
              <a:solidFill>
                <a:srgbClr val="212529"/>
              </a:solidFill>
            </a:endParaRPr>
          </a:p>
          <a:p>
            <a:pPr eaLnBrk="0" hangingPunct="0"/>
            <a:endParaRPr lang="ru-RU" sz="2400" dirty="0">
              <a:solidFill>
                <a:srgbClr val="212529"/>
              </a:solidFill>
            </a:endParaRPr>
          </a:p>
          <a:p>
            <a:pPr eaLnBrk="0" hangingPunct="0"/>
            <a:endParaRPr lang="ru-RU" sz="2400" dirty="0"/>
          </a:p>
        </p:txBody>
      </p:sp>
      <p:pic>
        <p:nvPicPr>
          <p:cNvPr id="9221" name="Picture 3" descr="ÐÐµÑÐµÑÐ°Ð½ ÐÐ¸ÐºÑÐ¾Ñ ÐÐ¸ÑÐ¸Ð½: Â«ÐÐ° Ð²Ð¾Ð¹Ð½Ðµ Ð¼Ñ Ð¾ÑÑÐ°Ð²Ð°Ð»Ð¸ÑÑ Ð»ÑÐ´ÑÐ¼Ð¸Â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786190"/>
            <a:ext cx="4739511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97037" y="285728"/>
            <a:ext cx="679686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Calibri" pitchFamily="34" charset="0"/>
                <a:cs typeface="Times New Roman" pitchFamily="18" charset="0"/>
              </a:rPr>
              <a:t>Дети в боевых действиях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7786710" y="357166"/>
            <a:ext cx="1143008" cy="928670"/>
          </a:xfrm>
          <a:prstGeom prst="star5">
            <a:avLst>
              <a:gd name="adj" fmla="val 25542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колай Печененко писал книгу, зажав ручку зубам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643182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785794"/>
            <a:ext cx="4071966" cy="15323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Николай </a:t>
            </a:r>
            <a:r>
              <a:rPr lang="ru-RU" sz="2800" b="1" dirty="0" err="1" smtClean="0">
                <a:solidFill>
                  <a:srgbClr val="002060"/>
                </a:solidFill>
              </a:rPr>
              <a:t>Печененко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писал книгу,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зажав ручку зубами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1500174"/>
            <a:ext cx="4643470" cy="3785652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Фашисты развлекались, подрезая веревку, – наблюдали за страхом ребенка, готового к смерти. </a:t>
            </a:r>
            <a:endParaRPr lang="ru-RU" sz="2400" b="1" dirty="0" smtClean="0">
              <a:solidFill>
                <a:prstClr val="white"/>
              </a:solidFill>
            </a:endParaRPr>
          </a:p>
          <a:p>
            <a:pPr algn="ctr"/>
            <a:r>
              <a:rPr lang="ru-RU" sz="2400" b="1" dirty="0" smtClean="0">
                <a:solidFill>
                  <a:prstClr val="white"/>
                </a:solidFill>
              </a:rPr>
              <a:t>Несколько </a:t>
            </a:r>
            <a:r>
              <a:rPr lang="ru-RU" sz="2400" b="1" dirty="0">
                <a:solidFill>
                  <a:prstClr val="white"/>
                </a:solidFill>
              </a:rPr>
              <a:t>раз гестаповцы «шутили» подобным образом </a:t>
            </a:r>
            <a:endParaRPr lang="ru-RU" sz="2400" b="1" dirty="0" smtClean="0">
              <a:solidFill>
                <a:prstClr val="white"/>
              </a:solidFill>
            </a:endParaRPr>
          </a:p>
          <a:p>
            <a:pPr algn="ctr"/>
            <a:r>
              <a:rPr lang="ru-RU" sz="2400" b="1" dirty="0" smtClean="0">
                <a:solidFill>
                  <a:prstClr val="white"/>
                </a:solidFill>
              </a:rPr>
              <a:t>(</a:t>
            </a:r>
            <a:r>
              <a:rPr lang="ru-RU" sz="2400" b="1" dirty="0">
                <a:solidFill>
                  <a:prstClr val="white"/>
                </a:solidFill>
              </a:rPr>
              <a:t>иногда «расстреливали»), </a:t>
            </a:r>
            <a:endParaRPr lang="ru-RU" sz="2400" b="1" dirty="0" smtClean="0">
              <a:solidFill>
                <a:prstClr val="white"/>
              </a:solidFill>
            </a:endParaRPr>
          </a:p>
          <a:p>
            <a:pPr algn="ctr"/>
            <a:r>
              <a:rPr lang="ru-RU" sz="2400" b="1" dirty="0" smtClean="0">
                <a:solidFill>
                  <a:prstClr val="white"/>
                </a:solidFill>
              </a:rPr>
              <a:t>в </a:t>
            </a:r>
            <a:r>
              <a:rPr lang="ru-RU" sz="2400" b="1" dirty="0">
                <a:solidFill>
                  <a:prstClr val="white"/>
                </a:solidFill>
              </a:rPr>
              <a:t>перерывах между забавами ребенка избивали, </a:t>
            </a:r>
            <a:endParaRPr lang="ru-RU" sz="2400" b="1" dirty="0" smtClean="0">
              <a:solidFill>
                <a:prstClr val="white"/>
              </a:solidFill>
            </a:endParaRPr>
          </a:p>
          <a:p>
            <a:pPr algn="ctr"/>
            <a:r>
              <a:rPr lang="ru-RU" sz="2400" b="1" dirty="0" smtClean="0">
                <a:solidFill>
                  <a:prstClr val="white"/>
                </a:solidFill>
              </a:rPr>
              <a:t>загоняли </a:t>
            </a:r>
            <a:r>
              <a:rPr lang="ru-RU" sz="2400" b="1" dirty="0">
                <a:solidFill>
                  <a:prstClr val="white"/>
                </a:solidFill>
              </a:rPr>
              <a:t>под ногти спички. </a:t>
            </a:r>
          </a:p>
        </p:txBody>
      </p:sp>
    </p:spTree>
    <p:extLst>
      <p:ext uri="{BB962C8B-B14F-4D97-AF65-F5344CB8AC3E}">
        <p14:creationId xmlns="" xmlns:p14="http://schemas.microsoft.com/office/powerpoint/2010/main" val="4017461671"/>
      </p:ext>
    </p:extLst>
  </p:cSld>
  <p:clrMapOvr>
    <a:masterClrMapping/>
  </p:clrMapOvr>
  <p:transition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2970</TotalTime>
  <Words>1118</Words>
  <Application>Microsoft Office PowerPoint</Application>
  <PresentationFormat>Экран (4:3)</PresentationFormat>
  <Paragraphs>181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Ивановна</dc:creator>
  <cp:lastModifiedBy>Александр</cp:lastModifiedBy>
  <cp:revision>232</cp:revision>
  <dcterms:created xsi:type="dcterms:W3CDTF">2010-04-28T15:06:02Z</dcterms:created>
  <dcterms:modified xsi:type="dcterms:W3CDTF">2020-05-21T14:36:50Z</dcterms:modified>
</cp:coreProperties>
</file>