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2" r:id="rId2"/>
    <p:sldId id="256" r:id="rId3"/>
    <p:sldId id="285" r:id="rId4"/>
    <p:sldId id="263" r:id="rId5"/>
    <p:sldId id="265" r:id="rId6"/>
    <p:sldId id="286" r:id="rId7"/>
    <p:sldId id="290" r:id="rId8"/>
    <p:sldId id="294" r:id="rId9"/>
    <p:sldId id="270" r:id="rId10"/>
    <p:sldId id="274" r:id="rId11"/>
    <p:sldId id="276" r:id="rId12"/>
    <p:sldId id="280" r:id="rId13"/>
    <p:sldId id="288" r:id="rId14"/>
    <p:sldId id="281" r:id="rId15"/>
    <p:sldId id="275" r:id="rId16"/>
    <p:sldId id="289" r:id="rId17"/>
    <p:sldId id="282" r:id="rId18"/>
    <p:sldId id="283" r:id="rId19"/>
    <p:sldId id="284" r:id="rId20"/>
    <p:sldId id="29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646" autoAdjust="0"/>
  </p:normalViewPr>
  <p:slideViewPr>
    <p:cSldViewPr>
      <p:cViewPr varScale="1">
        <p:scale>
          <a:sx n="68" d="100"/>
          <a:sy n="68" d="100"/>
        </p:scale>
        <p:origin x="-21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1511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25.08.2021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25.08.2021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25.08.2021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25.08.2021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25.08.2021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7620" y="4143380"/>
            <a:ext cx="5000660" cy="2071702"/>
          </a:xfrm>
        </p:spPr>
        <p:txBody>
          <a:bodyPr>
            <a:normAutofit/>
          </a:bodyPr>
          <a:lstStyle/>
          <a:p>
            <a:pPr algn="r"/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 составитель:</a:t>
            </a:r>
            <a:b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  МАДОУ «Детский сад №6 «Светлячок»</a:t>
            </a:r>
            <a:b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Литвиненко Г.Н.</a:t>
            </a:r>
            <a:b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высшая квалификационная </a:t>
            </a:r>
            <a:br>
              <a:rPr lang="ru-RU" sz="1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категория</a:t>
            </a:r>
            <a:endParaRPr lang="ru-RU" sz="1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7353660" cy="274144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для детей дошкольного возраста по художественно-эстетическому направлению 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«Волшебные пальчики»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67544" y="548680"/>
          <a:ext cx="8219256" cy="551208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671278"/>
                <a:gridCol w="5547978"/>
              </a:tblGrid>
              <a:tr h="936104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3 этап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Самостоятельное</a:t>
                      </a:r>
                      <a:r>
                        <a:rPr lang="ru-RU" sz="2800" baseline="0" dirty="0" smtClean="0">
                          <a:solidFill>
                            <a:srgbClr val="002060"/>
                          </a:solidFill>
                        </a:rPr>
                        <a:t> творчество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</a:tr>
              <a:tr h="114287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Интерес к лепке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Способствовать </a:t>
                      </a:r>
                      <a:r>
                        <a:rPr lang="ru-RU" sz="2000" dirty="0" smtClean="0"/>
                        <a:t>проявлению</a:t>
                      </a:r>
                      <a:r>
                        <a:rPr lang="ru-RU" sz="2000" baseline="0" dirty="0" smtClean="0"/>
                        <a:t> интереса к лепки, к результату  выполненной работы.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</a:tr>
              <a:tr h="1257096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Инициатива и самостоятельность в лепке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Формировать </a:t>
                      </a:r>
                      <a:r>
                        <a:rPr lang="ru-RU" sz="2000" dirty="0" smtClean="0"/>
                        <a:t>стремления </a:t>
                      </a:r>
                      <a:r>
                        <a:rPr lang="ru-RU" sz="2000" baseline="0" dirty="0" smtClean="0"/>
                        <a:t> придумывать и выполнять самостоятельно работы. Использовать приемы и дополнять их  своими придуманными способами лепки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</a:tr>
              <a:tr h="2122472"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диагностики</a:t>
            </a:r>
            <a:endParaRPr lang="ru-RU" sz="4400" b="1" dirty="0"/>
          </a:p>
        </p:txBody>
      </p:sp>
      <p:pic>
        <p:nvPicPr>
          <p:cNvPr id="3074" name="Picture 2" descr="C:\Users\home\Desktop\пед чтен\20210319_09325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0" y="1571612"/>
            <a:ext cx="3500462" cy="461646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1643050"/>
            <a:ext cx="3786214" cy="4572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наблюдения;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беседы;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педагогическая диагностика;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изучение продуктов детского творчества;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ведение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ндивидуальных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  одаренности ребенка».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Методики выявления одаренности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600200"/>
            <a:ext cx="3543328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Рекомендуемые вопросы для наблюдений за детьми среднего и старшего дошкольного возраста на занятиях по изобразительной деятельности.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(автор Казакова Т. Г.)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Задания по выявлению уровня художественного развития детей дошкольного возраста 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(автор Казакова Т.Г.)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home\Desktop\22 апреля\20210412_13305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714488"/>
            <a:ext cx="3929090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357166"/>
          <a:ext cx="8143932" cy="6245734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926718"/>
                <a:gridCol w="1739071"/>
                <a:gridCol w="1739072"/>
                <a:gridCol w="1739071"/>
              </a:tblGrid>
              <a:tr h="500169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м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етодика: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«Карта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одаренности ребенка» 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экспресс-диагностика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Савенков А.И. 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04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Ф.И.О. ребенка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04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Возраст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Группа здоровья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804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Родители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04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Ф.И.О. мамы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04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Ф.И.О. папы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04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Состав семьи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9079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социометрических исследований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5472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Область одаренности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Художественно-изобразительная (по экспресс диагностики Савенкова А.И.)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2902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Признаки одаренности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самостоятельных играх предпочитает лепку, рисование красками, делится с детьми способами лепки и рисования.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3394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диагностики одаренности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5472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Выводы рекомендации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Работа с родителями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600200"/>
            <a:ext cx="3714776" cy="490063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Анкетирование на выявление потребностей родителей;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родительское собрание;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памятки – рекомендации, папки – передвижки, консультации, рекомендации;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совместные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детско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родительские проекты;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презентации;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совместные праздники, конкурсы;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помощь в создании предметно - развивающей среды.</a:t>
            </a:r>
          </a:p>
          <a:p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9218" name="Picture 2" descr="C:\Users\home\Desktop\22 апреля\20210412_13374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363903" y="2077898"/>
            <a:ext cx="4214843" cy="3488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pPr algn="ctr"/>
            <a:r>
              <a:rPr lang="ru-RU" b="1" dirty="0" smtClean="0"/>
              <a:t>Наши достижения</a:t>
            </a:r>
            <a:endParaRPr lang="ru-RU" b="1" dirty="0"/>
          </a:p>
        </p:txBody>
      </p:sp>
      <p:pic>
        <p:nvPicPr>
          <p:cNvPr id="1026" name="Picture 2" descr="C:\Users\home\Desktop\пед чтен\20210319_09423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1560" y="1484784"/>
            <a:ext cx="3655219" cy="4873625"/>
          </a:xfrm>
          <a:prstGeom prst="rect">
            <a:avLst/>
          </a:prstGeom>
          <a:noFill/>
        </p:spPr>
      </p:pic>
      <p:pic>
        <p:nvPicPr>
          <p:cNvPr id="1028" name="Picture 4" descr="C:\Users\home\Desktop\22 апреля\20210412_1211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357298"/>
            <a:ext cx="4000528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esktop\пед чтен\20210304_16033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142984"/>
            <a:ext cx="3394472" cy="4525963"/>
          </a:xfrm>
          <a:prstGeom prst="rect">
            <a:avLst/>
          </a:prstGeom>
          <a:noFill/>
        </p:spPr>
      </p:pic>
      <p:pic>
        <p:nvPicPr>
          <p:cNvPr id="5" name="Picture 2" descr="C:\Users\home\Desktop\пед чтен\20210319_0932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142984"/>
            <a:ext cx="3429024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ome\Desktop\22 апреля\20210412_134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5"/>
            <a:ext cx="5143536" cy="3849461"/>
          </a:xfrm>
          <a:prstGeom prst="rect">
            <a:avLst/>
          </a:prstGeom>
          <a:noFill/>
        </p:spPr>
      </p:pic>
      <p:pic>
        <p:nvPicPr>
          <p:cNvPr id="10244" name="Picture 4" descr="C:\Users\home\Desktop\22 апреля\20210402_1531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0186" y="3143247"/>
            <a:ext cx="4810970" cy="3600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home\Desktop\22 апреля\20210402_1547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2428868"/>
            <a:ext cx="5143536" cy="4286280"/>
          </a:xfrm>
          <a:prstGeom prst="rect">
            <a:avLst/>
          </a:prstGeom>
          <a:noFill/>
        </p:spPr>
      </p:pic>
      <p:pic>
        <p:nvPicPr>
          <p:cNvPr id="11269" name="Picture 5" descr="C:\Users\home\Desktop\22 апреля\20210412_1333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4429156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home\Desktop\22 апреля\20210412_1329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3987800" cy="2984500"/>
          </a:xfrm>
          <a:prstGeom prst="rect">
            <a:avLst/>
          </a:prstGeom>
          <a:noFill/>
        </p:spPr>
      </p:pic>
      <p:pic>
        <p:nvPicPr>
          <p:cNvPr id="12291" name="Picture 3" descr="C:\Users\home\Desktop\22 апреля\20210412_1332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643314"/>
            <a:ext cx="3987800" cy="2984500"/>
          </a:xfrm>
          <a:prstGeom prst="rect">
            <a:avLst/>
          </a:prstGeom>
          <a:noFill/>
        </p:spPr>
      </p:pic>
      <p:pic>
        <p:nvPicPr>
          <p:cNvPr id="12292" name="Picture 4" descr="C:\Users\home\Desktop\22 апреля\20210412_1336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508510" y="1493810"/>
            <a:ext cx="4486282" cy="3641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003232" cy="257176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Создание благоприятных условий для выявления, развития и поддержки талантливых детей, обеспечение их самореализации в соответствии с их  интересами, способностями и возможностями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7172" name="Picture 4" descr="C:\Users\home\Desktop\22 апреля\20210402_15301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46200" y="2714620"/>
            <a:ext cx="5689600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470648" cy="185738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home\Desktop\пед чтен\20210304_1509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857496"/>
            <a:ext cx="4572032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428736"/>
            <a:ext cx="7858180" cy="509660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Освоить приемы  лепки из солёного теста и полимерной глины. </a:t>
            </a:r>
          </a:p>
          <a:p>
            <a:pPr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 конструктивным и пластическим способами  лепки.</a:t>
            </a:r>
          </a:p>
          <a:p>
            <a:pPr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Формировать умение планировать работу по реализации замысла, предвидеть результат и достигать его, при необходимости внося коррективы в первоначальный замысел.</a:t>
            </a:r>
          </a:p>
          <a:p>
            <a:pPr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Познакомить с оборудованием и различными пластическими материалами: стеки, ножи, фактурные поверхности, соленое тесто, пластика - масса. </a:t>
            </a:r>
          </a:p>
          <a:p>
            <a:pPr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Развивать память, внимание, волю, глазомер, пространственное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воображение,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мелкую моторику рук, соразмерность движения рук, образное и логическое мышление, художественный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вкус.</a:t>
            </a:r>
            <a:endParaRPr lang="ru-RU" sz="7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Формировать понимание  понятий 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«скульптура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«объемность», «пропорция», «характер предметов», «плоскость», «декоративность», «рельеф»,  «барельеф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 «композиция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Воспитывать трудолюбие, терпение, аккуратность, усидчивость, целенаправленность, критичность, эстетический вкус, чувство удовлетворения  от  совместной работы.</a:t>
            </a:r>
          </a:p>
          <a:p>
            <a:endParaRPr lang="ru-RU" sz="7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принципы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628800"/>
            <a:ext cx="7643866" cy="4497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Построение образовательной деятельности на основе индивидуальных особенностей каждого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ребенка.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Принцип развивающего обучения, целью которого является развитие 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ребенка.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Принцип индивидуализации и дифференциации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обучения.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Принцип возрастания роли дополнительного образования;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Принцип содействия и сотрудничество детей и взрослых,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сотрудничество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семьей.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Поддержка инициативы детей в различных видах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деятельности.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Непрерывность сопровождения развития одаренного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ребенка.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Приобщение детей к социокультурным нормам, традициям семьи и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общества.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600200"/>
            <a:ext cx="778674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запоминают и узнают жанры и понятия в художественной лепке, иллюстрации, народные игрушки.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Сформировано техническое владение пластичными материалами и инструментами.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Умение отмечать выразительность формы, цветового сочетания, симметричность декоративного узора,  с  помощью средств выразительности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создавать образ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лепке.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Сформировано умение  оценивать результат работы свой и других детей.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Развиты  творческие способности, необходимые им для последующего обучения изобразительному искусству.</a:t>
            </a:r>
          </a:p>
          <a:p>
            <a:endParaRPr lang="ru-RU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 работы с талантливыми детьми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600200"/>
            <a:ext cx="8136904" cy="487375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 работы направлено на использование нетрадиционных  материалов и техник в лепке, для создания коллективных картин и индивидуальных работ в объемной или 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 объемной  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лепки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Предметный материал занятий представляет собой последовательность тщательно подобранных, постепенно усложняющихся изделий, которые близки и понятны ребенку- это предметы, с которыми он сталкивается ежедневно: игрушки, птицы, сказочные животные, поздравительные открытки.</a:t>
            </a:r>
          </a:p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Занятия проводятся в форме игры;</a:t>
            </a:r>
          </a:p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- по подгруппам;</a:t>
            </a:r>
          </a:p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-индивидуальные занятия;</a:t>
            </a:r>
          </a:p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- проектная деятельность;</a:t>
            </a:r>
          </a:p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- организация выставок;</a:t>
            </a:r>
          </a:p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- создание уголков изо деятельности;</a:t>
            </a:r>
          </a:p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- организация конкурсов.</a:t>
            </a:r>
          </a:p>
          <a:p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7567642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 работы с детьми включает  следующие темы: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1600200"/>
            <a:ext cx="7139014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  материалов и инструментов;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полуобъемная лепка;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объемная лепка;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формирование навыков работы с тестом и холодным фарфором;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лепка в технике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создание творческих работ на основе приобретенных знаний и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умений;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на втором году обучения по программе дополняется лепка в технике «барельеф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92880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  работы  состоит  из  пяти разделов: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1571611"/>
          <a:ext cx="8072494" cy="495488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57388"/>
                <a:gridCol w="6215106"/>
              </a:tblGrid>
              <a:tr h="38288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разделы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содержание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1 раздел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Знакомство с лепным искусством, материалами и инструментами.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019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 раздел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Лепка из пластилина</a:t>
                      </a:r>
                      <a:r>
                        <a:rPr lang="ru-RU" sz="1800" baseline="0" dirty="0" smtClean="0"/>
                        <a:t> с использованием </a:t>
                      </a:r>
                      <a:r>
                        <a:rPr lang="ru-RU" sz="1800" dirty="0" smtClean="0"/>
                        <a:t> техники пластилинография и объемная скульптура.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514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3 раздел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Лепка из соленного теста. Дети изготавливают рельефные работы из цветного теста или после сушки расписывают их. 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780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4 раздел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Лепка их холодного фарфора. Дети изготавливают  рельефные изображения.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019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5 раздел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(второй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 год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обучения по программе)</a:t>
                      </a:r>
                      <a:r>
                        <a:rPr lang="ru-RU" sz="1800" baseline="0" dirty="0" smtClean="0"/>
                        <a:t> Использование</a:t>
                      </a:r>
                      <a:r>
                        <a:rPr lang="ru-RU" sz="1800" dirty="0" smtClean="0"/>
                        <a:t> техники  «Барельеф». На начальном этапе лепка пластилином, в дальнейшем  - холодным фарфором.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467600" cy="100013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работы с талантливыми детьми по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пяти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разделам программы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1357297"/>
          <a:ext cx="8676456" cy="5502627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3047624"/>
                <a:gridCol w="5628832"/>
              </a:tblGrid>
              <a:tr h="40280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Этапы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Задачи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</a:tr>
              <a:tr h="469942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1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</a:rPr>
                        <a:t> этап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Ознакомление с  материалами лепки 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</a:tr>
              <a:tr h="121696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Тесто,  глина природная, глина полимерная, бумажная масса  для лепки.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Познакомить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с  материалом (внешний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вид, состав материала, его применение), </a:t>
                      </a:r>
                      <a:r>
                        <a:rPr lang="ru-RU" dirty="0" smtClean="0"/>
                        <a:t>с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качеством </a:t>
                      </a:r>
                      <a:r>
                        <a:rPr lang="ru-RU" dirty="0" smtClean="0"/>
                        <a:t>материала (мягкий, твердый, скорость высыхания).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</a:tr>
              <a:tr h="374452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2 этап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Формирование технических умений.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</a:tr>
              <a:tr h="698186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Передача  формы предмета (основных форм)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Развивать умение передавать в лепке точные формы.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</a:tr>
              <a:tr h="655290">
                <a:tc>
                  <a:txBody>
                    <a:bodyPr/>
                    <a:lstStyle/>
                    <a:p>
                      <a:r>
                        <a:rPr lang="ru-RU" dirty="0" smtClean="0"/>
                        <a:t>Строение предмета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Развивать</a:t>
                      </a:r>
                      <a:r>
                        <a:rPr lang="ru-RU" baseline="0" dirty="0" smtClean="0"/>
                        <a:t> у</a:t>
                      </a:r>
                      <a:r>
                        <a:rPr lang="ru-RU" dirty="0" smtClean="0"/>
                        <a:t>мение передавать  точное расположение  частей фигуры или предмета.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</a:tr>
              <a:tr h="65529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Передача пропорций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Развивать умение лепить предмет или фигуру соблюдая пропорции.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</a:tr>
              <a:tr h="813477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Композиция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Формировать умение соблюдать отношение по величине разных изделий составляющих сюжет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973" marR="8297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887</TotalTime>
  <Words>940</Words>
  <Application>Microsoft Office PowerPoint</Application>
  <PresentationFormat>Экран (4:3)</PresentationFormat>
  <Paragraphs>118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Автор составитель: воспитатель  МАДОУ «Детский сад №6 «Светлячок» Литвиненко Г.Н. высшая квалификационная  категория</vt:lpstr>
      <vt:lpstr>Цель: Создание благоприятных условий для выявления, развития и поддержки талантливых детей, обеспечение их самореализации в соответствии с их  интересами, способностями и возможностями </vt:lpstr>
      <vt:lpstr>задачи</vt:lpstr>
      <vt:lpstr>принципы</vt:lpstr>
      <vt:lpstr>Планируемые результаты</vt:lpstr>
      <vt:lpstr>Содержание работы с талантливыми детьми</vt:lpstr>
      <vt:lpstr>План работы с детьми включает  следующие темы:</vt:lpstr>
      <vt:lpstr>План  работы  состоит  из  пяти разделов: </vt:lpstr>
      <vt:lpstr>Этапы работы с талантливыми детьми по пяти разделам программы</vt:lpstr>
      <vt:lpstr>Слайд 10</vt:lpstr>
      <vt:lpstr>Методы диагностики</vt:lpstr>
      <vt:lpstr>Методики выявления одаренности</vt:lpstr>
      <vt:lpstr>Слайд 13</vt:lpstr>
      <vt:lpstr>       Работа с родителями</vt:lpstr>
      <vt:lpstr>Наши достижения</vt:lpstr>
      <vt:lpstr>Слайд 16</vt:lpstr>
      <vt:lpstr>Слайд 17</vt:lpstr>
      <vt:lpstr>Слайд 18</vt:lpstr>
      <vt:lpstr>Слайд 19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</dc:creator>
  <cp:lastModifiedBy>Admin</cp:lastModifiedBy>
  <cp:revision>64</cp:revision>
  <dcterms:created xsi:type="dcterms:W3CDTF">2021-06-08T07:25:39Z</dcterms:created>
  <dcterms:modified xsi:type="dcterms:W3CDTF">2021-08-25T13:25:05Z</dcterms:modified>
</cp:coreProperties>
</file>