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6" r:id="rId3"/>
    <p:sldId id="258" r:id="rId4"/>
    <p:sldId id="257" r:id="rId5"/>
    <p:sldId id="260" r:id="rId6"/>
    <p:sldId id="262" r:id="rId7"/>
    <p:sldId id="263" r:id="rId8"/>
    <p:sldId id="264" r:id="rId9"/>
    <p:sldId id="261"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2" autoAdjust="0"/>
    <p:restoredTop sz="93489" autoAdjust="0"/>
  </p:normalViewPr>
  <p:slideViewPr>
    <p:cSldViewPr>
      <p:cViewPr varScale="1">
        <p:scale>
          <a:sx n="81" d="100"/>
          <a:sy n="81" d="100"/>
        </p:scale>
        <p:origin x="-90"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12.04.2010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857232"/>
            <a:ext cx="7851648" cy="3343284"/>
          </a:xfrm>
        </p:spPr>
        <p:txBody>
          <a:bodyPr>
            <a:normAutofit fontScale="90000"/>
          </a:bodyPr>
          <a:lstStyle/>
          <a:p>
            <a:r>
              <a:rPr lang="ru-RU" dirty="0" smtClean="0"/>
              <a:t/>
            </a:r>
            <a:br>
              <a:rPr lang="ru-RU" dirty="0" smtClean="0"/>
            </a:br>
            <a:r>
              <a:rPr lang="en-US" dirty="0" smtClean="0"/>
              <a:t>«British castles: from the very beginning till  </a:t>
            </a:r>
            <a:r>
              <a:rPr lang="ru-RU" dirty="0" smtClean="0"/>
              <a:t/>
            </a:r>
            <a:br>
              <a:rPr lang="ru-RU" dirty="0" smtClean="0"/>
            </a:br>
            <a:r>
              <a:rPr lang="en-US" dirty="0" smtClean="0"/>
              <a:t>nowadays»</a:t>
            </a:r>
            <a:r>
              <a:rPr lang="ru-RU" dirty="0" smtClean="0"/>
              <a:t/>
            </a:r>
            <a:br>
              <a:rPr lang="ru-RU" dirty="0" smtClean="0"/>
            </a:br>
            <a:endParaRPr lang="ru-RU" dirty="0"/>
          </a:p>
        </p:txBody>
      </p:sp>
      <p:sp>
        <p:nvSpPr>
          <p:cNvPr id="3" name="Подзаголовок 2"/>
          <p:cNvSpPr>
            <a:spLocks noGrp="1"/>
          </p:cNvSpPr>
          <p:nvPr>
            <p:ph type="subTitle" idx="1"/>
          </p:nvPr>
        </p:nvSpPr>
        <p:spPr>
          <a:xfrm>
            <a:off x="857224" y="4214818"/>
            <a:ext cx="7854696" cy="1752600"/>
          </a:xfrm>
        </p:spPr>
        <p:txBody>
          <a:bodyPr/>
          <a:lstStyle/>
          <a:p>
            <a:r>
              <a:rPr lang="en-US" dirty="0" smtClean="0"/>
              <a:t>Aim of coursework: </a:t>
            </a:r>
          </a:p>
          <a:p>
            <a:r>
              <a:rPr lang="en-US" dirty="0" smtClean="0"/>
              <a:t>				to find information about English castles and investigate them.</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214282" y="2714620"/>
            <a:ext cx="3143272" cy="38265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a:t>
            </a:r>
            <a:r>
              <a:rPr lang="en-US" dirty="0" smtClean="0">
                <a:solidFill>
                  <a:schemeClr val="accent3"/>
                </a:solidFill>
              </a:rPr>
              <a:t>    Conclusion</a:t>
            </a:r>
            <a:r>
              <a:rPr lang="en-US" dirty="0" smtClean="0"/>
              <a:t>.	</a:t>
            </a:r>
            <a:endParaRPr lang="ru-RU" dirty="0"/>
          </a:p>
        </p:txBody>
      </p:sp>
      <p:sp>
        <p:nvSpPr>
          <p:cNvPr id="3" name="Содержимое 2"/>
          <p:cNvSpPr>
            <a:spLocks noGrp="1"/>
          </p:cNvSpPr>
          <p:nvPr>
            <p:ph idx="1"/>
          </p:nvPr>
        </p:nvSpPr>
        <p:spPr/>
        <p:txBody>
          <a:bodyPr>
            <a:normAutofit fontScale="92500" lnSpcReduction="20000"/>
          </a:bodyPr>
          <a:lstStyle/>
          <a:p>
            <a:pPr lvl="1">
              <a:buNone/>
            </a:pPr>
            <a:r>
              <a:rPr lang="en-US" dirty="0" smtClean="0"/>
              <a:t>I have studied a lot of information about English castles, their origin, architecture, and also about their owners. The castles have always played a great role in the history of Britain, castles are tangible relics of a remarkable past, a lengthy heritage etched in stone, as well as with the blood and sweat of those who built, labored, fought, and died in their shadow. Ruins stir up in us a profound awareness of those past lives. Castles have a timelessness that is awe-inspiring. That they have endured centuries of warfare and the effects of weather is a testimony to the creativity and power of their medieval owners.</a:t>
            </a:r>
            <a:r>
              <a:rPr lang="ru-RU" dirty="0" smtClean="0"/>
              <a:t> </a:t>
            </a:r>
            <a:endParaRPr lang="en-US" dirty="0" smtClean="0"/>
          </a:p>
          <a:p>
            <a:pPr lvl="1">
              <a:buNone/>
            </a:pPr>
            <a:r>
              <a:rPr lang="en-US" dirty="0" smtClean="0"/>
              <a:t>So, if you happen to be in Britain some day you should visit all the ruined castles and who knows, you may be the lucky one who will meet the spirit of Queen Victoria or some other famous people`s ghosts.</a:t>
            </a:r>
            <a:endParaRPr lang="ru-RU" dirty="0" smtClean="0"/>
          </a:p>
          <a:p>
            <a:pPr lvl="1">
              <a:buNone/>
            </a:pPr>
            <a:endParaRPr lang="ru-RU" dirty="0"/>
          </a:p>
        </p:txBody>
      </p: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chemeClr val="accent3"/>
                </a:solidFill>
              </a:rPr>
              <a:t>Classification of British castles</a:t>
            </a:r>
            <a:endParaRPr lang="ru-RU" dirty="0">
              <a:solidFill>
                <a:schemeClr val="accent3"/>
              </a:solidFill>
            </a:endParaRPr>
          </a:p>
        </p:txBody>
      </p:sp>
      <p:sp>
        <p:nvSpPr>
          <p:cNvPr id="3" name="Содержимое 2"/>
          <p:cNvSpPr>
            <a:spLocks noGrp="1"/>
          </p:cNvSpPr>
          <p:nvPr>
            <p:ph idx="1"/>
          </p:nvPr>
        </p:nvSpPr>
        <p:spPr/>
        <p:txBody>
          <a:bodyPr/>
          <a:lstStyle/>
          <a:p>
            <a:pPr>
              <a:buNone/>
            </a:pPr>
            <a:r>
              <a:rPr lang="en-US" dirty="0" smtClean="0"/>
              <a:t>				</a:t>
            </a:r>
          </a:p>
          <a:p>
            <a:pPr>
              <a:buNone/>
            </a:pPr>
            <a:endParaRPr lang="en-US" dirty="0" smtClean="0"/>
          </a:p>
          <a:p>
            <a:pPr>
              <a:buNone/>
            </a:pPr>
            <a:r>
              <a:rPr lang="en-US" sz="1800" dirty="0" smtClean="0"/>
              <a:t>					</a:t>
            </a:r>
          </a:p>
        </p:txBody>
      </p:sp>
      <p:sp>
        <p:nvSpPr>
          <p:cNvPr id="5" name="Прямоугольник 4"/>
          <p:cNvSpPr/>
          <p:nvPr/>
        </p:nvSpPr>
        <p:spPr>
          <a:xfrm>
            <a:off x="1071538" y="2928934"/>
            <a:ext cx="178595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Castles of the 8</a:t>
            </a:r>
            <a:r>
              <a:rPr lang="en-US" baseline="30000" dirty="0" smtClean="0"/>
              <a:t>th</a:t>
            </a:r>
            <a:r>
              <a:rPr lang="en-US" dirty="0" smtClean="0"/>
              <a:t> century (The Leeds Castle)</a:t>
            </a:r>
            <a:endParaRPr lang="ru-RU" dirty="0"/>
          </a:p>
        </p:txBody>
      </p:sp>
      <p:sp>
        <p:nvSpPr>
          <p:cNvPr id="6" name="Прямоугольник 5"/>
          <p:cNvSpPr/>
          <p:nvPr/>
        </p:nvSpPr>
        <p:spPr>
          <a:xfrm>
            <a:off x="3786182" y="2928934"/>
            <a:ext cx="1785950"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Castles of the 11</a:t>
            </a:r>
            <a:r>
              <a:rPr lang="en-US" baseline="30000" dirty="0" smtClean="0"/>
              <a:t>th</a:t>
            </a:r>
            <a:r>
              <a:rPr lang="en-US" dirty="0" smtClean="0"/>
              <a:t> century (The Warwick Castle)</a:t>
            </a:r>
            <a:endParaRPr lang="ru-RU" dirty="0"/>
          </a:p>
        </p:txBody>
      </p:sp>
      <p:sp>
        <p:nvSpPr>
          <p:cNvPr id="7" name="Прямоугольник 6"/>
          <p:cNvSpPr/>
          <p:nvPr/>
        </p:nvSpPr>
        <p:spPr>
          <a:xfrm>
            <a:off x="6286512" y="2857496"/>
            <a:ext cx="1714512"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Castles of the 13</a:t>
            </a:r>
            <a:r>
              <a:rPr lang="en-US" baseline="30000" dirty="0" smtClean="0"/>
              <a:t>th</a:t>
            </a:r>
            <a:r>
              <a:rPr lang="en-US" dirty="0" smtClean="0"/>
              <a:t> century (The Halleck Castle)</a:t>
            </a:r>
            <a:endParaRPr lang="ru-RU" dirty="0"/>
          </a:p>
        </p:txBody>
      </p:sp>
      <p:cxnSp>
        <p:nvCxnSpPr>
          <p:cNvPr id="9" name="Прямая со стрелкой 8"/>
          <p:cNvCxnSpPr/>
          <p:nvPr/>
        </p:nvCxnSpPr>
        <p:spPr>
          <a:xfrm rot="10800000" flipV="1">
            <a:off x="2285984" y="2357430"/>
            <a:ext cx="135732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rot="5400000">
            <a:off x="4357686" y="2571744"/>
            <a:ext cx="50006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5857884" y="2357430"/>
            <a:ext cx="1143008"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3000364" y="2000240"/>
            <a:ext cx="335758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British Castles</a:t>
            </a:r>
            <a:endParaRPr lang="ru-RU" dirty="0"/>
          </a:p>
        </p:txBody>
      </p:sp>
      <p:sp>
        <p:nvSpPr>
          <p:cNvPr id="15" name="Прямоугольник 14"/>
          <p:cNvSpPr/>
          <p:nvPr/>
        </p:nvSpPr>
        <p:spPr>
          <a:xfrm>
            <a:off x="3286116" y="4071942"/>
            <a:ext cx="285752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British Castles nowadays</a:t>
            </a:r>
            <a:endParaRPr lang="ru-RU" dirty="0"/>
          </a:p>
        </p:txBody>
      </p:sp>
      <p:cxnSp>
        <p:nvCxnSpPr>
          <p:cNvPr id="17" name="Прямая соединительная линия 16"/>
          <p:cNvCxnSpPr/>
          <p:nvPr/>
        </p:nvCxnSpPr>
        <p:spPr>
          <a:xfrm>
            <a:off x="0" y="4000504"/>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Прямоугольник 17"/>
          <p:cNvSpPr/>
          <p:nvPr/>
        </p:nvSpPr>
        <p:spPr>
          <a:xfrm>
            <a:off x="1357290" y="4857760"/>
            <a:ext cx="1643074"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Fortress	  (The Dover Castle)</a:t>
            </a:r>
            <a:endParaRPr lang="ru-RU" dirty="0"/>
          </a:p>
        </p:txBody>
      </p:sp>
      <p:sp>
        <p:nvSpPr>
          <p:cNvPr id="19" name="Прямоугольник 18"/>
          <p:cNvSpPr/>
          <p:nvPr/>
        </p:nvSpPr>
        <p:spPr>
          <a:xfrm>
            <a:off x="3929058" y="5500702"/>
            <a:ext cx="1714512"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Royal residence  (Windsor Castle)</a:t>
            </a:r>
          </a:p>
        </p:txBody>
      </p:sp>
      <p:sp>
        <p:nvSpPr>
          <p:cNvPr id="20" name="Прямоугольник 19"/>
          <p:cNvSpPr/>
          <p:nvPr/>
        </p:nvSpPr>
        <p:spPr>
          <a:xfrm>
            <a:off x="6715140" y="4857760"/>
            <a:ext cx="1643074"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Museums   (The Tower of London)</a:t>
            </a:r>
            <a:endParaRPr lang="ru-RU" dirty="0"/>
          </a:p>
        </p:txBody>
      </p:sp>
      <p:cxnSp>
        <p:nvCxnSpPr>
          <p:cNvPr id="22" name="Прямая со стрелкой 21"/>
          <p:cNvCxnSpPr>
            <a:stCxn id="15" idx="2"/>
            <a:endCxn id="19" idx="0"/>
          </p:cNvCxnSpPr>
          <p:nvPr/>
        </p:nvCxnSpPr>
        <p:spPr>
          <a:xfrm rot="16200000" flipH="1">
            <a:off x="4321967" y="5036355"/>
            <a:ext cx="85725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stCxn id="15" idx="3"/>
          </p:cNvCxnSpPr>
          <p:nvPr/>
        </p:nvCxnSpPr>
        <p:spPr>
          <a:xfrm>
            <a:off x="6143636" y="4357694"/>
            <a:ext cx="1214446"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rot="10800000" flipV="1">
            <a:off x="2071670" y="4286256"/>
            <a:ext cx="1178727"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a:t>
            </a:r>
            <a:r>
              <a:rPr lang="en-US" dirty="0" smtClean="0">
                <a:solidFill>
                  <a:schemeClr val="accent3"/>
                </a:solidFill>
              </a:rPr>
              <a:t>Map of </a:t>
            </a:r>
            <a:r>
              <a:rPr lang="en-US" smtClean="0">
                <a:solidFill>
                  <a:schemeClr val="accent3"/>
                </a:solidFill>
              </a:rPr>
              <a:t>Great Britain</a:t>
            </a:r>
            <a:endParaRPr lang="ru-RU" dirty="0">
              <a:solidFill>
                <a:schemeClr val="accent3">
                  <a:lumMod val="60000"/>
                  <a:lumOff val="40000"/>
                </a:schemeClr>
              </a:solidFill>
            </a:endParaRPr>
          </a:p>
        </p:txBody>
      </p:sp>
      <p:pic>
        <p:nvPicPr>
          <p:cNvPr id="1026" name="Picture 2" descr="C:\Users\Алексей\Pictures\D2EEEFEEE3F0E0F4E8F7E5F1EAE0FF20EAE0F0F2E020C0EDE3EBE8E8.jpg"/>
          <p:cNvPicPr>
            <a:picLocks noGrp="1" noChangeAspect="1" noChangeArrowheads="1"/>
          </p:cNvPicPr>
          <p:nvPr>
            <p:ph idx="1"/>
          </p:nvPr>
        </p:nvPicPr>
        <p:blipFill>
          <a:blip r:embed="rId2" cstate="print"/>
          <a:srcRect/>
          <a:stretch>
            <a:fillRect/>
          </a:stretch>
        </p:blipFill>
        <p:spPr bwMode="auto">
          <a:xfrm>
            <a:off x="1643042" y="1928802"/>
            <a:ext cx="6429420" cy="6282582"/>
          </a:xfrm>
          <a:prstGeom prst="rect">
            <a:avLst/>
          </a:prstGeom>
          <a:noFill/>
        </p:spPr>
      </p:pic>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081838"/>
          </a:xfrm>
        </p:spPr>
        <p:txBody>
          <a:bodyPr>
            <a:normAutofit/>
          </a:bodyPr>
          <a:lstStyle/>
          <a:p>
            <a:r>
              <a:rPr lang="ru-RU" dirty="0" smtClean="0">
                <a:solidFill>
                  <a:schemeClr val="accent3"/>
                </a:solidFill>
              </a:rPr>
              <a:t>				</a:t>
            </a:r>
            <a:r>
              <a:rPr lang="en-US" dirty="0" smtClean="0">
                <a:solidFill>
                  <a:schemeClr val="accent3"/>
                </a:solidFill>
              </a:rPr>
              <a:t>The Dover Castle.</a:t>
            </a:r>
            <a:endParaRPr lang="ru-RU" dirty="0">
              <a:solidFill>
                <a:schemeClr val="accent3"/>
              </a:solidFill>
            </a:endParaRPr>
          </a:p>
        </p:txBody>
      </p:sp>
      <p:pic>
        <p:nvPicPr>
          <p:cNvPr id="2050" name="Picture 2" descr="C:\Users\Алексей\Pictures\ukenglanddover234_20071019_1875373533.jpg"/>
          <p:cNvPicPr>
            <a:picLocks noGrp="1" noChangeAspect="1" noChangeArrowheads="1"/>
          </p:cNvPicPr>
          <p:nvPr>
            <p:ph idx="1"/>
          </p:nvPr>
        </p:nvPicPr>
        <p:blipFill>
          <a:blip r:embed="rId2" cstate="print"/>
          <a:srcRect/>
          <a:stretch>
            <a:fillRect/>
          </a:stretch>
        </p:blipFill>
        <p:spPr bwMode="auto">
          <a:xfrm>
            <a:off x="571472" y="1928802"/>
            <a:ext cx="4490388" cy="3143272"/>
          </a:xfrm>
          <a:prstGeom prst="rect">
            <a:avLst/>
          </a:prstGeom>
          <a:noFill/>
        </p:spPr>
      </p:pic>
      <p:pic>
        <p:nvPicPr>
          <p:cNvPr id="2051" name="Picture 3" descr="C:\Users\Алексей\Pictures\ukenglanddover215_20071019_1911006634.jpg"/>
          <p:cNvPicPr>
            <a:picLocks noChangeAspect="1" noChangeArrowheads="1"/>
          </p:cNvPicPr>
          <p:nvPr/>
        </p:nvPicPr>
        <p:blipFill>
          <a:blip r:embed="rId3" cstate="print"/>
          <a:srcRect/>
          <a:stretch>
            <a:fillRect/>
          </a:stretch>
        </p:blipFill>
        <p:spPr bwMode="auto">
          <a:xfrm>
            <a:off x="4429124" y="3429000"/>
            <a:ext cx="4000488" cy="3143272"/>
          </a:xfrm>
          <a:prstGeom prst="rect">
            <a:avLst/>
          </a:prstGeom>
          <a:noFill/>
        </p:spPr>
      </p:pic>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a:t>
            </a:r>
            <a:r>
              <a:rPr lang="en-US" dirty="0" smtClean="0">
                <a:solidFill>
                  <a:schemeClr val="accent3"/>
                </a:solidFill>
              </a:rPr>
              <a:t>The Warwick Castle.</a:t>
            </a:r>
            <a:endParaRPr lang="ru-RU" dirty="0">
              <a:solidFill>
                <a:schemeClr val="accent3"/>
              </a:solidFill>
            </a:endParaRPr>
          </a:p>
        </p:txBody>
      </p:sp>
      <p:pic>
        <p:nvPicPr>
          <p:cNvPr id="1026" name="Picture 2" descr="C:\Users\Алексей\Pictures\warwick-castle.jpg"/>
          <p:cNvPicPr>
            <a:picLocks noGrp="1" noChangeAspect="1" noChangeArrowheads="1"/>
          </p:cNvPicPr>
          <p:nvPr>
            <p:ph idx="1"/>
          </p:nvPr>
        </p:nvPicPr>
        <p:blipFill>
          <a:blip r:embed="rId2" cstate="print"/>
          <a:srcRect/>
          <a:stretch>
            <a:fillRect/>
          </a:stretch>
        </p:blipFill>
        <p:spPr bwMode="auto">
          <a:xfrm>
            <a:off x="214282" y="2071678"/>
            <a:ext cx="4847579" cy="2714644"/>
          </a:xfrm>
          <a:prstGeom prst="rect">
            <a:avLst/>
          </a:prstGeom>
          <a:noFill/>
        </p:spPr>
      </p:pic>
      <p:pic>
        <p:nvPicPr>
          <p:cNvPr id="1027" name="Picture 3" descr="C:\Users\Алексей\Pictures\136882272.jpg"/>
          <p:cNvPicPr>
            <a:picLocks noChangeAspect="1" noChangeArrowheads="1"/>
          </p:cNvPicPr>
          <p:nvPr/>
        </p:nvPicPr>
        <p:blipFill>
          <a:blip r:embed="rId3" cstate="print"/>
          <a:srcRect/>
          <a:stretch>
            <a:fillRect/>
          </a:stretch>
        </p:blipFill>
        <p:spPr bwMode="auto">
          <a:xfrm>
            <a:off x="4071934" y="3357562"/>
            <a:ext cx="4762500" cy="3171825"/>
          </a:xfrm>
          <a:prstGeom prst="rect">
            <a:avLst/>
          </a:prstGeom>
          <a:noFill/>
        </p:spPr>
      </p:pic>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r>
              <a:rPr lang="en-US" dirty="0" smtClean="0">
                <a:solidFill>
                  <a:schemeClr val="accent3"/>
                </a:solidFill>
              </a:rPr>
              <a:t>The Leeds Castle</a:t>
            </a:r>
            <a:r>
              <a:rPr lang="en-US" dirty="0" smtClean="0"/>
              <a:t>.</a:t>
            </a:r>
            <a:endParaRPr lang="ru-RU" dirty="0"/>
          </a:p>
        </p:txBody>
      </p:sp>
      <p:pic>
        <p:nvPicPr>
          <p:cNvPr id="5122" name="Picture 2" descr="C:\Users\Алексей\Pictures\704149538.jpg"/>
          <p:cNvPicPr>
            <a:picLocks noGrp="1" noChangeAspect="1" noChangeArrowheads="1"/>
          </p:cNvPicPr>
          <p:nvPr>
            <p:ph idx="1"/>
          </p:nvPr>
        </p:nvPicPr>
        <p:blipFill>
          <a:blip r:embed="rId2" cstate="print"/>
          <a:srcRect/>
          <a:stretch>
            <a:fillRect/>
          </a:stretch>
        </p:blipFill>
        <p:spPr bwMode="auto">
          <a:xfrm>
            <a:off x="285720" y="1857364"/>
            <a:ext cx="4573804" cy="3500462"/>
          </a:xfrm>
          <a:prstGeom prst="rect">
            <a:avLst/>
          </a:prstGeom>
          <a:noFill/>
        </p:spPr>
      </p:pic>
      <p:pic>
        <p:nvPicPr>
          <p:cNvPr id="5123" name="Picture 3"/>
          <p:cNvPicPr>
            <a:picLocks noChangeAspect="1" noChangeArrowheads="1"/>
          </p:cNvPicPr>
          <p:nvPr/>
        </p:nvPicPr>
        <p:blipFill>
          <a:blip r:embed="rId3" cstate="print"/>
          <a:srcRect/>
          <a:stretch>
            <a:fillRect/>
          </a:stretch>
        </p:blipFill>
        <p:spPr bwMode="auto">
          <a:xfrm>
            <a:off x="4429124" y="3071810"/>
            <a:ext cx="4330739" cy="364333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t>
            </a:r>
            <a:r>
              <a:rPr lang="en-US" sz="4900" dirty="0" smtClean="0">
                <a:solidFill>
                  <a:schemeClr val="accent3"/>
                </a:solidFill>
              </a:rPr>
              <a:t>Windsor Castle.</a:t>
            </a:r>
            <a:endParaRPr lang="ru-RU" sz="4900" dirty="0">
              <a:solidFill>
                <a:schemeClr val="accent3"/>
              </a:solidFill>
            </a:endParaRPr>
          </a:p>
        </p:txBody>
      </p:sp>
      <p:pic>
        <p:nvPicPr>
          <p:cNvPr id="6146" name="Picture 2" descr="C:\Users\Алексей\Pictures\Windsor_castle.JPG"/>
          <p:cNvPicPr>
            <a:picLocks noGrp="1" noChangeAspect="1" noChangeArrowheads="1"/>
          </p:cNvPicPr>
          <p:nvPr>
            <p:ph idx="1"/>
          </p:nvPr>
        </p:nvPicPr>
        <p:blipFill>
          <a:blip r:embed="rId2" cstate="print"/>
          <a:srcRect/>
          <a:stretch>
            <a:fillRect/>
          </a:stretch>
        </p:blipFill>
        <p:spPr bwMode="auto">
          <a:xfrm>
            <a:off x="357158" y="1857364"/>
            <a:ext cx="3997586" cy="4310066"/>
          </a:xfrm>
          <a:prstGeom prst="rect">
            <a:avLst/>
          </a:prstGeom>
          <a:noFill/>
        </p:spPr>
      </p:pic>
      <p:pic>
        <p:nvPicPr>
          <p:cNvPr id="6147" name="Picture 3" descr="C:\Users\Алексей\Pictures\WindsorCastle.jpg"/>
          <p:cNvPicPr>
            <a:picLocks noChangeAspect="1" noChangeArrowheads="1"/>
          </p:cNvPicPr>
          <p:nvPr/>
        </p:nvPicPr>
        <p:blipFill>
          <a:blip r:embed="rId3" cstate="print"/>
          <a:srcRect/>
          <a:stretch>
            <a:fillRect/>
          </a:stretch>
        </p:blipFill>
        <p:spPr bwMode="auto">
          <a:xfrm>
            <a:off x="3571868" y="3643314"/>
            <a:ext cx="5185130" cy="3080384"/>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a:t>
            </a:r>
            <a:r>
              <a:rPr lang="en-US" dirty="0" smtClean="0">
                <a:solidFill>
                  <a:schemeClr val="accent3"/>
                </a:solidFill>
              </a:rPr>
              <a:t>Hampton Court.</a:t>
            </a:r>
            <a:endParaRPr lang="ru-RU" dirty="0">
              <a:solidFill>
                <a:schemeClr val="accent3"/>
              </a:solidFill>
            </a:endParaRPr>
          </a:p>
        </p:txBody>
      </p:sp>
      <p:pic>
        <p:nvPicPr>
          <p:cNvPr id="7170" name="Picture 2" descr="C:\Users\Алексей\Pictures\800px-Hampton_Court_RJL.JPG"/>
          <p:cNvPicPr>
            <a:picLocks noGrp="1" noChangeAspect="1" noChangeArrowheads="1"/>
          </p:cNvPicPr>
          <p:nvPr>
            <p:ph idx="1"/>
          </p:nvPr>
        </p:nvPicPr>
        <p:blipFill>
          <a:blip r:embed="rId2" cstate="print"/>
          <a:srcRect/>
          <a:stretch>
            <a:fillRect/>
          </a:stretch>
        </p:blipFill>
        <p:spPr bwMode="auto">
          <a:xfrm>
            <a:off x="357158" y="2000240"/>
            <a:ext cx="5026838" cy="3351225"/>
          </a:xfrm>
          <a:prstGeom prst="rect">
            <a:avLst/>
          </a:prstGeom>
          <a:noFill/>
        </p:spPr>
      </p:pic>
      <p:pic>
        <p:nvPicPr>
          <p:cNvPr id="7171" name="Picture 3" descr="C:\Users\Алексей\Pictures\Hampton_Court_Palace.jpg"/>
          <p:cNvPicPr>
            <a:picLocks noChangeAspect="1" noChangeArrowheads="1"/>
          </p:cNvPicPr>
          <p:nvPr/>
        </p:nvPicPr>
        <p:blipFill>
          <a:blip r:embed="rId3" cstate="print"/>
          <a:srcRect/>
          <a:stretch>
            <a:fillRect/>
          </a:stretch>
        </p:blipFill>
        <p:spPr bwMode="auto">
          <a:xfrm>
            <a:off x="4929190" y="3571876"/>
            <a:ext cx="3890986" cy="2912681"/>
          </a:xfrm>
          <a:prstGeom prst="rect">
            <a:avLst/>
          </a:prstGeom>
          <a:noFill/>
        </p:spPr>
      </p:pic>
    </p:spTree>
  </p:cSld>
  <p:clrMapOvr>
    <a:masterClrMapping/>
  </p:clrMapOvr>
  <p:transition>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t>
            </a:r>
            <a:r>
              <a:rPr lang="en-US" dirty="0" smtClean="0">
                <a:solidFill>
                  <a:schemeClr val="accent3"/>
                </a:solidFill>
              </a:rPr>
              <a:t>Castles with ghosts</a:t>
            </a:r>
            <a:r>
              <a:rPr lang="en-US" dirty="0" smtClean="0"/>
              <a:t>.</a:t>
            </a:r>
            <a:endParaRPr lang="ru-RU" dirty="0"/>
          </a:p>
        </p:txBody>
      </p:sp>
      <p:pic>
        <p:nvPicPr>
          <p:cNvPr id="3074" name="Picture 2" descr="C:\Users\Алексей\Pictures\946d52bfc4feaff69f.jpg"/>
          <p:cNvPicPr>
            <a:picLocks noGrp="1" noChangeAspect="1" noChangeArrowheads="1"/>
          </p:cNvPicPr>
          <p:nvPr>
            <p:ph idx="1"/>
          </p:nvPr>
        </p:nvPicPr>
        <p:blipFill>
          <a:blip r:embed="rId2" cstate="print"/>
          <a:srcRect/>
          <a:stretch>
            <a:fillRect/>
          </a:stretch>
        </p:blipFill>
        <p:spPr bwMode="auto">
          <a:xfrm>
            <a:off x="428596" y="785794"/>
            <a:ext cx="2926291" cy="4389437"/>
          </a:xfrm>
          <a:prstGeom prst="rect">
            <a:avLst/>
          </a:prstGeom>
          <a:noFill/>
        </p:spPr>
      </p:pic>
      <p:pic>
        <p:nvPicPr>
          <p:cNvPr id="3075" name="Picture 3" descr="C:\Users\Алексей\Pictures\567943.jpg"/>
          <p:cNvPicPr>
            <a:picLocks noChangeAspect="1" noChangeArrowheads="1"/>
          </p:cNvPicPr>
          <p:nvPr/>
        </p:nvPicPr>
        <p:blipFill>
          <a:blip r:embed="rId3" cstate="print"/>
          <a:srcRect/>
          <a:stretch>
            <a:fillRect/>
          </a:stretch>
        </p:blipFill>
        <p:spPr bwMode="auto">
          <a:xfrm>
            <a:off x="5429256" y="1857364"/>
            <a:ext cx="3250412" cy="4333882"/>
          </a:xfrm>
          <a:prstGeom prst="rect">
            <a:avLst/>
          </a:prstGeom>
          <a:noFill/>
        </p:spPr>
      </p:pic>
      <p:pic>
        <p:nvPicPr>
          <p:cNvPr id="3076" name="Picture 4" descr="C:\Users\Алексей\Pictures\picturecontent-pid-19fd6-et-75cca09.jpg"/>
          <p:cNvPicPr>
            <a:picLocks noChangeAspect="1" noChangeArrowheads="1"/>
          </p:cNvPicPr>
          <p:nvPr/>
        </p:nvPicPr>
        <p:blipFill>
          <a:blip r:embed="rId4" cstate="print"/>
          <a:srcRect/>
          <a:stretch>
            <a:fillRect/>
          </a:stretch>
        </p:blipFill>
        <p:spPr bwMode="auto">
          <a:xfrm>
            <a:off x="2571736" y="3500438"/>
            <a:ext cx="3280997" cy="3071834"/>
          </a:xfrm>
          <a:prstGeom prst="rect">
            <a:avLst/>
          </a:prstGeom>
          <a:noFill/>
        </p:spPr>
      </p:pic>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388</TotalTime>
  <Words>222</Words>
  <Application>Microsoft Office PowerPoint</Application>
  <PresentationFormat>Экран (4:3)</PresentationFormat>
  <Paragraphs>25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 «British castles: from the very beginning till   nowadays» </vt:lpstr>
      <vt:lpstr>Classification of British castles</vt:lpstr>
      <vt:lpstr>   Map of Great Britain</vt:lpstr>
      <vt:lpstr>    The Dover Castle.</vt:lpstr>
      <vt:lpstr>   The Warwick Castle.</vt:lpstr>
      <vt:lpstr>    The Leeds Castle.</vt:lpstr>
      <vt:lpstr>     Windsor Castle.</vt:lpstr>
      <vt:lpstr>    Hampton Court.</vt:lpstr>
      <vt:lpstr>    Castles with ghosts.</vt:lpstr>
      <vt:lpstr>         Conclusion.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«British castles as symbols of the country»</dc:title>
  <dc:creator>Алексей</dc:creator>
  <cp:lastModifiedBy>Алексей</cp:lastModifiedBy>
  <cp:revision>43</cp:revision>
  <dcterms:created xsi:type="dcterms:W3CDTF">2010-04-03T18:41:03Z</dcterms:created>
  <dcterms:modified xsi:type="dcterms:W3CDTF">2010-04-12T10:03:02Z</dcterms:modified>
</cp:coreProperties>
</file>