
<file path=[Content_Types].xml><?xml version="1.0" encoding="utf-8"?>
<Types xmlns="http://schemas.openxmlformats.org/package/2006/content-types">
  <Default Extension="png" ContentType="image/png"/>
  <Default Extension="bin" ContentType="application/vnd.ms-office.activeX"/>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ctiveX/activeX1.xml" ContentType="application/vnd.ms-office.activeX+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4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91" d="100"/>
          <a:sy n="91" d="100"/>
        </p:scale>
        <p:origin x="140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4C599241-6926-101B-9992-00000B65C6F9}"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45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20BB889-9D34-4BBB-8EBF-7B432ADE08F0}" type="datetimeFigureOut">
              <a:rPr lang="ru-RU" smtClean="0"/>
              <a:t>13.02.2022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26087401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20BB889-9D34-4BBB-8EBF-7B432ADE08F0}" type="datetimeFigureOut">
              <a:rPr lang="ru-RU" smtClean="0"/>
              <a:t>13.02.2022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358004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07757" y="365125"/>
            <a:ext cx="1478756"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71488" y="365125"/>
            <a:ext cx="4321969"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20BB889-9D34-4BBB-8EBF-7B432ADE08F0}" type="datetimeFigureOut">
              <a:rPr lang="ru-RU" smtClean="0"/>
              <a:t>13.02.2022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1227074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20BB889-9D34-4BBB-8EBF-7B432ADE08F0}" type="datetimeFigureOut">
              <a:rPr lang="ru-RU" smtClean="0"/>
              <a:t>13.02.2022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384426554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9"/>
            <a:ext cx="7886700" cy="2852737"/>
          </a:xfrm>
        </p:spPr>
        <p:txBody>
          <a:bodyPr anchor="b"/>
          <a:lstStyle>
            <a:lvl1pPr>
              <a:defRPr sz="4500"/>
            </a:lvl1pPr>
          </a:lstStyle>
          <a:p>
            <a:r>
              <a:rPr lang="ru-RU" smtClean="0"/>
              <a:t>Образец заголовка</a:t>
            </a:r>
            <a:endParaRPr lang="ru-RU"/>
          </a:p>
        </p:txBody>
      </p:sp>
      <p:sp>
        <p:nvSpPr>
          <p:cNvPr id="3" name="Текст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20BB889-9D34-4BBB-8EBF-7B432ADE08F0}" type="datetimeFigureOut">
              <a:rPr lang="ru-RU" smtClean="0"/>
              <a:t>13.02.2022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2159550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71487" y="1825625"/>
            <a:ext cx="2900363"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3486150" y="1825625"/>
            <a:ext cx="2900363"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20BB889-9D34-4BBB-8EBF-7B432ADE08F0}" type="datetimeFigureOut">
              <a:rPr lang="ru-RU" smtClean="0"/>
              <a:t>13.02.2022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23490839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365126"/>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4" name="Объект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6" name="Объект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20BB889-9D34-4BBB-8EBF-7B432ADE08F0}" type="datetimeFigureOut">
              <a:rPr lang="ru-RU" smtClean="0"/>
              <a:t>13.02.2022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22860005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20BB889-9D34-4BBB-8EBF-7B432ADE08F0}" type="datetimeFigureOut">
              <a:rPr lang="ru-RU" smtClean="0"/>
              <a:t>13.02.2022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1304350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20BB889-9D34-4BBB-8EBF-7B432ADE08F0}" type="datetimeFigureOut">
              <a:rPr lang="ru-RU" smtClean="0"/>
              <a:t>13.02.2022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2374920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smtClean="0"/>
              <a:t>Образец заголовка</a:t>
            </a:r>
            <a:endParaRPr lang="ru-RU"/>
          </a:p>
        </p:txBody>
      </p:sp>
      <p:sp>
        <p:nvSpPr>
          <p:cNvPr id="3" name="Объект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4"/>
          <p:cNvSpPr>
            <a:spLocks noGrp="1"/>
          </p:cNvSpPr>
          <p:nvPr>
            <p:ph type="dt" sz="half" idx="10"/>
          </p:nvPr>
        </p:nvSpPr>
        <p:spPr/>
        <p:txBody>
          <a:bodyPr/>
          <a:lstStyle/>
          <a:p>
            <a:fld id="{820BB889-9D34-4BBB-8EBF-7B432ADE08F0}" type="datetimeFigureOut">
              <a:rPr lang="ru-RU" smtClean="0"/>
              <a:t>13.02.2022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2691012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smtClean="0"/>
              <a:t>Образец заголовка</a:t>
            </a:r>
            <a:endParaRPr lang="ru-RU"/>
          </a:p>
        </p:txBody>
      </p:sp>
      <p:sp>
        <p:nvSpPr>
          <p:cNvPr id="3" name="Рисунок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ru-RU"/>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4"/>
          <p:cNvSpPr>
            <a:spLocks noGrp="1"/>
          </p:cNvSpPr>
          <p:nvPr>
            <p:ph type="dt" sz="half" idx="10"/>
          </p:nvPr>
        </p:nvSpPr>
        <p:spPr/>
        <p:txBody>
          <a:bodyPr/>
          <a:lstStyle/>
          <a:p>
            <a:fld id="{820BB889-9D34-4BBB-8EBF-7B432ADE08F0}" type="datetimeFigureOut">
              <a:rPr lang="ru-RU" smtClean="0"/>
              <a:t>13.02.2022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93414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20BB889-9D34-4BBB-8EBF-7B432ADE08F0}" type="datetimeFigureOut">
              <a:rPr lang="ru-RU" smtClean="0"/>
              <a:t>13.02.2022</a:t>
            </a:fld>
            <a:endParaRPr lang="ru-RU"/>
          </a:p>
        </p:txBody>
      </p:sp>
      <p:sp>
        <p:nvSpPr>
          <p:cNvPr id="5" name="Нижний колонтитул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C173F88-3387-453B-9303-AC0210B95CB8}" type="slidenum">
              <a:rPr lang="ru-RU" smtClean="0"/>
              <a:t>‹#›</a:t>
            </a:fld>
            <a:endParaRPr lang="ru-RU"/>
          </a:p>
        </p:txBody>
      </p:sp>
      <p:pic>
        <p:nvPicPr>
          <p:cNvPr id="10" name="Рисунок 9"/>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28" y="0"/>
            <a:ext cx="9144000" cy="6858000"/>
          </a:xfrm>
          <a:prstGeom prst="rect">
            <a:avLst/>
          </a:prstGeom>
        </p:spPr>
      </p:pic>
    </p:spTree>
    <p:extLst>
      <p:ext uri="{BB962C8B-B14F-4D97-AF65-F5344CB8AC3E}">
        <p14:creationId xmlns:p14="http://schemas.microsoft.com/office/powerpoint/2010/main" val="29971805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control" Target="../activeX/activeX1.xml"/><Relationship Id="rId1" Type="http://schemas.openxmlformats.org/officeDocument/2006/relationships/vmlDrawing" Target="../drawings/vmlDrawing1.vml"/><Relationship Id="rId5" Type="http://schemas.openxmlformats.org/officeDocument/2006/relationships/image" Target="../media/image4.wmf"/><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Прямоугольник 5"/>
          <p:cNvSpPr/>
          <p:nvPr/>
        </p:nvSpPr>
        <p:spPr>
          <a:xfrm>
            <a:off x="0" y="2215210"/>
            <a:ext cx="9144000" cy="2124635"/>
          </a:xfrm>
          <a:prstGeom prst="rect">
            <a:avLst/>
          </a:prstGeom>
          <a:gradFill flip="none" rotWithShape="1">
            <a:gsLst>
              <a:gs pos="0">
                <a:srgbClr val="FF0048"/>
              </a:gs>
              <a:gs pos="46000">
                <a:srgbClr val="FF0000"/>
              </a:gs>
              <a:gs pos="100000">
                <a:srgbClr val="C00000"/>
              </a:gs>
            </a:gsLst>
            <a:path path="circle">
              <a:fillToRect l="50000" t="130000" r="50000" b="-30000"/>
            </a:path>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ctrTitle"/>
          </p:nvPr>
        </p:nvSpPr>
        <p:spPr>
          <a:xfrm>
            <a:off x="1086507" y="2832100"/>
            <a:ext cx="6970986" cy="1193800"/>
          </a:xfrm>
        </p:spPr>
        <p:txBody>
          <a:bodyPr>
            <a:noAutofit/>
          </a:bodyPr>
          <a:lstStyle/>
          <a:p>
            <a:r>
              <a:rPr lang="en-US" sz="8000" dirty="0"/>
              <a:t>V</a:t>
            </a:r>
            <a:r>
              <a:rPr lang="en-US" sz="8000" dirty="0" smtClean="0"/>
              <a:t>alentine's Day</a:t>
            </a:r>
            <a:endParaRPr lang="ru-RU" sz="8000" dirty="0">
              <a:latin typeface="+mn-lt"/>
            </a:endParaRPr>
          </a:p>
        </p:txBody>
      </p:sp>
      <p:sp>
        <p:nvSpPr>
          <p:cNvPr id="3" name="Подзаголовок 2"/>
          <p:cNvSpPr>
            <a:spLocks noGrp="1"/>
          </p:cNvSpPr>
          <p:nvPr>
            <p:ph type="subTitle" idx="1"/>
          </p:nvPr>
        </p:nvSpPr>
        <p:spPr>
          <a:xfrm>
            <a:off x="5223641" y="5044966"/>
            <a:ext cx="3804746" cy="1521355"/>
          </a:xfrm>
        </p:spPr>
        <p:txBody>
          <a:bodyPr>
            <a:normAutofit fontScale="92500" lnSpcReduction="10000"/>
          </a:bodyPr>
          <a:lstStyle/>
          <a:p>
            <a:pPr algn="r"/>
            <a:r>
              <a:rPr lang="ru-RU" sz="2400" dirty="0" smtClean="0"/>
              <a:t>Выполнила: </a:t>
            </a:r>
            <a:r>
              <a:rPr lang="ru-RU" sz="2400" dirty="0" err="1" smtClean="0"/>
              <a:t>Чехлова</a:t>
            </a:r>
            <a:r>
              <a:rPr lang="ru-RU" sz="2400" dirty="0" smtClean="0"/>
              <a:t> Маша </a:t>
            </a:r>
          </a:p>
          <a:p>
            <a:pPr algn="r"/>
            <a:r>
              <a:rPr lang="ru-RU" sz="2400" dirty="0" smtClean="0"/>
              <a:t>Ученица 8 класса «А» </a:t>
            </a:r>
          </a:p>
          <a:p>
            <a:pPr algn="r"/>
            <a:r>
              <a:rPr lang="ru-RU" sz="2400" dirty="0" smtClean="0"/>
              <a:t>Средняя школа №3</a:t>
            </a:r>
          </a:p>
          <a:p>
            <a:pPr algn="r"/>
            <a:r>
              <a:rPr lang="ru-RU" sz="2400" dirty="0" smtClean="0"/>
              <a:t>Учитель: Жилина И.В.</a:t>
            </a:r>
            <a:endParaRPr lang="ru-RU" sz="2400" dirty="0"/>
          </a:p>
        </p:txBody>
      </p:sp>
    </p:spTree>
    <p:extLst>
      <p:ext uri="{BB962C8B-B14F-4D97-AF65-F5344CB8AC3E}">
        <p14:creationId xmlns:p14="http://schemas.microsoft.com/office/powerpoint/2010/main" val="16938328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4400" dirty="0">
                <a:latin typeface="+mn-lt"/>
              </a:rPr>
              <a:t>W</a:t>
            </a:r>
            <a:r>
              <a:rPr lang="en-US" sz="4400" dirty="0" smtClean="0">
                <a:latin typeface="+mn-lt"/>
              </a:rPr>
              <a:t>hat </a:t>
            </a:r>
            <a:r>
              <a:rPr lang="en-US" sz="4400" dirty="0">
                <a:latin typeface="+mn-lt"/>
              </a:rPr>
              <a:t>kind of holiday is this</a:t>
            </a:r>
            <a:endParaRPr lang="ru-RU" sz="4400" dirty="0">
              <a:latin typeface="+mn-lt"/>
            </a:endParaRPr>
          </a:p>
        </p:txBody>
      </p:sp>
      <p:sp>
        <p:nvSpPr>
          <p:cNvPr id="3" name="Объект 2"/>
          <p:cNvSpPr>
            <a:spLocks noGrp="1"/>
          </p:cNvSpPr>
          <p:nvPr>
            <p:ph sz="half" idx="1"/>
          </p:nvPr>
        </p:nvSpPr>
        <p:spPr>
          <a:xfrm>
            <a:off x="1294661" y="1690689"/>
            <a:ext cx="3806223" cy="4351338"/>
          </a:xfrm>
        </p:spPr>
        <p:txBody>
          <a:bodyPr>
            <a:normAutofit/>
          </a:bodyPr>
          <a:lstStyle/>
          <a:p>
            <a:r>
              <a:rPr lang="en-US" b="1" dirty="0"/>
              <a:t>Valentine's Day</a:t>
            </a:r>
            <a:r>
              <a:rPr lang="en-US" dirty="0"/>
              <a:t>, also called </a:t>
            </a:r>
            <a:r>
              <a:rPr lang="en-US" b="1" dirty="0"/>
              <a:t>Saint Valentine's Day</a:t>
            </a:r>
            <a:r>
              <a:rPr lang="en-US" dirty="0"/>
              <a:t> or the </a:t>
            </a:r>
            <a:r>
              <a:rPr lang="en-US" b="1" dirty="0"/>
              <a:t>Feast of Saint </a:t>
            </a:r>
            <a:r>
              <a:rPr lang="en-US" b="1" dirty="0" smtClean="0"/>
              <a:t>Valentine</a:t>
            </a:r>
            <a:r>
              <a:rPr lang="en-US" dirty="0" smtClean="0"/>
              <a:t>, is </a:t>
            </a:r>
            <a:r>
              <a:rPr lang="en-US" dirty="0"/>
              <a:t>celebrated annually on February 14</a:t>
            </a:r>
            <a:r>
              <a:rPr lang="en-US" dirty="0" smtClean="0"/>
              <a:t>.</a:t>
            </a:r>
            <a:r>
              <a:rPr lang="en-US" dirty="0"/>
              <a:t> It originated as a Christian </a:t>
            </a:r>
            <a:r>
              <a:rPr lang="en-US" dirty="0" smtClean="0"/>
              <a:t>feast day</a:t>
            </a:r>
            <a:r>
              <a:rPr lang="en-US" dirty="0"/>
              <a:t> honoring one or two early </a:t>
            </a:r>
            <a:r>
              <a:rPr lang="en-US" dirty="0" smtClean="0"/>
              <a:t>Christian martyrs</a:t>
            </a:r>
            <a:r>
              <a:rPr lang="en-US" dirty="0"/>
              <a:t> named Saint Valentine and, through later folk traditions, has become a significant cultural, religious, and commercial celebration of </a:t>
            </a:r>
            <a:r>
              <a:rPr lang="en-US" dirty="0" smtClean="0"/>
              <a:t>romance and</a:t>
            </a:r>
            <a:r>
              <a:rPr lang="en-US" dirty="0"/>
              <a:t> love in many regions of the world</a:t>
            </a:r>
            <a:r>
              <a:rPr lang="en-US" dirty="0" smtClean="0"/>
              <a:t>.</a:t>
            </a:r>
            <a:endParaRPr lang="ru-RU" dirty="0"/>
          </a:p>
        </p:txBody>
      </p:sp>
      <p:pic>
        <p:nvPicPr>
          <p:cNvPr id="1028" name="Picture 4" descr="https://cdn.pixabay.com/photo/2020/01/03/09/25/valentines-day-4737670_640.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201853" y="1782187"/>
            <a:ext cx="3689897" cy="36898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23757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4800" dirty="0" smtClean="0">
                <a:latin typeface="+mn-lt"/>
              </a:rPr>
              <a:t>Folk traditions</a:t>
            </a:r>
            <a:endParaRPr lang="ru-RU" sz="4800" dirty="0">
              <a:latin typeface="+mn-lt"/>
            </a:endParaRPr>
          </a:p>
        </p:txBody>
      </p:sp>
      <p:sp>
        <p:nvSpPr>
          <p:cNvPr id="3" name="Объект 2"/>
          <p:cNvSpPr>
            <a:spLocks noGrp="1"/>
          </p:cNvSpPr>
          <p:nvPr>
            <p:ph sz="half" idx="1"/>
          </p:nvPr>
        </p:nvSpPr>
        <p:spPr>
          <a:xfrm>
            <a:off x="0" y="1690689"/>
            <a:ext cx="5782168" cy="4407009"/>
          </a:xfrm>
        </p:spPr>
        <p:txBody>
          <a:bodyPr>
            <a:normAutofit lnSpcReduction="10000"/>
          </a:bodyPr>
          <a:lstStyle/>
          <a:p>
            <a:r>
              <a:rPr lang="en-US" dirty="0"/>
              <a:t>While the European folk traditions connected with Saint Valentine and St. Valentine's Day have become marginalized by the modern Anglo-American customs connecting the day with romantic love, there are some remaining associations connecting the saint with the advent of spring.</a:t>
            </a:r>
          </a:p>
          <a:p>
            <a:r>
              <a:rPr lang="en-US" dirty="0"/>
              <a:t>While the custom of sending cards, flowers, chocolates and other gifts originated in the UK, Valentine's Day still remains connected with various regional customs in England. In Norfolk, a character called 'Jack' Valentine knocks on the rear door of houses leaving sweets and presents for children. Although he was leaving treats, many children were scared of this mystical person</a:t>
            </a:r>
          </a:p>
          <a:p>
            <a:endParaRPr lang="ru-RU" dirty="0"/>
          </a:p>
        </p:txBody>
      </p:sp>
      <p:pic>
        <p:nvPicPr>
          <p:cNvPr id="2062" name="Picture 14" descr="https://i.pinimg.com/736x/5d/79/0b/5d790b0d133ad878f961abdc3caefddc--chocolate-hearts-chocolate-boxes.jpg"/>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bwMode="auto">
          <a:xfrm>
            <a:off x="5701860" y="1566042"/>
            <a:ext cx="3442139" cy="4130566"/>
          </a:xfrm>
          <a:prstGeom prst="rect">
            <a:avLst/>
          </a:prstGeom>
          <a:noFill/>
          <a:extLst>
            <a:ext uri="{909E8E84-426E-40DD-AFC4-6F175D3DCCD1}">
              <a14:hiddenFill xmlns:a14="http://schemas.microsoft.com/office/drawing/2010/main">
                <a:solidFill>
                  <a:srgbClr val="FFFFFF"/>
                </a:solidFill>
              </a14:hiddenFill>
            </a:ext>
          </a:extLst>
        </p:spPr>
      </p:pic>
    </p:spTree>
    <p:controls>
      <mc:AlternateContent xmlns:mc="http://schemas.openxmlformats.org/markup-compatibility/2006">
        <mc:Choice xmlns:v="urn:schemas-microsoft-com:vml" Requires="v">
          <p:control spid="2064" name="Image1" r:id="rId2" imgW="47520" imgH="47520"/>
        </mc:Choice>
        <mc:Fallback>
          <p:control name="Image1" r:id="rId2" imgW="47520" imgH="47520">
            <p:pic>
              <p:nvPicPr>
                <p:cNvPr id="5" name="Image1"/>
                <p:cNvPicPr>
                  <a:picLocks/>
                </p:cNvPicPr>
                <p:nvPr/>
              </p:nvPicPr>
              <p:blipFill>
                <a:blip r:embed="rId5"/>
                <a:stretch>
                  <a:fillRect/>
                </a:stretch>
              </p:blipFill>
              <p:spPr>
                <a:xfrm>
                  <a:off x="7808913" y="2406650"/>
                  <a:ext cx="46037" cy="46038"/>
                </a:xfrm>
                <a:prstGeom prst="rect">
                  <a:avLst/>
                </a:prstGeom>
              </p:spPr>
            </p:pic>
          </p:control>
        </mc:Fallback>
      </mc:AlternateContent>
    </p:controls>
    <p:extLst>
      <p:ext uri="{BB962C8B-B14F-4D97-AF65-F5344CB8AC3E}">
        <p14:creationId xmlns:p14="http://schemas.microsoft.com/office/powerpoint/2010/main" val="20500870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5400" dirty="0">
                <a:latin typeface="+mn-lt"/>
              </a:rPr>
              <a:t>Court of love</a:t>
            </a:r>
          </a:p>
        </p:txBody>
      </p:sp>
      <p:sp>
        <p:nvSpPr>
          <p:cNvPr id="3" name="Объект 2"/>
          <p:cNvSpPr>
            <a:spLocks noGrp="1"/>
          </p:cNvSpPr>
          <p:nvPr>
            <p:ph idx="1"/>
          </p:nvPr>
        </p:nvSpPr>
        <p:spPr>
          <a:xfrm>
            <a:off x="1450428" y="1690689"/>
            <a:ext cx="7064922" cy="4486274"/>
          </a:xfrm>
        </p:spPr>
        <p:txBody>
          <a:bodyPr>
            <a:normAutofit/>
          </a:bodyPr>
          <a:lstStyle/>
          <a:p>
            <a:r>
              <a:rPr lang="en-US" dirty="0"/>
              <a:t>The earliest description of February 14 as an annual celebration of love appears in the </a:t>
            </a:r>
            <a:r>
              <a:rPr lang="en-US" i="1" dirty="0"/>
              <a:t>Charter of the Court of Love</a:t>
            </a:r>
            <a:r>
              <a:rPr lang="en-US" dirty="0"/>
              <a:t>. The charter, allegedly issued by Charles VI of France at </a:t>
            </a:r>
            <a:r>
              <a:rPr lang="en-US" dirty="0" smtClean="0"/>
              <a:t>Mantes-la-Jolie</a:t>
            </a:r>
            <a:r>
              <a:rPr lang="ru-RU" dirty="0" smtClean="0"/>
              <a:t> </a:t>
            </a:r>
            <a:r>
              <a:rPr lang="en-US" dirty="0" smtClean="0"/>
              <a:t>in </a:t>
            </a:r>
            <a:r>
              <a:rPr lang="en-US" dirty="0"/>
              <a:t>1400, describes lavish festivities to be attended by several members of the royal court, including a feast, amorous song and poetry competitions, </a:t>
            </a:r>
            <a:r>
              <a:rPr lang="en-US" dirty="0" smtClean="0"/>
              <a:t>jousting</a:t>
            </a:r>
            <a:r>
              <a:rPr lang="ru-RU" dirty="0" smtClean="0"/>
              <a:t> </a:t>
            </a:r>
            <a:r>
              <a:rPr lang="en-US" dirty="0" smtClean="0"/>
              <a:t>and dancing.</a:t>
            </a:r>
            <a:r>
              <a:rPr lang="ru-RU" baseline="30000" dirty="0"/>
              <a:t> </a:t>
            </a:r>
            <a:r>
              <a:rPr lang="en-US" dirty="0" smtClean="0"/>
              <a:t>Amid </a:t>
            </a:r>
            <a:r>
              <a:rPr lang="en-US" dirty="0"/>
              <a:t>these festivities, the attending ladies would hear and rule on disputes from lovers</a:t>
            </a:r>
            <a:r>
              <a:rPr lang="en-US" dirty="0" smtClean="0"/>
              <a:t>.</a:t>
            </a:r>
            <a:r>
              <a:rPr lang="en-US" dirty="0"/>
              <a:t> No other record of the court exists, and none of those named in the charter were present at Mantes except Charles's queen, </a:t>
            </a:r>
            <a:r>
              <a:rPr lang="en-US" dirty="0" err="1"/>
              <a:t>Isabeau</a:t>
            </a:r>
            <a:r>
              <a:rPr lang="en-US" dirty="0"/>
              <a:t> of Bavaria, who may well have imagined it all while waiting out a plague</a:t>
            </a:r>
            <a:endParaRPr lang="ru-RU" dirty="0"/>
          </a:p>
        </p:txBody>
      </p:sp>
    </p:spTree>
    <p:extLst>
      <p:ext uri="{BB962C8B-B14F-4D97-AF65-F5344CB8AC3E}">
        <p14:creationId xmlns:p14="http://schemas.microsoft.com/office/powerpoint/2010/main" val="30607647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4400" dirty="0" smtClean="0">
                <a:latin typeface="+mn-lt"/>
              </a:rPr>
              <a:t>Valentine poem</a:t>
            </a:r>
            <a:r>
              <a:rPr lang="en-US" b="1" dirty="0" smtClean="0"/>
              <a:t/>
            </a:r>
            <a:br>
              <a:rPr lang="en-US" b="1" dirty="0" smtClean="0"/>
            </a:br>
            <a:endParaRPr lang="ru-RU" dirty="0"/>
          </a:p>
        </p:txBody>
      </p:sp>
      <p:sp>
        <p:nvSpPr>
          <p:cNvPr id="8" name="Объект 7"/>
          <p:cNvSpPr>
            <a:spLocks noGrp="1"/>
          </p:cNvSpPr>
          <p:nvPr>
            <p:ph sz="half" idx="1"/>
          </p:nvPr>
        </p:nvSpPr>
        <p:spPr>
          <a:xfrm>
            <a:off x="1345323" y="1271752"/>
            <a:ext cx="4172829" cy="5055476"/>
          </a:xfrm>
        </p:spPr>
        <p:txBody>
          <a:bodyPr>
            <a:normAutofit fontScale="85000" lnSpcReduction="20000"/>
          </a:bodyPr>
          <a:lstStyle/>
          <a:p>
            <a:pPr marL="0" indent="0">
              <a:buNone/>
            </a:pPr>
            <a:endParaRPr lang="en-US" dirty="0" smtClean="0"/>
          </a:p>
          <a:p>
            <a:pPr marL="0" indent="0">
              <a:buNone/>
            </a:pPr>
            <a:r>
              <a:rPr lang="en-US" dirty="0"/>
              <a:t>"</a:t>
            </a:r>
            <a:r>
              <a:rPr lang="en-US" dirty="0" err="1"/>
              <a:t>Hayle</a:t>
            </a:r>
            <a:r>
              <a:rPr lang="en-US" dirty="0"/>
              <a:t> Bishop Valentine whose day this is</a:t>
            </a:r>
            <a:br>
              <a:rPr lang="en-US" dirty="0"/>
            </a:br>
            <a:endParaRPr lang="en-US" dirty="0"/>
          </a:p>
          <a:p>
            <a:pPr marL="0" indent="0">
              <a:buNone/>
            </a:pPr>
            <a:r>
              <a:rPr lang="en-US" dirty="0" smtClean="0"/>
              <a:t>All </a:t>
            </a:r>
            <a:r>
              <a:rPr lang="en-US" dirty="0"/>
              <a:t>the </a:t>
            </a:r>
            <a:r>
              <a:rPr lang="en-US" dirty="0" err="1"/>
              <a:t>Ayre</a:t>
            </a:r>
            <a:r>
              <a:rPr lang="en-US" dirty="0"/>
              <a:t> is thy Diocese</a:t>
            </a:r>
            <a:br>
              <a:rPr lang="en-US" dirty="0"/>
            </a:br>
            <a:r>
              <a:rPr lang="en-US" dirty="0"/>
              <a:t>And all the chirping </a:t>
            </a:r>
            <a:r>
              <a:rPr lang="en-US" dirty="0" err="1"/>
              <a:t>Queristers</a:t>
            </a:r>
            <a:r>
              <a:rPr lang="en-US" dirty="0"/>
              <a:t/>
            </a:r>
            <a:br>
              <a:rPr lang="en-US" dirty="0"/>
            </a:br>
            <a:r>
              <a:rPr lang="en-US" dirty="0"/>
              <a:t>And other birds </a:t>
            </a:r>
            <a:r>
              <a:rPr lang="en-US" dirty="0" err="1"/>
              <a:t>ar</a:t>
            </a:r>
            <a:r>
              <a:rPr lang="en-US" dirty="0"/>
              <a:t> thy parishioners</a:t>
            </a:r>
            <a:br>
              <a:rPr lang="en-US" dirty="0"/>
            </a:br>
            <a:r>
              <a:rPr lang="en-US" dirty="0"/>
              <a:t>Thou </a:t>
            </a:r>
            <a:r>
              <a:rPr lang="en-US" dirty="0" err="1"/>
              <a:t>marryest</a:t>
            </a:r>
            <a:r>
              <a:rPr lang="en-US" dirty="0"/>
              <a:t> every </a:t>
            </a:r>
            <a:r>
              <a:rPr lang="en-US" dirty="0" err="1"/>
              <a:t>yeare</a:t>
            </a:r>
            <a:r>
              <a:rPr lang="en-US" dirty="0"/>
              <a:t/>
            </a:r>
            <a:br>
              <a:rPr lang="en-US" dirty="0"/>
            </a:br>
            <a:r>
              <a:rPr lang="en-US" dirty="0"/>
              <a:t>The </a:t>
            </a:r>
            <a:r>
              <a:rPr lang="en-US" dirty="0" err="1"/>
              <a:t>Lyrick</a:t>
            </a:r>
            <a:r>
              <a:rPr lang="en-US" dirty="0"/>
              <a:t> Lark, and the </a:t>
            </a:r>
            <a:r>
              <a:rPr lang="en-US" dirty="0" err="1"/>
              <a:t>graue</a:t>
            </a:r>
            <a:r>
              <a:rPr lang="en-US" dirty="0"/>
              <a:t> whispering Doue,</a:t>
            </a:r>
            <a:br>
              <a:rPr lang="en-US" dirty="0"/>
            </a:br>
            <a:r>
              <a:rPr lang="en-US" dirty="0"/>
              <a:t>The Sparrow that neglects his life for </a:t>
            </a:r>
            <a:r>
              <a:rPr lang="en-US" dirty="0" err="1"/>
              <a:t>loue</a:t>
            </a:r>
            <a:r>
              <a:rPr lang="en-US" dirty="0"/>
              <a:t>,</a:t>
            </a:r>
            <a:br>
              <a:rPr lang="en-US" dirty="0"/>
            </a:br>
            <a:r>
              <a:rPr lang="en-US" dirty="0"/>
              <a:t>The </a:t>
            </a:r>
            <a:r>
              <a:rPr lang="en-US" dirty="0" err="1"/>
              <a:t>houshold</a:t>
            </a:r>
            <a:r>
              <a:rPr lang="en-US" dirty="0"/>
              <a:t> bird with the </a:t>
            </a:r>
            <a:r>
              <a:rPr lang="en-US" dirty="0" err="1"/>
              <a:t>redd</a:t>
            </a:r>
            <a:r>
              <a:rPr lang="en-US" dirty="0"/>
              <a:t> stomacher</a:t>
            </a:r>
            <a:br>
              <a:rPr lang="en-US" dirty="0"/>
            </a:br>
            <a:r>
              <a:rPr lang="en-US" dirty="0"/>
              <a:t>Thou </a:t>
            </a:r>
            <a:r>
              <a:rPr lang="en-US" dirty="0" err="1"/>
              <a:t>makst</a:t>
            </a:r>
            <a:r>
              <a:rPr lang="en-US" dirty="0"/>
              <a:t> the Blackbird </a:t>
            </a:r>
            <a:r>
              <a:rPr lang="en-US" dirty="0" err="1"/>
              <a:t>speede</a:t>
            </a:r>
            <a:r>
              <a:rPr lang="en-US" dirty="0"/>
              <a:t> as </a:t>
            </a:r>
            <a:r>
              <a:rPr lang="en-US" dirty="0" err="1"/>
              <a:t>soone</a:t>
            </a:r>
            <a:r>
              <a:rPr lang="en-US" dirty="0"/>
              <a:t>,</a:t>
            </a:r>
            <a:br>
              <a:rPr lang="en-US" dirty="0"/>
            </a:br>
            <a:r>
              <a:rPr lang="en-US" dirty="0"/>
              <a:t>As doth the Goldfinch, or the Halcyon</a:t>
            </a:r>
            <a:br>
              <a:rPr lang="en-US" dirty="0"/>
            </a:br>
            <a:r>
              <a:rPr lang="en-US" dirty="0"/>
              <a:t>The Husband Cock </a:t>
            </a:r>
            <a:r>
              <a:rPr lang="en-US" dirty="0" err="1"/>
              <a:t>lookes</a:t>
            </a:r>
            <a:r>
              <a:rPr lang="en-US" dirty="0"/>
              <a:t> out and </a:t>
            </a:r>
            <a:r>
              <a:rPr lang="en-US" dirty="0" err="1"/>
              <a:t>soone</a:t>
            </a:r>
            <a:r>
              <a:rPr lang="en-US" dirty="0"/>
              <a:t> is </a:t>
            </a:r>
            <a:r>
              <a:rPr lang="en-US" dirty="0" err="1"/>
              <a:t>spedd</a:t>
            </a:r>
            <a:r>
              <a:rPr lang="en-US" dirty="0"/>
              <a:t/>
            </a:r>
            <a:br>
              <a:rPr lang="en-US" dirty="0"/>
            </a:br>
            <a:r>
              <a:rPr lang="en-US" dirty="0"/>
              <a:t>And meets his wife, which brings her feather-bed.</a:t>
            </a:r>
            <a:br>
              <a:rPr lang="en-US" dirty="0"/>
            </a:br>
            <a:r>
              <a:rPr lang="en-US" dirty="0"/>
              <a:t>This day more cheerfully than ever shine</a:t>
            </a:r>
            <a:br>
              <a:rPr lang="en-US" dirty="0"/>
            </a:br>
            <a:endParaRPr lang="en-US" dirty="0"/>
          </a:p>
          <a:p>
            <a:pPr marL="0" indent="0">
              <a:buNone/>
            </a:pPr>
            <a:r>
              <a:rPr lang="en-US" dirty="0"/>
              <a:t>This day which might inflame thy </a:t>
            </a:r>
            <a:r>
              <a:rPr lang="en-US" dirty="0" err="1"/>
              <a:t>selfe</a:t>
            </a:r>
            <a:r>
              <a:rPr lang="en-US" dirty="0"/>
              <a:t> old Valentine."</a:t>
            </a:r>
          </a:p>
          <a:p>
            <a:endParaRPr lang="ru-RU" dirty="0"/>
          </a:p>
        </p:txBody>
      </p:sp>
      <p:pic>
        <p:nvPicPr>
          <p:cNvPr id="4098" name="Picture 2" descr="https://avatars.yandex.net/get-music-content/4304260/d628a58d.a.13764306-1/m1000x1000?webp=false"/>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5518152" y="1690689"/>
            <a:ext cx="3625848" cy="36258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3210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4400" dirty="0">
                <a:latin typeface="+mn-lt"/>
              </a:rPr>
              <a:t>Celebration and status worldwide</a:t>
            </a:r>
            <a:r>
              <a:rPr lang="en-US" dirty="0"/>
              <a:t/>
            </a:r>
            <a:br>
              <a:rPr lang="en-US" dirty="0"/>
            </a:br>
            <a:endParaRPr lang="ru-RU" dirty="0"/>
          </a:p>
        </p:txBody>
      </p:sp>
      <p:sp>
        <p:nvSpPr>
          <p:cNvPr id="3" name="Объект 2"/>
          <p:cNvSpPr>
            <a:spLocks noGrp="1"/>
          </p:cNvSpPr>
          <p:nvPr>
            <p:ph sz="half" idx="1"/>
          </p:nvPr>
        </p:nvSpPr>
        <p:spPr>
          <a:xfrm>
            <a:off x="1471448" y="1944413"/>
            <a:ext cx="3920359" cy="4572001"/>
          </a:xfrm>
        </p:spPr>
        <p:txBody>
          <a:bodyPr/>
          <a:lstStyle/>
          <a:p>
            <a:r>
              <a:rPr lang="en-US" dirty="0"/>
              <a:t>Valentine's Day customs – sending greeting cards (known as "valentines"), offering confectionery and presenting flowers – developed in early modern England and spread throughout the </a:t>
            </a:r>
            <a:r>
              <a:rPr lang="en-US" dirty="0"/>
              <a:t>English-speaking world</a:t>
            </a:r>
            <a:r>
              <a:rPr lang="en-US" dirty="0"/>
              <a:t> in the 19th century. Valentine's Day is celebrated in many East Asian countries with </a:t>
            </a:r>
            <a:r>
              <a:rPr lang="en-US" dirty="0"/>
              <a:t>Singaporeans</a:t>
            </a:r>
            <a:r>
              <a:rPr lang="en-US" dirty="0"/>
              <a:t>, </a:t>
            </a:r>
            <a:r>
              <a:rPr lang="en-US" dirty="0"/>
              <a:t>Chinese</a:t>
            </a:r>
            <a:r>
              <a:rPr lang="en-US" dirty="0"/>
              <a:t> and </a:t>
            </a:r>
            <a:r>
              <a:rPr lang="en-US" dirty="0"/>
              <a:t>South </a:t>
            </a:r>
            <a:r>
              <a:rPr lang="en-US" dirty="0" smtClean="0"/>
              <a:t>Koreans</a:t>
            </a:r>
            <a:r>
              <a:rPr lang="ru-RU" dirty="0" smtClean="0"/>
              <a:t> </a:t>
            </a:r>
            <a:r>
              <a:rPr lang="en-US" dirty="0" smtClean="0"/>
              <a:t>spending </a:t>
            </a:r>
            <a:r>
              <a:rPr lang="en-US" dirty="0"/>
              <a:t>the most money on Valentine's gifts.</a:t>
            </a:r>
            <a:endParaRPr lang="ru-RU" dirty="0"/>
          </a:p>
        </p:txBody>
      </p:sp>
      <p:pic>
        <p:nvPicPr>
          <p:cNvPr id="3074" name="Picture 2" descr="https://pbs.twimg.com/media/C3vAeEKWIAAoIf4.jpg:large"/>
          <p:cNvPicPr>
            <a:picLocks noGrp="1" noChangeAspect="1" noChangeArrowheads="1"/>
          </p:cNvPicPr>
          <p:nvPr>
            <p:ph sz="half" idx="2"/>
          </p:nvPr>
        </p:nvPicPr>
        <p:blipFill rotWithShape="1">
          <a:blip r:embed="rId2" cstate="print">
            <a:extLst>
              <a:ext uri="{28A0092B-C50C-407E-A947-70E740481C1C}">
                <a14:useLocalDpi xmlns:a14="http://schemas.microsoft.com/office/drawing/2010/main" val="0"/>
              </a:ext>
            </a:extLst>
          </a:blip>
          <a:srcRect l="8411" t="5560" r="46932" b="4965"/>
          <a:stretch/>
        </p:blipFill>
        <p:spPr bwMode="auto">
          <a:xfrm>
            <a:off x="5580992" y="1786759"/>
            <a:ext cx="3334155" cy="41620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15866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7462" y="365126"/>
            <a:ext cx="7537888" cy="1155699"/>
          </a:xfrm>
        </p:spPr>
        <p:txBody>
          <a:bodyPr>
            <a:normAutofit/>
          </a:bodyPr>
          <a:lstStyle/>
          <a:p>
            <a:r>
              <a:rPr lang="en-US" sz="4000" dirty="0">
                <a:latin typeface="+mn-lt"/>
              </a:rPr>
              <a:t>T</a:t>
            </a:r>
            <a:r>
              <a:rPr lang="en-US" sz="4000" dirty="0" smtClean="0">
                <a:latin typeface="+mn-lt"/>
              </a:rPr>
              <a:t>he </a:t>
            </a:r>
            <a:r>
              <a:rPr lang="en-US" sz="4000" dirty="0">
                <a:latin typeface="+mn-lt"/>
              </a:rPr>
              <a:t>prohibition of </a:t>
            </a:r>
            <a:r>
              <a:rPr lang="en-US" sz="4000" dirty="0" smtClean="0">
                <a:latin typeface="+mn-lt"/>
              </a:rPr>
              <a:t>Valentine's </a:t>
            </a:r>
            <a:r>
              <a:rPr lang="en-US" sz="4000" dirty="0">
                <a:latin typeface="+mn-lt"/>
              </a:rPr>
              <a:t>Day</a:t>
            </a:r>
            <a:endParaRPr lang="ru-RU" sz="4000" dirty="0">
              <a:latin typeface="+mn-lt"/>
            </a:endParaRPr>
          </a:p>
        </p:txBody>
      </p:sp>
      <p:sp>
        <p:nvSpPr>
          <p:cNvPr id="5" name="Объект 4"/>
          <p:cNvSpPr>
            <a:spLocks noGrp="1"/>
          </p:cNvSpPr>
          <p:nvPr>
            <p:ph sz="half" idx="1"/>
          </p:nvPr>
        </p:nvSpPr>
        <p:spPr>
          <a:xfrm>
            <a:off x="1229121" y="1520825"/>
            <a:ext cx="3616147" cy="4964058"/>
          </a:xfrm>
        </p:spPr>
        <p:txBody>
          <a:bodyPr>
            <a:normAutofit fontScale="92500"/>
          </a:bodyPr>
          <a:lstStyle/>
          <a:p>
            <a:r>
              <a:rPr lang="en-US" dirty="0"/>
              <a:t>Pakistan</a:t>
            </a:r>
            <a:r>
              <a:rPr lang="en-US" dirty="0"/>
              <a:t> is the latest country to ban Valentine's Day celebrations in public spaces after the country's High Court passed a ruling. Before that, officials and clerics in </a:t>
            </a:r>
            <a:r>
              <a:rPr lang="en-US" dirty="0" smtClean="0"/>
              <a:t>Indonesia</a:t>
            </a:r>
            <a:r>
              <a:rPr lang="en-US" dirty="0"/>
              <a:t> have banned and rejected the idea of Valentine's Day saying they it is not part of Islamic culture. Protestors holding boards saying “Muslims say no to Happy Valentine’s Day” held rallies in four cities in </a:t>
            </a:r>
            <a:r>
              <a:rPr lang="en-US" dirty="0" smtClean="0"/>
              <a:t>Indonesia.</a:t>
            </a:r>
            <a:r>
              <a:rPr lang="en-US" baseline="30000" dirty="0"/>
              <a:t> </a:t>
            </a:r>
            <a:r>
              <a:rPr lang="en-US" dirty="0" smtClean="0"/>
              <a:t>Since </a:t>
            </a:r>
            <a:r>
              <a:rPr lang="en-US" dirty="0"/>
              <a:t>2009, certain practices pertaining to Valentine's Day (such as giving flowers, cards, or other gifts suggestive of Valentine's Day) are banned </a:t>
            </a:r>
            <a:r>
              <a:rPr lang="en-US" dirty="0" smtClean="0"/>
              <a:t>in</a:t>
            </a:r>
            <a:r>
              <a:rPr lang="ru-RU" dirty="0"/>
              <a:t>.</a:t>
            </a:r>
            <a:endParaRPr lang="ru-RU" dirty="0" smtClean="0"/>
          </a:p>
          <a:p>
            <a:endParaRPr lang="ru-RU" dirty="0"/>
          </a:p>
          <a:p>
            <a:endParaRPr lang="ru-RU" dirty="0" smtClean="0"/>
          </a:p>
          <a:p>
            <a:endParaRPr lang="ru-RU" dirty="0"/>
          </a:p>
          <a:p>
            <a:endParaRPr lang="ru-RU" dirty="0"/>
          </a:p>
        </p:txBody>
      </p:sp>
      <p:pic>
        <p:nvPicPr>
          <p:cNvPr id="5124" name="Picture 4" descr="https://balticnews.ru/wp-content/uploads/1461667196_15.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677404" y="1520825"/>
            <a:ext cx="4540168" cy="3955065"/>
          </a:xfrm>
          <a:prstGeom prst="ellipse">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17458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628650" y="365126"/>
            <a:ext cx="7886700" cy="1040059"/>
          </a:xfrm>
        </p:spPr>
        <p:txBody>
          <a:bodyPr>
            <a:normAutofit/>
          </a:bodyPr>
          <a:lstStyle/>
          <a:p>
            <a:pPr algn="ctr"/>
            <a:r>
              <a:rPr lang="en-US" sz="4800" dirty="0">
                <a:latin typeface="+mn-lt"/>
              </a:rPr>
              <a:t>T</a:t>
            </a:r>
            <a:r>
              <a:rPr lang="en-US" sz="4800" dirty="0" smtClean="0">
                <a:latin typeface="+mn-lt"/>
              </a:rPr>
              <a:t>hank </a:t>
            </a:r>
            <a:r>
              <a:rPr lang="en-US" sz="4800" dirty="0">
                <a:latin typeface="+mn-lt"/>
              </a:rPr>
              <a:t>you for your </a:t>
            </a:r>
            <a:r>
              <a:rPr lang="en-US" sz="4800" dirty="0" smtClean="0">
                <a:latin typeface="+mn-lt"/>
              </a:rPr>
              <a:t>attention!</a:t>
            </a:r>
            <a:endParaRPr lang="ru-RU" sz="4800" dirty="0">
              <a:latin typeface="+mn-lt"/>
            </a:endParaRPr>
          </a:p>
        </p:txBody>
      </p:sp>
      <p:pic>
        <p:nvPicPr>
          <p:cNvPr id="6146" name="Picture 2" descr="https://thumbs.dreamstime.com/b/%D1%82%D0%BE%D1%80%D0%B6%D0%B5%D1%81%D1%82%D0%B2%D0%BE-%D0%B2-%D1%8E%D0%B1-%D0%B5%D0%BD%D0%BD%D0%BE%D1%81%D1%82%D0%B8-%D0%BD%D1%8F-%D0%B2%D0%B0-%D0%B5%D0%BD%D1%82%D0%B8%D0%BD%D0%BE%D0%BA-37853565.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86758" y="1405185"/>
            <a:ext cx="6348248" cy="53087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482245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TotalTime>
  <Words>132</Words>
  <Application>Microsoft Office PowerPoint</Application>
  <PresentationFormat>Экран (4:3)</PresentationFormat>
  <Paragraphs>24</Paragraphs>
  <Slides>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8</vt:i4>
      </vt:variant>
    </vt:vector>
  </HeadingPairs>
  <TitlesOfParts>
    <vt:vector size="12" baseType="lpstr">
      <vt:lpstr>Arial</vt:lpstr>
      <vt:lpstr>Calibri</vt:lpstr>
      <vt:lpstr>Calibri Light</vt:lpstr>
      <vt:lpstr>Тема Office</vt:lpstr>
      <vt:lpstr>Valentine's Day</vt:lpstr>
      <vt:lpstr>What kind of holiday is this</vt:lpstr>
      <vt:lpstr>Folk traditions</vt:lpstr>
      <vt:lpstr>Court of love</vt:lpstr>
      <vt:lpstr>Valentine poem </vt:lpstr>
      <vt:lpstr>Celebration and status worldwide </vt:lpstr>
      <vt:lpstr>The prohibition of Valentine's Day</vt:lpstr>
      <vt:lpstr>Thank you for your attention!</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Павел</dc:creator>
  <cp:lastModifiedBy>User</cp:lastModifiedBy>
  <cp:revision>10</cp:revision>
  <dcterms:created xsi:type="dcterms:W3CDTF">2014-11-21T11:00:06Z</dcterms:created>
  <dcterms:modified xsi:type="dcterms:W3CDTF">2022-02-13T17:32:45Z</dcterms:modified>
</cp:coreProperties>
</file>