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64" r:id="rId3"/>
    <p:sldId id="265" r:id="rId4"/>
    <p:sldId id="266" r:id="rId5"/>
    <p:sldId id="267" r:id="rId6"/>
    <p:sldId id="268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0AF6"/>
    <a:srgbClr val="F2550E"/>
    <a:srgbClr val="6E1E74"/>
    <a:srgbClr val="145414"/>
    <a:srgbClr val="147A14"/>
    <a:srgbClr val="2890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747" autoAdjust="0"/>
  </p:normalViewPr>
  <p:slideViewPr>
    <p:cSldViewPr>
      <p:cViewPr>
        <p:scale>
          <a:sx n="72" d="100"/>
          <a:sy n="72" d="100"/>
        </p:scale>
        <p:origin x="-1326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4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" name="Рамка 15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2065"/>
            </a:avLst>
          </a:prstGeom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black"/>
              </a:solidFill>
            </a:endParaRPr>
          </a:p>
        </p:txBody>
      </p:sp>
      <p:pic>
        <p:nvPicPr>
          <p:cNvPr id="5" name="Рисунок 6" descr="paper-clipart-scrolled-10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85800"/>
            <a:ext cx="8382000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11" descr="depositphotos_3497302-stock-illustration-pen.jpg"/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51909">
            <a:off x="5976938" y="598488"/>
            <a:ext cx="2301875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13" descr="3c54950690c70c759d8801feea288b0c--school-pictures-art-kids.jpg"/>
          <p:cNvPicPr>
            <a:picLocks noChangeAspect="1"/>
          </p:cNvPicPr>
          <p:nvPr userDrawn="1"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34894" flipH="1">
            <a:off x="7445375" y="3040063"/>
            <a:ext cx="1106488" cy="275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12" descr="115458113__9578d_74575add_orig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22351">
            <a:off x="719138" y="3303588"/>
            <a:ext cx="838200" cy="2947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9" descr="2057b6f51f0c4f7.jpg"/>
          <p:cNvPicPr>
            <a:picLocks noChangeAspect="1"/>
          </p:cNvPicPr>
          <p:nvPr userDrawn="1"/>
        </p:nvPicPr>
        <p:blipFill>
          <a:blip r:embed="rId6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4648200"/>
            <a:ext cx="1646238" cy="152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Рисунок 8" descr="124257461_3925124.png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981200"/>
            <a:ext cx="1752600" cy="431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41FCEC-0273-4583-AD73-192118CA44DF}" type="datetimeFigureOut">
              <a:rPr lang="en-US"/>
              <a:pPr>
                <a:defRPr/>
              </a:pPr>
              <a:t>2/18/2022</a:t>
            </a:fld>
            <a:endParaRPr 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B0E008-2231-496B-93F2-E0373E0025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920471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2208AF-1E37-4215-8A62-9667DABACB24}" type="datetimeFigureOut">
              <a:rPr lang="en-US"/>
              <a:pPr>
                <a:defRPr/>
              </a:pPr>
              <a:t>2/18/2022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F423E4-06BF-42D8-8D3A-0D6703619C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406870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392EE1-38AC-44D4-81CB-175AE2ABE144}" type="datetimeFigureOut">
              <a:rPr lang="en-US"/>
              <a:pPr>
                <a:defRPr/>
              </a:pPr>
              <a:t>2/18/2022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17BAB7-F9F3-40F3-8AEC-D664BC64F6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956861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" name="Рамка 3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2065"/>
            </a:avLst>
          </a:prstGeom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black"/>
              </a:solidFill>
            </a:endParaRPr>
          </a:p>
        </p:txBody>
      </p:sp>
      <p:pic>
        <p:nvPicPr>
          <p:cNvPr id="5" name="Рисунок 10" descr="2057b6f51f0c4f7.jpg"/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953000"/>
            <a:ext cx="1219200" cy="142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04199-5351-414A-87FA-662A02746FE6}" type="datetimeFigureOut">
              <a:rPr lang="en-US"/>
              <a:pPr>
                <a:defRPr/>
              </a:pPr>
              <a:t>2/18/2022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6C527E-6417-4463-8C40-A3C9BE4486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302328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2" descr="paper-clipart-scrolled-10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81000"/>
            <a:ext cx="4859338" cy="415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11" descr="2057b6f51f0c4f7.jpg"/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4749800"/>
            <a:ext cx="1219200" cy="142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10" descr="124257461_3925124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124200"/>
            <a:ext cx="1219200" cy="315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 useBgFill="1">
        <p:nvSpPr>
          <p:cNvPr id="7" name="Рамка 9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2065"/>
            </a:avLst>
          </a:prstGeom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54974-68A3-46C8-9C46-03B4D5DB5194}" type="datetimeFigureOut">
              <a:rPr lang="en-US"/>
              <a:pPr>
                <a:defRPr/>
              </a:pPr>
              <a:t>2/18/2022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8D53D6-4C8E-4780-8153-C0EF334016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270438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" name="Рамка 9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2065"/>
            </a:avLst>
          </a:prstGeom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black"/>
              </a:solidFill>
            </a:endParaRPr>
          </a:p>
        </p:txBody>
      </p:sp>
      <p:pic>
        <p:nvPicPr>
          <p:cNvPr id="6" name="Рисунок 8" descr="2057b6f51f0c4f7.jpg"/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4953000"/>
            <a:ext cx="1219200" cy="142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7" descr="3c54950690c70c759d8801feea288b0c--school-pictures-art-kids.jpg"/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65106">
            <a:off x="357188" y="4019550"/>
            <a:ext cx="933450" cy="232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0F85AF-62B6-482D-9D46-07969B39DC9F}" type="datetimeFigureOut">
              <a:rPr lang="en-US"/>
              <a:pPr>
                <a:defRPr/>
              </a:pPr>
              <a:t>2/18/2022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E24E8-9A45-47DB-8B27-4D01DD7094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725564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Рамка 9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2065"/>
            </a:avLst>
          </a:prstGeom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D517D8-2E23-4241-913D-4BD6056C27FE}" type="datetimeFigureOut">
              <a:rPr lang="en-US"/>
              <a:pPr>
                <a:defRPr/>
              </a:pPr>
              <a:t>2/18/2022</a:t>
            </a:fld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52762B-A8CD-48E5-AFAC-A4D0BC5CF5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803462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" name="Рамка 9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2065"/>
            </a:avLst>
          </a:prstGeom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black"/>
              </a:solidFill>
            </a:endParaRPr>
          </a:p>
        </p:txBody>
      </p:sp>
      <p:pic>
        <p:nvPicPr>
          <p:cNvPr id="4" name="Рисунок 8" descr="paper-clipart-scrolled-10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193322">
            <a:off x="-11113" y="163513"/>
            <a:ext cx="3686176" cy="606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6" descr="124257461_3925124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124200"/>
            <a:ext cx="1219200" cy="315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7" descr="depositphotos_3497302-stock-illustration-pen.jpg"/>
          <p:cNvPicPr>
            <a:picLocks noChangeAspect="1"/>
          </p:cNvPicPr>
          <p:nvPr userDrawn="1"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43152">
            <a:off x="1682750" y="3203575"/>
            <a:ext cx="1055688" cy="274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D34445-4FD1-4CEF-BBDC-51F73249FA3E}" type="datetimeFigureOut">
              <a:rPr lang="en-US"/>
              <a:pPr>
                <a:defRPr/>
              </a:pPr>
              <a:t>2/18/2022</a:t>
            </a:fld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29B497-9B4F-4A67-B7CC-8AFF8E019F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913220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4" descr="paper-clipart-scrolled-10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81000"/>
            <a:ext cx="4859338" cy="415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8" descr="124257461_3925124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124200"/>
            <a:ext cx="1219200" cy="315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 useBgFill="1">
        <p:nvSpPr>
          <p:cNvPr id="4" name="Рамка 6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2065"/>
            </a:avLst>
          </a:prstGeom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2F7DFB-3CEE-471E-8AC1-7D02EC1C5CEA}" type="datetimeFigureOut">
              <a:rPr lang="en-US"/>
              <a:pPr>
                <a:defRPr/>
              </a:pPr>
              <a:t>2/18/2022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6E86FE-B190-441E-AD6E-7B5BC05ADC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347912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13" descr="3c54950690c70c759d8801feea288b0c--school-pictures-art-kids.jpg"/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34894" flipH="1">
            <a:off x="1804988" y="3917950"/>
            <a:ext cx="933450" cy="232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10" descr="paper-clipart-scrolled-10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81000"/>
            <a:ext cx="4859338" cy="415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12" descr="124257461_3925124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124200"/>
            <a:ext cx="1219200" cy="315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 useBgFill="1">
        <p:nvSpPr>
          <p:cNvPr id="8" name="Рамка 11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2065"/>
            </a:avLst>
          </a:prstGeom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2F83AB-0644-47C0-A2AC-6DD6EEF9E3CE}" type="datetimeFigureOut">
              <a:rPr lang="en-US"/>
              <a:pPr>
                <a:defRPr/>
              </a:pPr>
              <a:t>2/18/2022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1B1B5B-8C34-416E-ACDD-095966B7E9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625531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8" descr="115458113__9578d_74575add_orig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22351">
            <a:off x="577850" y="4059238"/>
            <a:ext cx="660400" cy="232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7" descr="3c54950690c70c759d8801feea288b0c--school-pictures-art-kids.jpg"/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34894" flipH="1">
            <a:off x="1271588" y="4019550"/>
            <a:ext cx="933450" cy="232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 useBgFill="1">
        <p:nvSpPr>
          <p:cNvPr id="7" name="Рамка 6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2065"/>
            </a:avLst>
          </a:prstGeom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D5FAB6-DB79-42C5-8069-824702CB549B}" type="datetimeFigureOut">
              <a:rPr lang="en-US"/>
              <a:pPr>
                <a:defRPr/>
              </a:pPr>
              <a:t>2/18/2022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C3D1C5-669C-471A-96BF-A153FB0913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505466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text styles</a:t>
            </a:r>
          </a:p>
          <a:p>
            <a:pPr lvl="1"/>
            <a:r>
              <a:rPr lang="en-US" altLang="ru-RU" smtClean="0"/>
              <a:t>Second level</a:t>
            </a:r>
          </a:p>
          <a:p>
            <a:pPr lvl="2"/>
            <a:r>
              <a:rPr lang="en-US" altLang="ru-RU" smtClean="0"/>
              <a:t>Third level</a:t>
            </a:r>
          </a:p>
          <a:p>
            <a:pPr lvl="3"/>
            <a:r>
              <a:rPr lang="en-US" altLang="ru-RU" smtClean="0"/>
              <a:t>Fourth level</a:t>
            </a:r>
          </a:p>
          <a:p>
            <a:pPr lvl="4"/>
            <a:r>
              <a:rPr lang="en-US" altLang="ru-RU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D9B047D-79DB-4ED7-93C1-77DCFBAEAB1E}" type="datetimeFigureOut">
              <a:rPr lang="en-US"/>
              <a:pPr>
                <a:defRPr/>
              </a:pPr>
              <a:t>2/18/2022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D3A14F4-9D72-4DFD-980E-44E06C350D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TextBox 6"/>
          <p:cNvSpPr txBox="1">
            <a:spLocks noChangeArrowheads="1"/>
          </p:cNvSpPr>
          <p:nvPr/>
        </p:nvSpPr>
        <p:spPr bwMode="auto">
          <a:xfrm>
            <a:off x="76200" y="6473825"/>
            <a:ext cx="481013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ru-RU" sz="900" i="1">
                <a:solidFill>
                  <a:srgbClr val="D9D9D9"/>
                </a:solidFill>
              </a:rPr>
              <a:t>©</a:t>
            </a:r>
            <a:r>
              <a:rPr lang="ru-RU" altLang="ru-RU" sz="800" i="1">
                <a:solidFill>
                  <a:srgbClr val="D9D9D9"/>
                </a:solidFill>
              </a:rPr>
              <a:t>ЧСА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01" r:id="rId10"/>
    <p:sldLayoutId id="2147483702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3.png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png"/><Relationship Id="rId7" Type="http://schemas.openxmlformats.org/officeDocument/2006/relationships/image" Target="../media/image29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8.png"/><Relationship Id="rId5" Type="http://schemas.openxmlformats.org/officeDocument/2006/relationships/image" Target="../media/image27.jpeg"/><Relationship Id="rId4" Type="http://schemas.openxmlformats.org/officeDocument/2006/relationships/image" Target="../media/image26.jpeg"/><Relationship Id="rId9" Type="http://schemas.openxmlformats.org/officeDocument/2006/relationships/image" Target="../media/image3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95388" y="415925"/>
            <a:ext cx="7112000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kern="0" dirty="0">
                <a:solidFill>
                  <a:srgbClr val="FF0000"/>
                </a:solidFill>
                <a:latin typeface="+mn-lt"/>
                <a:cs typeface="+mn-cs"/>
              </a:rPr>
              <a:t>Глава 3 «Здорово! Получится кто-то новый!»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681288" y="31750"/>
            <a:ext cx="6329362" cy="46196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kern="0" dirty="0">
                <a:solidFill>
                  <a:srgbClr val="FF0000"/>
                </a:solidFill>
                <a:latin typeface="+mn-lt"/>
                <a:cs typeface="+mn-cs"/>
              </a:rPr>
              <a:t>Тамара Михеева  «Жили-были карандаши»</a:t>
            </a:r>
          </a:p>
        </p:txBody>
      </p:sp>
      <p:pic>
        <p:nvPicPr>
          <p:cNvPr id="11268" name="Рисунок 3" descr="https://img.labirint.ru/images/comments_pic/1449/2_a464bdcf949930c919d094619e4955c4_14176809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7" t="6528" r="54488" b="57700"/>
          <a:stretch>
            <a:fillRect/>
          </a:stretch>
        </p:blipFill>
        <p:spPr bwMode="auto">
          <a:xfrm>
            <a:off x="611188" y="938213"/>
            <a:ext cx="4140200" cy="226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Рисунок 4" descr="http://icanread.ru/wp-content/uploads/2016/01/V8zPdSHEzfQ-1024x52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08238" y="2890838"/>
            <a:ext cx="1976437" cy="194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Рисунок 5" descr="https://img.labirint.ru/images/comments_pic/1449/2_a464bdcf949930c919d094619e4955c4_141768090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18000" y="2711450"/>
            <a:ext cx="2690813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024563" y="1130300"/>
            <a:ext cx="2917825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kern="0" dirty="0">
                <a:solidFill>
                  <a:srgbClr val="370AF6"/>
                </a:solidFill>
                <a:latin typeface="+mn-lt"/>
                <a:cs typeface="+mn-cs"/>
              </a:rPr>
              <a:t>Какие мы молодцы, - сказал Синий,- как здорово у нас получается смешивать цвета.</a:t>
            </a:r>
          </a:p>
        </p:txBody>
      </p:sp>
      <p:sp>
        <p:nvSpPr>
          <p:cNvPr id="8" name="Овальная выноска 7"/>
          <p:cNvSpPr/>
          <p:nvPr/>
        </p:nvSpPr>
        <p:spPr>
          <a:xfrm>
            <a:off x="5845175" y="893763"/>
            <a:ext cx="3046413" cy="1620837"/>
          </a:xfrm>
          <a:prstGeom prst="wedgeEllipseCallout">
            <a:avLst>
              <a:gd name="adj1" fmla="val -34269"/>
              <a:gd name="adj2" fmla="val 115483"/>
            </a:avLst>
          </a:prstGeom>
          <a:noFill/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prstClr val="white"/>
              </a:solidFill>
              <a:latin typeface="Calibri"/>
              <a:cs typeface="+mn-cs"/>
            </a:endParaRPr>
          </a:p>
        </p:txBody>
      </p:sp>
      <p:sp>
        <p:nvSpPr>
          <p:cNvPr id="9" name="Овальная выноска 8"/>
          <p:cNvSpPr/>
          <p:nvPr/>
        </p:nvSpPr>
        <p:spPr>
          <a:xfrm flipH="1">
            <a:off x="1598613" y="5257800"/>
            <a:ext cx="3595687" cy="1473200"/>
          </a:xfrm>
          <a:prstGeom prst="wedgeEllipseCallout">
            <a:avLst>
              <a:gd name="adj1" fmla="val 2557"/>
              <a:gd name="adj2" fmla="val -129491"/>
            </a:avLst>
          </a:prstGeom>
          <a:noFill/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prstClr val="white"/>
              </a:solidFill>
              <a:latin typeface="Calibri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74863" y="5394325"/>
            <a:ext cx="2903537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kern="0" dirty="0">
                <a:solidFill>
                  <a:srgbClr val="6E1E74"/>
                </a:solidFill>
                <a:latin typeface="+mn-lt"/>
                <a:cs typeface="+mn-cs"/>
              </a:rPr>
              <a:t>Такую игру они смогут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kern="0" dirty="0">
                <a:solidFill>
                  <a:srgbClr val="6E1E74"/>
                </a:solidFill>
                <a:latin typeface="+mn-lt"/>
                <a:cs typeface="+mn-cs"/>
              </a:rPr>
              <a:t> сделать даже сами.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kern="0" dirty="0">
                <a:solidFill>
                  <a:srgbClr val="6E1E74"/>
                </a:solidFill>
                <a:latin typeface="+mn-lt"/>
                <a:cs typeface="+mn-cs"/>
              </a:rPr>
              <a:t>А называется  она «</a:t>
            </a:r>
            <a:r>
              <a:rPr lang="ru-RU" b="1" kern="0" dirty="0">
                <a:solidFill>
                  <a:srgbClr val="FF0000"/>
                </a:solidFill>
                <a:latin typeface="+mn-lt"/>
                <a:cs typeface="+mn-cs"/>
              </a:rPr>
              <a:t>Два сложи, получишь третий</a:t>
            </a:r>
            <a:r>
              <a:rPr lang="ru-RU" b="1" i="1" kern="0" dirty="0">
                <a:solidFill>
                  <a:srgbClr val="7030A0"/>
                </a:solidFill>
                <a:latin typeface="+mn-lt"/>
                <a:cs typeface="+mn-cs"/>
              </a:rPr>
              <a:t>»</a:t>
            </a:r>
            <a:r>
              <a:rPr lang="ru-RU" b="1" i="1" kern="0" dirty="0">
                <a:solidFill>
                  <a:srgbClr val="145414"/>
                </a:solidFill>
                <a:latin typeface="+mn-lt"/>
                <a:cs typeface="+mn-cs"/>
              </a:rPr>
              <a:t> </a:t>
            </a:r>
          </a:p>
        </p:txBody>
      </p:sp>
      <p:sp>
        <p:nvSpPr>
          <p:cNvPr id="11" name="Овальная выноска 10"/>
          <p:cNvSpPr/>
          <p:nvPr/>
        </p:nvSpPr>
        <p:spPr>
          <a:xfrm>
            <a:off x="4978400" y="4716463"/>
            <a:ext cx="3963988" cy="1744662"/>
          </a:xfrm>
          <a:prstGeom prst="wedgeEllipseCallout">
            <a:avLst>
              <a:gd name="adj1" fmla="val -34715"/>
              <a:gd name="adj2" fmla="val -83012"/>
            </a:avLst>
          </a:prstGeom>
          <a:noFill/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prstClr val="white"/>
              </a:solidFill>
              <a:latin typeface="Calibri"/>
              <a:cs typeface="+mn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624513" y="4835525"/>
            <a:ext cx="3132137" cy="147637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kern="0" dirty="0">
                <a:solidFill>
                  <a:srgbClr val="C00000"/>
                </a:solidFill>
                <a:latin typeface="+mn-lt"/>
                <a:cs typeface="+mn-cs"/>
              </a:rPr>
              <a:t>А давайте научим ребят играть с цветом, отгадывать какой цвет или оттенок получится при         смешивании 2-3 цветов.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3063" y="587375"/>
            <a:ext cx="8788400" cy="2740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kern="0" dirty="0">
                <a:solidFill>
                  <a:srgbClr val="FF0000"/>
                </a:solidFill>
                <a:latin typeface="+mn-lt"/>
                <a:cs typeface="+mn-cs"/>
              </a:rPr>
              <a:t>Цель игры: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kern="0" dirty="0">
                <a:solidFill>
                  <a:srgbClr val="370AF6"/>
                </a:solidFill>
                <a:latin typeface="+mn-lt"/>
                <a:cs typeface="+mn-cs"/>
              </a:rPr>
              <a:t>расширить представления детей о разнообразии цветовой гаммы.</a:t>
            </a:r>
            <a:endParaRPr lang="ru-RU" sz="2400" b="1" i="1" kern="0" dirty="0">
              <a:solidFill>
                <a:srgbClr val="FF0000"/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kern="0" dirty="0">
                <a:solidFill>
                  <a:srgbClr val="FF0000"/>
                </a:solidFill>
                <a:latin typeface="+mn-lt"/>
                <a:cs typeface="+mn-cs"/>
              </a:rPr>
              <a:t>Задачи: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000" b="1" i="1" kern="0" dirty="0">
                <a:solidFill>
                  <a:srgbClr val="370AF6"/>
                </a:solidFill>
                <a:latin typeface="+mn-lt"/>
                <a:cs typeface="+mn-cs"/>
              </a:rPr>
              <a:t>учить детей подбирать цвета на основе схематического изображения карандашей,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000" b="1" i="1" kern="0" dirty="0">
                <a:solidFill>
                  <a:srgbClr val="370AF6"/>
                </a:solidFill>
                <a:latin typeface="+mn-lt"/>
                <a:cs typeface="+mn-cs"/>
              </a:rPr>
              <a:t>развивать познавательный интерес к процессу смешивания цветов как способу получения нового цвета,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000" b="1" i="1" kern="0" dirty="0">
                <a:solidFill>
                  <a:srgbClr val="370AF6"/>
                </a:solidFill>
                <a:latin typeface="+mn-lt"/>
                <a:cs typeface="+mn-cs"/>
              </a:rPr>
              <a:t>формировать эстетическое отношение к окружающему миру</a:t>
            </a:r>
            <a:r>
              <a:rPr lang="ru-RU" sz="2400" b="1" i="1" kern="0" dirty="0">
                <a:solidFill>
                  <a:srgbClr val="370AF6"/>
                </a:solidFill>
                <a:latin typeface="+mn-lt"/>
                <a:cs typeface="+mn-cs"/>
              </a:rPr>
              <a:t>.</a:t>
            </a:r>
            <a:endParaRPr lang="ru-RU" sz="2000" b="1" i="1" kern="0" dirty="0">
              <a:solidFill>
                <a:srgbClr val="370AF6"/>
              </a:solidFill>
              <a:latin typeface="+mn-lt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3063" y="65088"/>
            <a:ext cx="8397875" cy="5222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kern="0" dirty="0">
                <a:solidFill>
                  <a:srgbClr val="370AF6"/>
                </a:solidFill>
                <a:latin typeface="+mn-lt"/>
                <a:cs typeface="+mn-cs"/>
              </a:rPr>
              <a:t>Дидактическая игра «</a:t>
            </a:r>
            <a:r>
              <a:rPr lang="ru-RU" sz="2800" b="1" kern="0" dirty="0">
                <a:solidFill>
                  <a:srgbClr val="C00000"/>
                </a:solidFill>
                <a:latin typeface="+mn-lt"/>
                <a:cs typeface="+mn-cs"/>
              </a:rPr>
              <a:t>Два сложи, получишь третий</a:t>
            </a:r>
            <a:r>
              <a:rPr lang="ru-RU" sz="2800" b="1" kern="0" dirty="0">
                <a:solidFill>
                  <a:srgbClr val="370AF6"/>
                </a:solidFill>
                <a:latin typeface="+mn-lt"/>
                <a:cs typeface="+mn-cs"/>
              </a:rPr>
              <a:t>»</a:t>
            </a:r>
          </a:p>
        </p:txBody>
      </p:sp>
      <p:pic>
        <p:nvPicPr>
          <p:cNvPr id="12292" name="Рисунок 3" descr="C:\Users\User\Downloads\2019-01-24 17-51-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6263" y="3941763"/>
            <a:ext cx="1547812" cy="2449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124075" y="4684713"/>
            <a:ext cx="3173413" cy="20621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kern="0" dirty="0">
                <a:solidFill>
                  <a:srgbClr val="C00000"/>
                </a:solidFill>
                <a:latin typeface="+mn-lt"/>
                <a:cs typeface="+mn-cs"/>
              </a:rPr>
              <a:t>Для изготовления игры понадобятся: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kern="0" dirty="0">
                <a:solidFill>
                  <a:srgbClr val="370AF6"/>
                </a:solidFill>
                <a:latin typeface="+mn-lt"/>
                <a:cs typeface="+mn-cs"/>
              </a:rPr>
              <a:t>цветной</a:t>
            </a:r>
            <a:r>
              <a:rPr lang="en-US" sz="2000" b="1" i="1" kern="0" dirty="0">
                <a:solidFill>
                  <a:srgbClr val="370AF6"/>
                </a:solidFill>
                <a:latin typeface="+mn-lt"/>
                <a:cs typeface="+mn-cs"/>
              </a:rPr>
              <a:t> </a:t>
            </a:r>
            <a:r>
              <a:rPr lang="ru-RU" sz="2000" b="1" i="1" kern="0" dirty="0">
                <a:solidFill>
                  <a:srgbClr val="370AF6"/>
                </a:solidFill>
                <a:latin typeface="+mn-lt"/>
                <a:cs typeface="+mn-cs"/>
              </a:rPr>
              <a:t>и белый картон, простой карандаш, фломастеры, клей, ножницы и трафареты</a:t>
            </a:r>
            <a:r>
              <a:rPr lang="ru-RU" kern="0" dirty="0">
                <a:solidFill>
                  <a:prstClr val="black"/>
                </a:solidFill>
                <a:latin typeface="+mn-lt"/>
                <a:cs typeface="+mn-cs"/>
              </a:rPr>
              <a:t>.</a:t>
            </a:r>
          </a:p>
        </p:txBody>
      </p:sp>
      <p:pic>
        <p:nvPicPr>
          <p:cNvPr id="12294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5" y="5364163"/>
            <a:ext cx="855663" cy="140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6288" y="3208338"/>
            <a:ext cx="1941512" cy="233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6" name="Рисунок 7" descr="C:\Users\User\Desktop\IMAG2205_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2068984">
            <a:off x="7108825" y="3473450"/>
            <a:ext cx="466725" cy="169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259263" y="4038600"/>
            <a:ext cx="344963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kern="0" dirty="0">
                <a:solidFill>
                  <a:srgbClr val="C00000"/>
                </a:solidFill>
                <a:latin typeface="+mn-lt"/>
                <a:cs typeface="+mn-cs"/>
              </a:rPr>
              <a:t>А трафареты будут похожи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kern="0" dirty="0">
                <a:solidFill>
                  <a:srgbClr val="C00000"/>
                </a:solidFill>
                <a:latin typeface="+mn-lt"/>
                <a:cs typeface="+mn-cs"/>
              </a:rPr>
              <a:t> на нас, карандашей!</a:t>
            </a:r>
          </a:p>
        </p:txBody>
      </p:sp>
      <p:sp>
        <p:nvSpPr>
          <p:cNvPr id="10" name="Овальная выноска 9"/>
          <p:cNvSpPr/>
          <p:nvPr/>
        </p:nvSpPr>
        <p:spPr>
          <a:xfrm>
            <a:off x="4086225" y="3884613"/>
            <a:ext cx="3255963" cy="869950"/>
          </a:xfrm>
          <a:prstGeom prst="wedgeEllipseCallout">
            <a:avLst>
              <a:gd name="adj1" fmla="val 70518"/>
              <a:gd name="adj2" fmla="val -17314"/>
            </a:avLst>
          </a:prstGeom>
          <a:noFill/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prstClr val="white"/>
              </a:solidFill>
              <a:latin typeface="Calibri"/>
              <a:cs typeface="+mn-cs"/>
            </a:endParaRPr>
          </a:p>
        </p:txBody>
      </p:sp>
      <p:pic>
        <p:nvPicPr>
          <p:cNvPr id="12299" name="Picture 1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48400" y="5256213"/>
            <a:ext cx="1266825" cy="162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79463" y="690563"/>
            <a:ext cx="8280400" cy="19081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ru-RU" sz="2000" b="1" i="1" kern="0" dirty="0">
                <a:solidFill>
                  <a:srgbClr val="370AF6"/>
                </a:solidFill>
                <a:latin typeface="+mn-lt"/>
                <a:cs typeface="+mn-cs"/>
              </a:rPr>
              <a:t>Дети простым карандашом обрисовывают по трафарету</a:t>
            </a:r>
          </a:p>
          <a:p>
            <a:pPr indent="35718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kern="0" dirty="0">
                <a:solidFill>
                  <a:srgbClr val="370AF6"/>
                </a:solidFill>
                <a:latin typeface="+mn-lt"/>
                <a:cs typeface="+mn-cs"/>
              </a:rPr>
              <a:t>на цветном картоне карандаши и вырезают их ножницами.</a:t>
            </a:r>
          </a:p>
          <a:p>
            <a:pPr indent="35718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kern="0" dirty="0">
                <a:solidFill>
                  <a:srgbClr val="370AF6"/>
                </a:solidFill>
                <a:latin typeface="+mn-lt"/>
                <a:cs typeface="+mn-cs"/>
              </a:rPr>
              <a:t>Фломастером  прорисовывают отточенную часть карандаша.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ru-RU" sz="2000" b="1" i="1" kern="0" dirty="0">
                <a:solidFill>
                  <a:srgbClr val="370AF6"/>
                </a:solidFill>
                <a:latin typeface="+mn-lt"/>
                <a:cs typeface="+mn-cs"/>
              </a:rPr>
              <a:t>Из сложенного гармошкой прямоугольника (10Х2.5 см) вырезают 4 квадрата. На квадратах фломастерами пишут знаки «+», «=«.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ru-RU" b="1" i="1" kern="0" dirty="0">
              <a:solidFill>
                <a:srgbClr val="370AF6"/>
              </a:solidFill>
              <a:latin typeface="+mn-lt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65400" y="231775"/>
            <a:ext cx="2325688" cy="4603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kern="0" dirty="0">
                <a:solidFill>
                  <a:srgbClr val="C00000"/>
                </a:solidFill>
                <a:latin typeface="+mn-lt"/>
                <a:cs typeface="+mn-cs"/>
              </a:rPr>
              <a:t>Как изготовить?</a:t>
            </a:r>
          </a:p>
        </p:txBody>
      </p:sp>
      <p:pic>
        <p:nvPicPr>
          <p:cNvPr id="13316" name="Рисунок 3" descr="http://kras-dou.ru/186/images/gallery/str_ped/fedoreeva/%D1%81%D0%B0%D0%B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013" y="188913"/>
            <a:ext cx="931862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Рисунок 4" descr="http://kras-dou.ru/186/images/gallery/str_ped/fedoreeva/%D1%81%D0%B0%D0%B4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013" y="1876425"/>
            <a:ext cx="720725" cy="233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779463" y="2611438"/>
            <a:ext cx="6624637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ru-RU" sz="2000" b="1" i="1" kern="0" dirty="0">
                <a:solidFill>
                  <a:srgbClr val="370AF6"/>
                </a:solidFill>
                <a:latin typeface="+mn-lt"/>
                <a:cs typeface="+mn-cs"/>
              </a:rPr>
              <a:t>Воспитатель изготавливает карточки, на которых схематически изображены карандаши и знаки.</a:t>
            </a:r>
          </a:p>
        </p:txBody>
      </p:sp>
      <p:pic>
        <p:nvPicPr>
          <p:cNvPr id="13319" name="Рисунок 6" descr="C:\Users\User\Desktop\Новая папка (2)\IMAG220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04225" y="228600"/>
            <a:ext cx="355600" cy="123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0" name="Рисунок 7" descr="C:\Users\User\Desktop\Новая папка (2)\IMAG220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39163" y="2022475"/>
            <a:ext cx="466725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1" name="Рисунок 8" descr="C:\Users\User\Desktop\Новая папка (2)\IMAG220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04100" y="2668588"/>
            <a:ext cx="1187450" cy="900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2" name="Рисунок 9" descr="http://razvitiedetei.info/wp-content/uploads/2014/11/cvetovedenie-dly-detei2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89788" y="3752850"/>
            <a:ext cx="1187450" cy="90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3" name="Рисунок 10" descr="https://studfiles.net/html/2706/1015/html_a6N3b8qgR2.rQ1T/img-XJjrJ7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34025" y="3973513"/>
            <a:ext cx="1260475" cy="1258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931863" y="3568700"/>
            <a:ext cx="6419850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ru-RU" sz="2000" b="1" i="1" kern="0" dirty="0">
                <a:solidFill>
                  <a:srgbClr val="370AF6"/>
                </a:solidFill>
                <a:latin typeface="+mn-lt"/>
                <a:cs typeface="+mn-cs"/>
              </a:rPr>
              <a:t>Изготавливает карточку-подсказку о смешивании</a:t>
            </a:r>
          </a:p>
          <a:p>
            <a:pPr indent="357188" fontAlgn="auto">
              <a:spcBef>
                <a:spcPts val="0"/>
              </a:spcBef>
              <a:spcAft>
                <a:spcPts val="0"/>
              </a:spcAft>
              <a:tabLst>
                <a:tab pos="449263" algn="l"/>
              </a:tabLst>
              <a:defRPr/>
            </a:pPr>
            <a:r>
              <a:rPr lang="ru-RU" sz="2000" b="1" i="1" kern="0" dirty="0">
                <a:solidFill>
                  <a:srgbClr val="370AF6"/>
                </a:solidFill>
                <a:latin typeface="+mn-lt"/>
                <a:cs typeface="+mn-cs"/>
              </a:rPr>
              <a:t> цветов.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114550" y="5232400"/>
            <a:ext cx="5075238" cy="132397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kern="0" dirty="0">
                <a:solidFill>
                  <a:srgbClr val="370AF6"/>
                </a:solidFill>
                <a:latin typeface="+mn-lt"/>
                <a:cs typeface="+mn-cs"/>
              </a:rPr>
              <a:t>В результате получится  5 карт-схем, карта-подсказка , много разноцветных картонных карандашей  и карточки со знаками, вырезанные детьми.</a:t>
            </a:r>
          </a:p>
        </p:txBody>
      </p:sp>
      <p:pic>
        <p:nvPicPr>
          <p:cNvPr id="13326" name="Рисунок 13" descr="http://detsad166.ru/sites/default/files/field/image/deti_obshchayutsya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94500" y="5173663"/>
            <a:ext cx="1008063" cy="154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Стрелка вниз 14"/>
          <p:cNvSpPr/>
          <p:nvPr/>
        </p:nvSpPr>
        <p:spPr>
          <a:xfrm>
            <a:off x="3448050" y="4113213"/>
            <a:ext cx="484188" cy="979487"/>
          </a:xfrm>
          <a:prstGeom prst="downArrow">
            <a:avLst/>
          </a:prstGeom>
          <a:noFill/>
          <a:ln w="25400" cap="flat" cmpd="sng" algn="ctr">
            <a:solidFill>
              <a:srgbClr val="F2550E"/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prstClr val="white"/>
              </a:solidFill>
              <a:latin typeface="Calibri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7513" y="-23813"/>
            <a:ext cx="8178800" cy="144780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kern="0" dirty="0">
                <a:solidFill>
                  <a:srgbClr val="FF0000"/>
                </a:solidFill>
                <a:latin typeface="+mn-lt"/>
                <a:cs typeface="+mn-cs"/>
              </a:rPr>
              <a:t>Правила игры: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2000" b="1" i="1" kern="0" dirty="0">
                <a:solidFill>
                  <a:srgbClr val="370AF6"/>
                </a:solidFill>
                <a:latin typeface="+mn-lt"/>
                <a:cs typeface="+mn-cs"/>
              </a:rPr>
              <a:t>Играть можно индивидуально или группой.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kern="0" dirty="0">
                <a:solidFill>
                  <a:srgbClr val="370AF6"/>
                </a:solidFill>
                <a:latin typeface="+mn-lt"/>
                <a:cs typeface="+mn-cs"/>
              </a:rPr>
              <a:t>2. В качестве образца, для понимания смысла игры, служат карточки с нарисованными контурами карандашей и знаков.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3975" y="1423988"/>
            <a:ext cx="5422900" cy="10144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ru-RU" sz="2000" b="1" i="1" kern="0" dirty="0">
                <a:solidFill>
                  <a:srgbClr val="370AF6"/>
                </a:solidFill>
                <a:latin typeface="+mn-lt"/>
                <a:cs typeface="+mn-cs"/>
              </a:rPr>
              <a:t>Самое первое упражнение – получение нового цвета при сложении 2 известных цветов. (Карточка 1)</a:t>
            </a:r>
          </a:p>
        </p:txBody>
      </p:sp>
      <p:pic>
        <p:nvPicPr>
          <p:cNvPr id="14340" name="Рисунок 3" descr="C:\Users\User\Desktop\IMAG2221_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0488" y="1349375"/>
            <a:ext cx="2305050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958013" y="2317750"/>
            <a:ext cx="1270000" cy="368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kern="0" dirty="0">
                <a:solidFill>
                  <a:prstClr val="black"/>
                </a:solidFill>
                <a:latin typeface="+mn-lt"/>
                <a:cs typeface="+mn-cs"/>
              </a:rPr>
              <a:t>Карточка 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8425" y="2609850"/>
            <a:ext cx="6270625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ru-RU" sz="2000" b="1" i="1" kern="0" dirty="0">
                <a:solidFill>
                  <a:srgbClr val="370AF6"/>
                </a:solidFill>
                <a:latin typeface="+mn-lt"/>
                <a:cs typeface="+mn-cs"/>
              </a:rPr>
              <a:t>Карты № 2,3, 4 предлагают определить недостающие цвета при наличии 1-2 известных.</a:t>
            </a:r>
          </a:p>
        </p:txBody>
      </p:sp>
      <p:pic>
        <p:nvPicPr>
          <p:cNvPr id="14343" name="Рисунок 6" descr="C:\Users\User\Desktop\IMAG222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2138" y="3255963"/>
            <a:ext cx="1979612" cy="1258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904038" y="4248150"/>
            <a:ext cx="1270000" cy="368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kern="0" dirty="0">
                <a:solidFill>
                  <a:prstClr val="black"/>
                </a:solidFill>
                <a:latin typeface="+mn-lt"/>
                <a:cs typeface="+mn-cs"/>
              </a:rPr>
              <a:t>Карточка 4</a:t>
            </a:r>
          </a:p>
        </p:txBody>
      </p:sp>
      <p:pic>
        <p:nvPicPr>
          <p:cNvPr id="14345" name="Рисунок 8" descr="C:\Users\User\Desktop\Новая папка (2)\IMAG220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6913" y="3317875"/>
            <a:ext cx="2232025" cy="1258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683125" y="4248150"/>
            <a:ext cx="1268413" cy="368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kern="0" dirty="0">
                <a:solidFill>
                  <a:prstClr val="black"/>
                </a:solidFill>
                <a:latin typeface="+mn-lt"/>
                <a:cs typeface="+mn-cs"/>
              </a:rPr>
              <a:t>Карточка 3</a:t>
            </a:r>
          </a:p>
        </p:txBody>
      </p:sp>
      <p:pic>
        <p:nvPicPr>
          <p:cNvPr id="14347" name="Рисунок 10" descr="C:\Users\User\Desktop\IMAG222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62163" y="3316288"/>
            <a:ext cx="2305050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2495550" y="4248150"/>
            <a:ext cx="1270000" cy="368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kern="0" dirty="0">
                <a:solidFill>
                  <a:prstClr val="black"/>
                </a:solidFill>
                <a:latin typeface="+mn-lt"/>
                <a:cs typeface="+mn-cs"/>
              </a:rPr>
              <a:t>Карточка 2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984375" y="4806950"/>
            <a:ext cx="4965700" cy="1016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ru-RU" sz="2000" b="1" i="1" kern="0" dirty="0">
                <a:solidFill>
                  <a:srgbClr val="370AF6"/>
                </a:solidFill>
                <a:latin typeface="+mn-lt"/>
                <a:cs typeface="+mn-cs"/>
              </a:rPr>
              <a:t>Карта №5 дает детям возможность </a:t>
            </a:r>
          </a:p>
          <a:p>
            <a:pPr indent="35718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kern="0" dirty="0">
                <a:solidFill>
                  <a:srgbClr val="370AF6"/>
                </a:solidFill>
                <a:latin typeface="+mn-lt"/>
                <a:cs typeface="+mn-cs"/>
              </a:rPr>
              <a:t>самостоятельно, подбирать цвета</a:t>
            </a:r>
          </a:p>
          <a:p>
            <a:pPr indent="35718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kern="0" dirty="0">
                <a:solidFill>
                  <a:srgbClr val="370AF6"/>
                </a:solidFill>
                <a:latin typeface="+mn-lt"/>
                <a:cs typeface="+mn-cs"/>
              </a:rPr>
              <a:t> и оттенки.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751013" y="5994400"/>
            <a:ext cx="7369175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ru-RU" sz="2000" b="1" i="1" kern="0" dirty="0">
                <a:solidFill>
                  <a:srgbClr val="370AF6"/>
                </a:solidFill>
                <a:latin typeface="+mn-lt"/>
                <a:cs typeface="+mn-cs"/>
              </a:rPr>
              <a:t>В дальнейшем дети могут, не используя карточки, играть</a:t>
            </a:r>
          </a:p>
          <a:p>
            <a:pPr indent="35718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kern="0" dirty="0">
                <a:solidFill>
                  <a:srgbClr val="370AF6"/>
                </a:solidFill>
                <a:latin typeface="+mn-lt"/>
                <a:cs typeface="+mn-cs"/>
              </a:rPr>
              <a:t> с карандашами, подбирая цвета и оттенки.</a:t>
            </a:r>
          </a:p>
        </p:txBody>
      </p:sp>
      <p:pic>
        <p:nvPicPr>
          <p:cNvPr id="14351" name="Рисунок 14" descr="C:\Users\User\Desktop\Новая папка (2)\IMAG220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2950" y="4662488"/>
            <a:ext cx="1871663" cy="116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7291388" y="5530850"/>
            <a:ext cx="1270000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kern="0" dirty="0">
                <a:solidFill>
                  <a:prstClr val="black"/>
                </a:solidFill>
                <a:latin typeface="+mn-lt"/>
                <a:cs typeface="+mn-cs"/>
              </a:rPr>
              <a:t>Карточка 5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650" y="179388"/>
            <a:ext cx="8208963" cy="10779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ru-RU" sz="2000" b="1" i="1" kern="0" dirty="0">
                <a:solidFill>
                  <a:srgbClr val="370AF6"/>
                </a:solidFill>
                <a:latin typeface="+mn-lt"/>
                <a:cs typeface="+mn-cs"/>
              </a:rPr>
              <a:t>Для проверки правильности выполнения ведущий или играющий (если ребенок играет индивидуально)может воспользоваться карточками-подсказками</a:t>
            </a:r>
            <a:r>
              <a:rPr lang="ru-RU" sz="2400" b="1" i="1" kern="0" dirty="0">
                <a:solidFill>
                  <a:srgbClr val="370AF6"/>
                </a:solidFill>
                <a:latin typeface="+mn-lt"/>
                <a:cs typeface="+mn-cs"/>
              </a:rPr>
              <a:t>.</a:t>
            </a:r>
          </a:p>
        </p:txBody>
      </p:sp>
      <p:pic>
        <p:nvPicPr>
          <p:cNvPr id="15363" name="Рисунок 2" descr="http://razvitiedetei.info/wp-content/uploads/2014/11/cvetovedenie-dly-detei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875" y="1257300"/>
            <a:ext cx="3100388" cy="277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Рисунок 3" descr="http://ped-kopilka.ru/upload/blogs/20457_2538fef62bb5c378c3c6162b580ae3f8.jpg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9188" y="1227138"/>
            <a:ext cx="2184400" cy="305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Рисунок 4" descr="https://ds04.infourok.ru/uploads/ex/041b/0010a5ea-14226349/img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38838" y="2562225"/>
            <a:ext cx="3048000" cy="154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Рисунок 5" descr="https://ishanko.nethouse.ru/static/img/0000/0003/0387/30387104.i90306olyb.W66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00825" y="1412875"/>
            <a:ext cx="1724025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Овальная выноска 7"/>
          <p:cNvSpPr/>
          <p:nvPr/>
        </p:nvSpPr>
        <p:spPr>
          <a:xfrm>
            <a:off x="2355850" y="5145088"/>
            <a:ext cx="6581775" cy="1368425"/>
          </a:xfrm>
          <a:prstGeom prst="wedgeEllipseCallout">
            <a:avLst>
              <a:gd name="adj1" fmla="val -58595"/>
              <a:gd name="adj2" fmla="val -43835"/>
            </a:avLst>
          </a:prstGeom>
          <a:noFill/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prstClr val="white"/>
              </a:solidFill>
              <a:latin typeface="Calibri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170238" y="5291138"/>
            <a:ext cx="5538787" cy="107632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kern="0" dirty="0">
                <a:solidFill>
                  <a:srgbClr val="370AF6"/>
                </a:solidFill>
                <a:latin typeface="+mn-lt"/>
                <a:cs typeface="+mn-cs"/>
              </a:rPr>
              <a:t>Эта игра будет всегда напоминать ребятам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kern="0" dirty="0">
                <a:solidFill>
                  <a:srgbClr val="370AF6"/>
                </a:solidFill>
                <a:latin typeface="+mn-lt"/>
                <a:cs typeface="+mn-cs"/>
              </a:rPr>
              <a:t>об интересном и познавательном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kern="0" dirty="0">
                <a:solidFill>
                  <a:srgbClr val="370AF6"/>
                </a:solidFill>
                <a:latin typeface="+mn-lt"/>
                <a:cs typeface="+mn-cs"/>
              </a:rPr>
              <a:t>знакомстве с нами - карандашами</a:t>
            </a:r>
            <a:r>
              <a:rPr lang="ru-RU" sz="2400" b="1" i="1" kern="0" dirty="0">
                <a:solidFill>
                  <a:srgbClr val="370AF6"/>
                </a:solidFill>
                <a:latin typeface="+mn-lt"/>
                <a:cs typeface="+mn-cs"/>
              </a:rPr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47800" y="2209800"/>
            <a:ext cx="6946132" cy="110799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i="1" kern="0" dirty="0" smtClean="0">
                <a:solidFill>
                  <a:srgbClr val="FF0000"/>
                </a:solidFill>
                <a:latin typeface="+mn-lt"/>
                <a:cs typeface="+mn-cs"/>
              </a:rPr>
              <a:t>ЖЕЛАЮ </a:t>
            </a:r>
            <a:r>
              <a:rPr lang="ru-RU" sz="6600" b="1" i="1" kern="0" dirty="0">
                <a:solidFill>
                  <a:srgbClr val="FF0000"/>
                </a:solidFill>
                <a:latin typeface="+mn-lt"/>
                <a:cs typeface="+mn-cs"/>
              </a:rPr>
              <a:t>УСПЕХОВ!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1336</TotalTime>
  <Words>371</Words>
  <Application>Microsoft Office PowerPoint</Application>
  <PresentationFormat>Экран (4:3)</PresentationFormat>
  <Paragraphs>47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83</cp:revision>
  <dcterms:created xsi:type="dcterms:W3CDTF">2019-01-20T13:20:14Z</dcterms:created>
  <dcterms:modified xsi:type="dcterms:W3CDTF">2022-02-18T10:28:35Z</dcterms:modified>
</cp:coreProperties>
</file>