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71" r:id="rId3"/>
    <p:sldId id="272" r:id="rId4"/>
    <p:sldId id="273" r:id="rId5"/>
    <p:sldId id="277" r:id="rId6"/>
    <p:sldId id="276" r:id="rId7"/>
    <p:sldId id="275" r:id="rId8"/>
    <p:sldId id="274" r:id="rId9"/>
    <p:sldId id="278" r:id="rId10"/>
    <p:sldId id="279" r:id="rId11"/>
    <p:sldId id="280" r:id="rId12"/>
    <p:sldId id="282" r:id="rId13"/>
    <p:sldId id="281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11AF"/>
    <a:srgbClr val="221BA5"/>
    <a:srgbClr val="7D20B0"/>
    <a:srgbClr val="62D2EC"/>
    <a:srgbClr val="87DDF1"/>
    <a:srgbClr val="FE8002"/>
    <a:srgbClr val="229F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326" y="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4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Рамка 15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2065"/>
            </a:avLst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pic>
        <p:nvPicPr>
          <p:cNvPr id="5" name="Рисунок 6" descr="paper-clipart-scrolled-10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85800"/>
            <a:ext cx="838200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11" descr="depositphotos_3497302-stock-illustration-pen.jpg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51909">
            <a:off x="5976938" y="598488"/>
            <a:ext cx="2301875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13" descr="3c54950690c70c759d8801feea288b0c--school-pictures-art-kids.jpg"/>
          <p:cNvPicPr>
            <a:picLocks noChangeAspect="1"/>
          </p:cNvPicPr>
          <p:nvPr userDrawn="1"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34894" flipH="1">
            <a:off x="7445375" y="3040063"/>
            <a:ext cx="1106488" cy="275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12" descr="115458113__9578d_74575add_orig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22351">
            <a:off x="719138" y="3303588"/>
            <a:ext cx="838200" cy="2947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9" descr="2057b6f51f0c4f7.jpg"/>
          <p:cNvPicPr>
            <a:picLocks noChangeAspect="1"/>
          </p:cNvPicPr>
          <p:nvPr userDrawn="1"/>
        </p:nvPicPr>
        <p:blipFill>
          <a:blip r:embed="rId6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4648200"/>
            <a:ext cx="1646238" cy="152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8" descr="124257461_3925124.png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981200"/>
            <a:ext cx="1752600" cy="431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F06987-E17E-44C0-9C21-58356854B50D}" type="datetimeFigureOut">
              <a:rPr lang="en-US"/>
              <a:pPr>
                <a:defRPr/>
              </a:pPr>
              <a:t>2/18/2022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05A30E-616C-4BF5-BA90-4BF08DC460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24623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571E1F-8876-4335-9C66-A482242E8A47}" type="datetimeFigureOut">
              <a:rPr lang="en-US"/>
              <a:pPr>
                <a:defRPr/>
              </a:pPr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94AD6-C4B2-4B3B-BB46-532C69ABD1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44540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7EDAD2-5470-40BC-8680-26114D60AE90}" type="datetimeFigureOut">
              <a:rPr lang="en-US"/>
              <a:pPr>
                <a:defRPr/>
              </a:pPr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D67978-F3F8-4336-A01E-0F71367622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681122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Рамка 3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2065"/>
            </a:avLst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pic>
        <p:nvPicPr>
          <p:cNvPr id="5" name="Рисунок 10" descr="2057b6f51f0c4f7.jpg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953000"/>
            <a:ext cx="1219200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7675E-3FDF-428A-8EAC-B3661739EEFC}" type="datetimeFigureOut">
              <a:rPr lang="en-US"/>
              <a:pPr>
                <a:defRPr/>
              </a:pPr>
              <a:t>2/18/2022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5C675-F6D5-463D-B1E3-DCA1671DAC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006476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2" descr="paper-clipart-scrolled-10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81000"/>
            <a:ext cx="4859338" cy="415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11" descr="2057b6f51f0c4f7.jpg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4749800"/>
            <a:ext cx="1219200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10" descr="124257461_3925124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124200"/>
            <a:ext cx="1219200" cy="315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 useBgFill="1">
        <p:nvSpPr>
          <p:cNvPr id="7" name="Рамка 9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2065"/>
            </a:avLst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45A5A-9867-4844-8297-693C21343E74}" type="datetimeFigureOut">
              <a:rPr lang="en-US"/>
              <a:pPr>
                <a:defRPr/>
              </a:pPr>
              <a:t>2/18/2022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297B27-7C3C-4E2C-8A84-08938AEAD2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545857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Рамка 9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2065"/>
            </a:avLst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pic>
        <p:nvPicPr>
          <p:cNvPr id="6" name="Рисунок 8" descr="2057b6f51f0c4f7.jpg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4953000"/>
            <a:ext cx="1219200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7" descr="3c54950690c70c759d8801feea288b0c--school-pictures-art-kids.jpg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65106">
            <a:off x="357188" y="4019550"/>
            <a:ext cx="933450" cy="232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637D1-0097-485B-9498-F1E927BCE594}" type="datetimeFigureOut">
              <a:rPr lang="en-US"/>
              <a:pPr>
                <a:defRPr/>
              </a:pPr>
              <a:t>2/18/2022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95A44-64EE-458C-BB82-E984BB804B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499946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Рамка 9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2065"/>
            </a:avLst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D2175-5073-4669-B2CA-9D3D1271F3D1}" type="datetimeFigureOut">
              <a:rPr lang="en-US"/>
              <a:pPr>
                <a:defRPr/>
              </a:pPr>
              <a:t>2/18/2022</a:t>
            </a:fld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A526FD-0A14-498F-9AD7-23E86882BB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444798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Рамка 9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2065"/>
            </a:avLst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pic>
        <p:nvPicPr>
          <p:cNvPr id="4" name="Рисунок 8" descr="paper-clipart-scrolled-10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193322">
            <a:off x="-11113" y="163513"/>
            <a:ext cx="3686176" cy="606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6" descr="124257461_3925124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124200"/>
            <a:ext cx="1219200" cy="315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7" descr="depositphotos_3497302-stock-illustration-pen.jpg"/>
          <p:cNvPicPr>
            <a:picLocks noChangeAspect="1"/>
          </p:cNvPicPr>
          <p:nvPr userDrawn="1"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43152">
            <a:off x="1682750" y="3203575"/>
            <a:ext cx="1055688" cy="274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6C03B-2E01-479A-805B-AD9EC0946626}" type="datetimeFigureOut">
              <a:rPr lang="en-US"/>
              <a:pPr>
                <a:defRPr/>
              </a:pPr>
              <a:t>2/18/2022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9ABD6D-37CC-440C-A8CF-ABA6911C4F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445573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4" descr="paper-clipart-scrolled-10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81000"/>
            <a:ext cx="4859338" cy="415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8" descr="124257461_3925124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124200"/>
            <a:ext cx="1219200" cy="315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 useBgFill="1">
        <p:nvSpPr>
          <p:cNvPr id="4" name="Рамка 6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2065"/>
            </a:avLst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FCA32-34BF-4A59-B4F0-214D5283FC3E}" type="datetimeFigureOut">
              <a:rPr lang="en-US"/>
              <a:pPr>
                <a:defRPr/>
              </a:pPr>
              <a:t>2/18/2022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945C9-71D3-4CF0-BA03-AEB44412FA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078622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13" descr="3c54950690c70c759d8801feea288b0c--school-pictures-art-kids.jpg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34894" flipH="1">
            <a:off x="1804988" y="3917950"/>
            <a:ext cx="933450" cy="232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10" descr="paper-clipart-scrolled-10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81000"/>
            <a:ext cx="4859338" cy="415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12" descr="124257461_3925124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124200"/>
            <a:ext cx="1219200" cy="315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 useBgFill="1">
        <p:nvSpPr>
          <p:cNvPr id="8" name="Рамка 11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2065"/>
            </a:avLst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3B4A3-6E5E-4F56-B088-EE6423FA22B1}" type="datetimeFigureOut">
              <a:rPr lang="en-US"/>
              <a:pPr>
                <a:defRPr/>
              </a:pPr>
              <a:t>2/18/2022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C76BF-566F-4BB5-A59F-99374FD6AD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55062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8" descr="115458113__9578d_74575add_ori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22351">
            <a:off x="577850" y="4059238"/>
            <a:ext cx="660400" cy="232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7" descr="3c54950690c70c759d8801feea288b0c--school-pictures-art-kids.jpg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34894" flipH="1">
            <a:off x="1271588" y="4019550"/>
            <a:ext cx="933450" cy="232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 useBgFill="1">
        <p:nvSpPr>
          <p:cNvPr id="7" name="Рамка 6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2065"/>
            </a:avLst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7F0A07-2D5C-4BCC-8BD0-2DAF995F2535}" type="datetimeFigureOut">
              <a:rPr lang="en-US"/>
              <a:pPr>
                <a:defRPr/>
              </a:pPr>
              <a:t>2/18/2022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754EB1-DB46-4BCC-929A-D8A2F451C3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20479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F3FDCED-1BD9-4489-BE38-09F359AE375D}" type="datetimeFigureOut">
              <a:rPr lang="en-US"/>
              <a:pPr>
                <a:defRPr/>
              </a:pPr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9DF9BB0-6AAA-4BF9-9568-140F29AD42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TextBox 6"/>
          <p:cNvSpPr txBox="1">
            <a:spLocks noChangeArrowheads="1"/>
          </p:cNvSpPr>
          <p:nvPr/>
        </p:nvSpPr>
        <p:spPr bwMode="auto">
          <a:xfrm>
            <a:off x="76200" y="6473825"/>
            <a:ext cx="48101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ru-RU" sz="900" i="1">
                <a:solidFill>
                  <a:srgbClr val="D9D9D9"/>
                </a:solidFill>
              </a:rPr>
              <a:t>©</a:t>
            </a:r>
            <a:r>
              <a:rPr lang="ru-RU" altLang="ru-RU" sz="800" i="1">
                <a:solidFill>
                  <a:srgbClr val="D9D9D9"/>
                </a:solidFill>
              </a:rPr>
              <a:t>ЧСА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01" r:id="rId10"/>
    <p:sldLayoutId id="2147483702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openxmlformats.org/officeDocument/2006/relationships/image" Target="../media/image62.jpe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10" Type="http://schemas.openxmlformats.org/officeDocument/2006/relationships/image" Target="../media/image31.jpeg"/><Relationship Id="rId4" Type="http://schemas.openxmlformats.org/officeDocument/2006/relationships/image" Target="../media/image25.jpeg"/><Relationship Id="rId9" Type="http://schemas.openxmlformats.org/officeDocument/2006/relationships/image" Target="../media/image3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1.png"/><Relationship Id="rId4" Type="http://schemas.openxmlformats.org/officeDocument/2006/relationships/image" Target="../media/image4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9.jpeg"/><Relationship Id="rId4" Type="http://schemas.openxmlformats.org/officeDocument/2006/relationships/image" Target="../media/image4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463" y="173038"/>
            <a:ext cx="2166937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41550" y="846138"/>
            <a:ext cx="6637338" cy="25225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000" b="1" i="1" kern="0" dirty="0">
                <a:solidFill>
                  <a:srgbClr val="3311AF"/>
                </a:solidFill>
                <a:latin typeface="+mn-lt"/>
                <a:cs typeface="+mn-cs"/>
              </a:rPr>
              <a:t>Нарисуйте солнце, - сказал Синий. – А я небо нарисую.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kern="0" dirty="0">
                <a:solidFill>
                  <a:srgbClr val="3311AF"/>
                </a:solidFill>
                <a:latin typeface="+mn-lt"/>
                <a:cs typeface="+mn-cs"/>
              </a:rPr>
              <a:t>Красный с Желтым переглянулись.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kern="0" dirty="0">
                <a:solidFill>
                  <a:srgbClr val="3311AF"/>
                </a:solidFill>
                <a:latin typeface="+mn-lt"/>
                <a:cs typeface="+mn-cs"/>
              </a:rPr>
              <a:t>- Только, чур, не толкаться! – сказал Желтый.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kern="0" dirty="0">
                <a:solidFill>
                  <a:srgbClr val="3311AF"/>
                </a:solidFill>
                <a:latin typeface="+mn-lt"/>
                <a:cs typeface="+mn-cs"/>
              </a:rPr>
              <a:t>Красный даже задохнулся от возмущения: когда это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kern="0" dirty="0">
                <a:solidFill>
                  <a:srgbClr val="3311AF"/>
                </a:solidFill>
                <a:latin typeface="+mn-lt"/>
                <a:cs typeface="+mn-cs"/>
              </a:rPr>
              <a:t>он толкался?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000" b="1" i="1" kern="0" dirty="0">
                <a:solidFill>
                  <a:srgbClr val="3311AF"/>
                </a:solidFill>
                <a:latin typeface="+mn-lt"/>
                <a:cs typeface="+mn-cs"/>
              </a:rPr>
              <a:t>Вы рисуйте, рисуйте, - успокоил их фиолетовый.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000" b="1" i="1" kern="0" dirty="0">
                <a:solidFill>
                  <a:srgbClr val="3311AF"/>
                </a:solidFill>
                <a:latin typeface="+mn-lt"/>
                <a:cs typeface="+mn-cs"/>
              </a:rPr>
              <a:t>Интересно, что получится, - сказал  Зеленый.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ru-RU" kern="0" dirty="0">
              <a:solidFill>
                <a:prstClr val="black"/>
              </a:solidFill>
              <a:latin typeface="+mn-lt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87675" y="260350"/>
            <a:ext cx="5367338" cy="5857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0" dirty="0">
                <a:solidFill>
                  <a:srgbClr val="FF0000"/>
                </a:solidFill>
                <a:latin typeface="+mn-lt"/>
                <a:cs typeface="+mn-cs"/>
              </a:rPr>
              <a:t>Глава 4 Веселое смешивание</a:t>
            </a:r>
          </a:p>
        </p:txBody>
      </p:sp>
      <p:pic>
        <p:nvPicPr>
          <p:cNvPr id="11269" name="Рисунок 4" descr="http://kras-dou.ru/186/images/gallery/str_ped/fedoreeva/%D1%81%D0%B0%D0%B4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463" y="2495550"/>
            <a:ext cx="792162" cy="248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Овальная выноска 5"/>
          <p:cNvSpPr/>
          <p:nvPr/>
        </p:nvSpPr>
        <p:spPr>
          <a:xfrm rot="21389403">
            <a:off x="1011238" y="3105150"/>
            <a:ext cx="2987675" cy="709613"/>
          </a:xfrm>
          <a:prstGeom prst="wedgeEllipseCallout">
            <a:avLst>
              <a:gd name="adj1" fmla="val -53637"/>
              <a:gd name="adj2" fmla="val -44261"/>
            </a:avLst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31888" y="3154363"/>
            <a:ext cx="2760662" cy="6461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rgbClr val="C00000"/>
                </a:solidFill>
                <a:latin typeface="+mn-lt"/>
                <a:cs typeface="+mn-cs"/>
              </a:rPr>
              <a:t>Ребята, а вы как думаете,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rgbClr val="C00000"/>
                </a:solidFill>
                <a:latin typeface="+mn-lt"/>
                <a:cs typeface="+mn-cs"/>
              </a:rPr>
              <a:t> что получится?</a:t>
            </a:r>
          </a:p>
        </p:txBody>
      </p:sp>
      <p:sp>
        <p:nvSpPr>
          <p:cNvPr id="8" name="Овальная выноска 7"/>
          <p:cNvSpPr/>
          <p:nvPr/>
        </p:nvSpPr>
        <p:spPr>
          <a:xfrm>
            <a:off x="2052638" y="3795713"/>
            <a:ext cx="3563937" cy="998537"/>
          </a:xfrm>
          <a:prstGeom prst="wedgeEllipseCallout">
            <a:avLst>
              <a:gd name="adj1" fmla="val -70990"/>
              <a:gd name="adj2" fmla="val -49025"/>
            </a:avLst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1538" y="3884613"/>
            <a:ext cx="3503612" cy="9223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rgbClr val="C00000"/>
                </a:solidFill>
                <a:latin typeface="+mn-lt"/>
                <a:cs typeface="+mn-cs"/>
              </a:rPr>
              <a:t>Давайте проверим.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rgbClr val="C00000"/>
                </a:solidFill>
                <a:latin typeface="+mn-lt"/>
                <a:cs typeface="+mn-cs"/>
              </a:rPr>
              <a:t>А поможет нам наш волшебный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rgbClr val="C00000"/>
                </a:solidFill>
                <a:latin typeface="+mn-lt"/>
                <a:cs typeface="+mn-cs"/>
              </a:rPr>
              <a:t>               пластилин!</a:t>
            </a:r>
          </a:p>
        </p:txBody>
      </p:sp>
      <p:sp>
        <p:nvSpPr>
          <p:cNvPr id="10" name="Овальная выноска 9"/>
          <p:cNvSpPr/>
          <p:nvPr/>
        </p:nvSpPr>
        <p:spPr>
          <a:xfrm>
            <a:off x="5827713" y="4033838"/>
            <a:ext cx="3100387" cy="625475"/>
          </a:xfrm>
          <a:prstGeom prst="wedgeEllipseCallout">
            <a:avLst>
              <a:gd name="adj1" fmla="val -29260"/>
              <a:gd name="adj2" fmla="val 109482"/>
            </a:avLst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857875" y="4154488"/>
            <a:ext cx="3003550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rgbClr val="C00000"/>
                </a:solidFill>
                <a:latin typeface="+mn-lt"/>
                <a:cs typeface="+mn-cs"/>
              </a:rPr>
              <a:t>Получится оранжевый цвет.</a:t>
            </a:r>
          </a:p>
        </p:txBody>
      </p:sp>
      <p:pic>
        <p:nvPicPr>
          <p:cNvPr id="11276" name="Рисунок 11" descr="http://solnihko42.ucoz.ru/Roditeli/3214450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9588" y="4833938"/>
            <a:ext cx="1944687" cy="187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7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1013" y="2057400"/>
            <a:ext cx="863600" cy="167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8888" y="1628775"/>
            <a:ext cx="7402512" cy="1016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>
                <a:solidFill>
                  <a:srgbClr val="FF0000"/>
                </a:solidFill>
                <a:latin typeface="+mn-lt"/>
                <a:cs typeface="+mn-cs"/>
              </a:rPr>
              <a:t>4. </a:t>
            </a:r>
            <a:r>
              <a:rPr lang="ru-RU" sz="2000" b="1" kern="0" dirty="0">
                <a:solidFill>
                  <a:srgbClr val="3311AF"/>
                </a:solidFill>
                <a:latin typeface="+mn-lt"/>
                <a:cs typeface="+mn-cs"/>
              </a:rPr>
              <a:t>Для хвоста выберите несколько цветов пластилина,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>
                <a:solidFill>
                  <a:srgbClr val="3311AF"/>
                </a:solidFill>
                <a:latin typeface="+mn-lt"/>
                <a:cs typeface="+mn-cs"/>
              </a:rPr>
              <a:t> которые хорошо сочетаются и таким же способом «нарисуйте»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>
                <a:solidFill>
                  <a:srgbClr val="3311AF"/>
                </a:solidFill>
                <a:latin typeface="+mn-lt"/>
                <a:cs typeface="+mn-cs"/>
              </a:rPr>
              <a:t>хвост петуха.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211638" y="192088"/>
            <a:ext cx="4587875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rgbClr val="FF0000"/>
                </a:solidFill>
                <a:latin typeface="+mn-lt"/>
                <a:cs typeface="+mn-cs"/>
              </a:rPr>
              <a:t>Тамара Михеева  «Жили-были карандаши»</a:t>
            </a:r>
          </a:p>
        </p:txBody>
      </p:sp>
      <p:pic>
        <p:nvPicPr>
          <p:cNvPr id="20484" name="Рисунок 3" descr="C:\Users\User\Desktop\фото\20190422_1028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3" y="3500438"/>
            <a:ext cx="2879725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Рисунок 4" descr="C:\Users\User\Desktop\фото\20190422_10400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7663" y="3357563"/>
            <a:ext cx="2813050" cy="291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11638" y="192088"/>
            <a:ext cx="4587875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rgbClr val="FF0000"/>
                </a:solidFill>
                <a:latin typeface="+mn-lt"/>
                <a:cs typeface="+mn-cs"/>
              </a:rPr>
              <a:t>Тамара Михеева  «Жили-были карандаши»</a:t>
            </a:r>
          </a:p>
        </p:txBody>
      </p:sp>
      <p:pic>
        <p:nvPicPr>
          <p:cNvPr id="21507" name="Рисунок 2" descr="C:\Users\User\Desktop\фото\20190422_1040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3113" y="3675063"/>
            <a:ext cx="2813050" cy="291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Рисунок 3" descr="http://solnihko42.ucoz.ru/Roditeli/321445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413" y="192088"/>
            <a:ext cx="1366837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Овальная выноска 4"/>
          <p:cNvSpPr/>
          <p:nvPr/>
        </p:nvSpPr>
        <p:spPr>
          <a:xfrm>
            <a:off x="1712913" y="644525"/>
            <a:ext cx="2876550" cy="782638"/>
          </a:xfrm>
          <a:prstGeom prst="wedgeEllipseCallout">
            <a:avLst>
              <a:gd name="adj1" fmla="val -68275"/>
              <a:gd name="adj2" fmla="val 5802"/>
            </a:avLst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31988" y="700088"/>
            <a:ext cx="2684462" cy="6477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rgbClr val="3311AF"/>
                </a:solidFill>
                <a:latin typeface="+mn-lt"/>
                <a:cs typeface="+mn-cs"/>
              </a:rPr>
              <a:t>А теперь надо сделать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rgbClr val="3311AF"/>
                </a:solidFill>
                <a:latin typeface="+mn-lt"/>
                <a:cs typeface="+mn-cs"/>
              </a:rPr>
              <a:t> гребешок и бородку.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19250" y="1693863"/>
            <a:ext cx="7123113" cy="2247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>
                <a:solidFill>
                  <a:srgbClr val="FF0000"/>
                </a:solidFill>
                <a:latin typeface="+mn-lt"/>
                <a:cs typeface="+mn-cs"/>
              </a:rPr>
              <a:t>                                    5. Для этого: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2000" b="1" kern="0" dirty="0">
                <a:solidFill>
                  <a:srgbClr val="3311AF"/>
                </a:solidFill>
                <a:latin typeface="+mn-lt"/>
                <a:cs typeface="+mn-cs"/>
              </a:rPr>
              <a:t>Отщипните от красного пластилина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>
                <a:solidFill>
                  <a:srgbClr val="3311AF"/>
                </a:solidFill>
                <a:latin typeface="+mn-lt"/>
                <a:cs typeface="+mn-cs"/>
              </a:rPr>
              <a:t>       5 маленьких кусочков и один чуть больше.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2000" b="1" kern="0" dirty="0">
                <a:solidFill>
                  <a:srgbClr val="3311AF"/>
                </a:solidFill>
                <a:latin typeface="+mn-lt"/>
                <a:cs typeface="+mn-cs"/>
              </a:rPr>
              <a:t>Скатайте 5 шариков. 4 из них выложите на гребешке, слегка приплюснув, но не размазывайте.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2000" b="1" kern="0" dirty="0">
                <a:solidFill>
                  <a:srgbClr val="3311AF"/>
                </a:solidFill>
                <a:latin typeface="+mn-lt"/>
                <a:cs typeface="+mn-cs"/>
              </a:rPr>
              <a:t>5 шарик заострите немного, как морковь, приложите, сделав бородку.</a:t>
            </a:r>
          </a:p>
        </p:txBody>
      </p:sp>
      <p:pic>
        <p:nvPicPr>
          <p:cNvPr id="21512" name="Рисунок 7" descr="C:\Users\User\Downloads\20190417_10301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62838" y="1371600"/>
            <a:ext cx="828675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11638" y="192088"/>
            <a:ext cx="4587875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rgbClr val="FF0000"/>
                </a:solidFill>
                <a:latin typeface="+mn-lt"/>
                <a:cs typeface="+mn-cs"/>
              </a:rPr>
              <a:t>Тамара Михеева  «Жили-были карандаши»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19200" y="985838"/>
            <a:ext cx="1973263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>
                <a:solidFill>
                  <a:srgbClr val="FF0000"/>
                </a:solidFill>
                <a:latin typeface="+mn-lt"/>
                <a:cs typeface="+mn-cs"/>
              </a:rPr>
              <a:t>Чего не хватает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>
                <a:solidFill>
                  <a:srgbClr val="FF0000"/>
                </a:solidFill>
                <a:latin typeface="+mn-lt"/>
                <a:cs typeface="+mn-cs"/>
              </a:rPr>
              <a:t>         у петуха?</a:t>
            </a:r>
          </a:p>
        </p:txBody>
      </p:sp>
      <p:pic>
        <p:nvPicPr>
          <p:cNvPr id="22532" name="Рисунок 4" descr="http://kras-dou.ru/186/images/gallery/str_ped/fedoreeva/%D1%81%D0%B0%D0%B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75" y="44450"/>
            <a:ext cx="1187450" cy="25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вальная выноска 2"/>
          <p:cNvSpPr/>
          <p:nvPr/>
        </p:nvSpPr>
        <p:spPr>
          <a:xfrm>
            <a:off x="946150" y="968375"/>
            <a:ext cx="2519363" cy="725488"/>
          </a:xfrm>
          <a:prstGeom prst="wedgeEllipseCallout">
            <a:avLst>
              <a:gd name="adj1" fmla="val -50027"/>
              <a:gd name="adj2" fmla="val -66600"/>
            </a:avLst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prstClr val="white"/>
              </a:solidFill>
              <a:latin typeface="Calibri"/>
              <a:cs typeface="+mn-cs"/>
            </a:endParaRPr>
          </a:p>
        </p:txBody>
      </p:sp>
      <p:pic>
        <p:nvPicPr>
          <p:cNvPr id="2253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1913" y="442913"/>
            <a:ext cx="1511300" cy="203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Овальная выноска 6"/>
          <p:cNvSpPr/>
          <p:nvPr/>
        </p:nvSpPr>
        <p:spPr>
          <a:xfrm>
            <a:off x="5364163" y="1463675"/>
            <a:ext cx="2520950" cy="812800"/>
          </a:xfrm>
          <a:prstGeom prst="wedgeEllipseCallout">
            <a:avLst>
              <a:gd name="adj1" fmla="val 50350"/>
              <a:gd name="adj2" fmla="val -65275"/>
            </a:avLst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510213" y="1516063"/>
            <a:ext cx="2316162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>
                <a:solidFill>
                  <a:srgbClr val="FF0000"/>
                </a:solidFill>
                <a:latin typeface="+mn-lt"/>
                <a:cs typeface="+mn-cs"/>
              </a:rPr>
              <a:t>Надо сделать ноги,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>
                <a:solidFill>
                  <a:srgbClr val="FF0000"/>
                </a:solidFill>
                <a:latin typeface="+mn-lt"/>
                <a:cs typeface="+mn-cs"/>
              </a:rPr>
              <a:t>       клюв и глаза. </a:t>
            </a:r>
          </a:p>
        </p:txBody>
      </p:sp>
      <p:pic>
        <p:nvPicPr>
          <p:cNvPr id="22537" name="Рисунок 8" descr="C:\Users\User\Desktop\фото\20190422_10441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3463" y="533400"/>
            <a:ext cx="1620837" cy="183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39713" y="2143125"/>
            <a:ext cx="8953500" cy="2554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>
                <a:solidFill>
                  <a:srgbClr val="FF0000"/>
                </a:solidFill>
                <a:latin typeface="+mn-lt"/>
                <a:cs typeface="+mn-cs"/>
              </a:rPr>
              <a:t>                            6. Тогда: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2000" b="1" kern="0" dirty="0">
                <a:solidFill>
                  <a:srgbClr val="3311AF"/>
                </a:solidFill>
                <a:latin typeface="+mn-lt"/>
                <a:cs typeface="+mn-cs"/>
              </a:rPr>
              <a:t>Из желтого пластилина скатайте тонкую колбаску, выложите их на основу.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2000" b="1" kern="0" dirty="0">
                <a:solidFill>
                  <a:srgbClr val="3311AF"/>
                </a:solidFill>
                <a:latin typeface="+mn-lt"/>
                <a:cs typeface="+mn-cs"/>
              </a:rPr>
              <a:t>Для пальцев к желтому добавьте чуть-чуть коричневого, слегка перемешав, сделайте тонкие колбаски и </a:t>
            </a:r>
            <a:r>
              <a:rPr lang="ru-RU" sz="2000" b="1" kern="0" dirty="0" err="1">
                <a:solidFill>
                  <a:srgbClr val="3311AF"/>
                </a:solidFill>
                <a:latin typeface="+mn-lt"/>
                <a:cs typeface="+mn-cs"/>
              </a:rPr>
              <a:t>выложите,согнув</a:t>
            </a:r>
            <a:r>
              <a:rPr lang="ru-RU" sz="2000" b="1" kern="0" dirty="0">
                <a:solidFill>
                  <a:srgbClr val="3311AF"/>
                </a:solidFill>
                <a:latin typeface="+mn-lt"/>
                <a:cs typeface="+mn-cs"/>
              </a:rPr>
              <a:t> каждую пополам.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2000" b="1" kern="0" dirty="0">
                <a:solidFill>
                  <a:srgbClr val="3311AF"/>
                </a:solidFill>
                <a:latin typeface="+mn-lt"/>
                <a:cs typeface="+mn-cs"/>
              </a:rPr>
              <a:t>Клюв сделайте из желтого пластилина в форме моркови, приложите,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>
                <a:solidFill>
                  <a:srgbClr val="3311AF"/>
                </a:solidFill>
                <a:latin typeface="+mn-lt"/>
                <a:cs typeface="+mn-cs"/>
              </a:rPr>
              <a:t>                                  приплюсните и разделите стекой по середине.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2000" b="1" kern="0" dirty="0">
                <a:solidFill>
                  <a:srgbClr val="3311AF"/>
                </a:solidFill>
                <a:latin typeface="+mn-lt"/>
                <a:cs typeface="+mn-cs"/>
              </a:rPr>
              <a:t>                                Глаз скатайте в виде маленького черного горошка. </a:t>
            </a:r>
          </a:p>
        </p:txBody>
      </p:sp>
      <p:pic>
        <p:nvPicPr>
          <p:cNvPr id="22539" name="Рисунок 10" descr="C:\Users\User\Desktop\фото\20190422_10460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8100" y="4894263"/>
            <a:ext cx="1619250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0" name="Рисунок 11" descr="C:\Users\User\Desktop\фото\20190422_10535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0113" y="4926013"/>
            <a:ext cx="1620837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1" name="Рисунок 12" descr="C:\Users\User\Desktop\фото\20190422_10544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4338" y="4600575"/>
            <a:ext cx="2124075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11638" y="192088"/>
            <a:ext cx="4587875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rgbClr val="FF0000"/>
                </a:solidFill>
                <a:latin typeface="+mn-lt"/>
                <a:cs typeface="+mn-cs"/>
              </a:rPr>
              <a:t>Тамара Михеева  «Жили-были карандаши»</a:t>
            </a:r>
          </a:p>
        </p:txBody>
      </p:sp>
      <p:sp>
        <p:nvSpPr>
          <p:cNvPr id="23555" name="TextBox 2"/>
          <p:cNvSpPr txBox="1">
            <a:spLocks noChangeArrowheads="1"/>
          </p:cNvSpPr>
          <p:nvPr/>
        </p:nvSpPr>
        <p:spPr bwMode="auto">
          <a:xfrm>
            <a:off x="3870325" y="4005263"/>
            <a:ext cx="42148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6000" b="1">
                <a:solidFill>
                  <a:srgbClr val="3311AF"/>
                </a:solidFill>
                <a:latin typeface="Monotype Corsiva" pitchFamily="66" charset="0"/>
              </a:rPr>
              <a:t>МОЛОДЦЫ!</a:t>
            </a:r>
          </a:p>
        </p:txBody>
      </p:sp>
      <p:pic>
        <p:nvPicPr>
          <p:cNvPr id="23556" name="Рисунок 5" descr="C:\Users\User\Downloads\20190404_18252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400" y="692150"/>
            <a:ext cx="5184775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550" y="1052513"/>
            <a:ext cx="6985000" cy="20621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0" dirty="0">
                <a:solidFill>
                  <a:srgbClr val="FF0000"/>
                </a:solidFill>
                <a:latin typeface="+mn-lt"/>
                <a:cs typeface="+mn-cs"/>
              </a:rPr>
              <a:t>Экспериментирование с пластилином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0" dirty="0">
                <a:solidFill>
                  <a:srgbClr val="FF0000"/>
                </a:solidFill>
                <a:latin typeface="+mn-lt"/>
                <a:cs typeface="+mn-cs"/>
              </a:rPr>
              <a:t>в подготовительной группе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kern="0" dirty="0">
                <a:solidFill>
                  <a:srgbClr val="FF0000"/>
                </a:solidFill>
                <a:latin typeface="+mn-lt"/>
                <a:cs typeface="+mn-cs"/>
              </a:rPr>
              <a:t>«Раскрась петуха!»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kern="0" dirty="0">
                <a:solidFill>
                  <a:srgbClr val="FF0000"/>
                </a:solidFill>
                <a:latin typeface="+mn-lt"/>
                <a:cs typeface="+mn-cs"/>
              </a:rPr>
              <a:t>(</a:t>
            </a:r>
            <a:r>
              <a:rPr lang="ru-RU" sz="2800" b="1" i="1" kern="0" dirty="0" err="1">
                <a:solidFill>
                  <a:srgbClr val="FF0000"/>
                </a:solidFill>
                <a:latin typeface="+mn-lt"/>
                <a:cs typeface="+mn-cs"/>
              </a:rPr>
              <a:t>Пластилинография</a:t>
            </a:r>
            <a:r>
              <a:rPr lang="ru-RU" sz="3200" b="1" i="1" kern="0" dirty="0">
                <a:solidFill>
                  <a:srgbClr val="FF0000"/>
                </a:solidFill>
                <a:latin typeface="+mn-lt"/>
                <a:cs typeface="+mn-cs"/>
              </a:rPr>
              <a:t>)</a:t>
            </a:r>
          </a:p>
        </p:txBody>
      </p:sp>
      <p:pic>
        <p:nvPicPr>
          <p:cNvPr id="12291" name="Picture 2" descr="https://www.clipartmax.com/png/full/219-2191054_%D0%BA%D0%BB%D0%B8%D0%BF%D0%B0%D1%80%D1%82-%D0%B4%D0%B5%D1%82%D0%B8-%D0%BD%D0%B0-%D0%BF%D1%80%D0%BE%D0%B7%D1%80%D0%B0%D1%87%D0%BD%D0%BE%D0%BC-%D1%84%D0%BE%D0%BD%D0%B5-%D1%84%D0%B8%D0%B7%D0%BA%D1%83%D0%BB%D1%8C%D1%82%D1%83%D1%80%D0%B0-%D0%B4%D0%B5%D1%82%D0%B5%D0%B9-%D0%BA%D0%B0%D1%80%D1%82%D0%B8%D0%BD%D0%BA%D0%B8-%D0%BD%D0%B0-%D0%BF%D1%80%D0%BE%D0%B7%D1%80%D0%B0%D1%87%D0%BD%D0%BE%D0%BC-%D1%84%D0%BE%D0%BD%D0%B5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213" y="3114675"/>
            <a:ext cx="1800225" cy="233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Рисунок 3" descr="http://sweetclipart.com/multisite/sweetclipart/files/imagecache/middle/rooster_line_ar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525" y="3284538"/>
            <a:ext cx="223202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24300" y="333375"/>
            <a:ext cx="458787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rgbClr val="FF0000"/>
                </a:solidFill>
                <a:latin typeface="+mn-lt"/>
                <a:cs typeface="+mn-cs"/>
              </a:rPr>
              <a:t>Тамара Михеева  «Жили-были карандаши»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67175" y="188913"/>
            <a:ext cx="458787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rgbClr val="FF0000"/>
                </a:solidFill>
                <a:latin typeface="+mn-lt"/>
                <a:cs typeface="+mn-cs"/>
              </a:rPr>
              <a:t>Тамара Михеева  «Жили-были карандаши»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8763" y="692150"/>
            <a:ext cx="8705850" cy="60642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kern="0" dirty="0">
                <a:solidFill>
                  <a:srgbClr val="FF0000"/>
                </a:solidFill>
                <a:latin typeface="+mn-lt"/>
                <a:cs typeface="+mn-cs"/>
              </a:rPr>
              <a:t>Цель: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>
                <a:solidFill>
                  <a:srgbClr val="3311AF"/>
                </a:solidFill>
                <a:latin typeface="+mn-lt"/>
                <a:cs typeface="+mn-cs"/>
              </a:rPr>
              <a:t>        формирование навыков работы в нетрадиционной технике лепки –   </a:t>
            </a:r>
            <a:r>
              <a:rPr lang="ru-RU" sz="2000" b="1" kern="0" dirty="0" err="1">
                <a:solidFill>
                  <a:srgbClr val="3311AF"/>
                </a:solidFill>
                <a:latin typeface="+mn-lt"/>
                <a:cs typeface="+mn-cs"/>
              </a:rPr>
              <a:t>пластилинография</a:t>
            </a:r>
            <a:r>
              <a:rPr lang="ru-RU" sz="2000" b="1" kern="0" dirty="0">
                <a:solidFill>
                  <a:srgbClr val="3311AF"/>
                </a:solidFill>
                <a:latin typeface="+mn-lt"/>
                <a:cs typeface="+mn-cs"/>
              </a:rPr>
              <a:t>, привлечение внимания детей к экспериментированию с пластилином через прием «соединения двух цветов».</a:t>
            </a:r>
            <a:endParaRPr lang="ru-RU" kern="0" dirty="0">
              <a:solidFill>
                <a:prstClr val="black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kern="0" dirty="0">
                <a:solidFill>
                  <a:srgbClr val="FF0000"/>
                </a:solidFill>
                <a:latin typeface="+mn-lt"/>
                <a:cs typeface="+mn-cs"/>
              </a:rPr>
              <a:t>Задачи: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2000" b="1" kern="0" dirty="0">
                <a:solidFill>
                  <a:srgbClr val="3311AF"/>
                </a:solidFill>
                <a:latin typeface="+mn-lt"/>
                <a:cs typeface="+mn-cs"/>
              </a:rPr>
              <a:t>познакомить с приемом «соединение двух цветов» пластилина для получения новых оттенков: оранжевого, зеленого, фиолетового, голубого…;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2000" b="1" kern="0" dirty="0">
                <a:solidFill>
                  <a:srgbClr val="3311AF"/>
                </a:solidFill>
                <a:latin typeface="+mn-lt"/>
                <a:cs typeface="+mn-cs"/>
              </a:rPr>
              <a:t>учить детей приему «вливание одного цвета в другой»;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2000" b="1" kern="0" dirty="0">
                <a:solidFill>
                  <a:srgbClr val="3311AF"/>
                </a:solidFill>
                <a:latin typeface="+mn-lt"/>
                <a:cs typeface="+mn-cs"/>
              </a:rPr>
              <a:t>учить создавать целостность объекта из отдельных деталей,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>
                <a:solidFill>
                  <a:srgbClr val="3311AF"/>
                </a:solidFill>
                <a:latin typeface="+mn-lt"/>
                <a:cs typeface="+mn-cs"/>
              </a:rPr>
              <a:t>       используя имеющиеся навыки:</a:t>
            </a:r>
            <a:r>
              <a:rPr lang="ru-RU" sz="2000" kern="0" dirty="0">
                <a:solidFill>
                  <a:prstClr val="black"/>
                </a:solidFill>
                <a:latin typeface="+mn-lt"/>
                <a:cs typeface="+mn-cs"/>
              </a:rPr>
              <a:t> </a:t>
            </a:r>
            <a:r>
              <a:rPr lang="ru-RU" sz="2000" b="1" kern="0" dirty="0" err="1">
                <a:solidFill>
                  <a:srgbClr val="3311AF"/>
                </a:solidFill>
                <a:latin typeface="+mn-lt"/>
                <a:cs typeface="+mn-cs"/>
              </a:rPr>
              <a:t>отщипывание</a:t>
            </a:r>
            <a:r>
              <a:rPr lang="ru-RU" sz="2000" b="1" kern="0" dirty="0">
                <a:solidFill>
                  <a:srgbClr val="3311AF"/>
                </a:solidFill>
                <a:latin typeface="+mn-lt"/>
                <a:cs typeface="+mn-cs"/>
              </a:rPr>
              <a:t>, скатывание овалов 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>
                <a:solidFill>
                  <a:srgbClr val="3311AF"/>
                </a:solidFill>
                <a:latin typeface="+mn-lt"/>
                <a:cs typeface="+mn-cs"/>
              </a:rPr>
              <a:t>                                     шариков пальцами, придавливания деталей к основе,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>
                <a:solidFill>
                  <a:srgbClr val="3311AF"/>
                </a:solidFill>
                <a:latin typeface="+mn-lt"/>
                <a:cs typeface="+mn-cs"/>
              </a:rPr>
              <a:t>                                     размазывание на основе, приглаживания границ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>
                <a:solidFill>
                  <a:srgbClr val="3311AF"/>
                </a:solidFill>
                <a:latin typeface="+mn-lt"/>
                <a:cs typeface="+mn-cs"/>
              </a:rPr>
              <a:t>                                     соединения отдельных частей;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2000" b="1" kern="0" dirty="0">
                <a:solidFill>
                  <a:srgbClr val="3311AF"/>
                </a:solidFill>
                <a:latin typeface="+mn-lt"/>
                <a:cs typeface="+mn-cs"/>
              </a:rPr>
              <a:t>                           развивать взаимосвязь эстетического и художественного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>
                <a:solidFill>
                  <a:srgbClr val="3311AF"/>
                </a:solidFill>
                <a:latin typeface="+mn-lt"/>
                <a:cs typeface="+mn-cs"/>
              </a:rPr>
              <a:t>                                 восприятия в творческой деятельности детей, мелкую 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>
                <a:solidFill>
                  <a:srgbClr val="3311AF"/>
                </a:solidFill>
                <a:latin typeface="+mn-lt"/>
                <a:cs typeface="+mn-cs"/>
              </a:rPr>
              <a:t>                                 общую моторику, память, сенсорную сферу;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2000" b="1" kern="0" dirty="0">
                <a:solidFill>
                  <a:srgbClr val="3311AF"/>
                </a:solidFill>
                <a:latin typeface="+mn-lt"/>
                <a:cs typeface="+mn-cs"/>
              </a:rPr>
              <a:t>                                воспитывать эстетический вкус, аккуратность при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>
                <a:solidFill>
                  <a:srgbClr val="3311AF"/>
                </a:solidFill>
                <a:latin typeface="+mn-lt"/>
                <a:cs typeface="+mn-cs"/>
              </a:rPr>
              <a:t>                                      выполнении  работы.</a:t>
            </a:r>
          </a:p>
        </p:txBody>
      </p:sp>
      <p:pic>
        <p:nvPicPr>
          <p:cNvPr id="13316" name="Рисунок 3" descr="http://www.qdlearning.net/wp-content/uploads/2015/07/menu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8888" y="80963"/>
            <a:ext cx="1296987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56125" y="115888"/>
            <a:ext cx="4587875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rgbClr val="FF0000"/>
                </a:solidFill>
                <a:latin typeface="+mn-lt"/>
                <a:cs typeface="+mn-cs"/>
              </a:rPr>
              <a:t>Тамара Михеева  «Жили-были карандаши»</a:t>
            </a:r>
          </a:p>
        </p:txBody>
      </p:sp>
      <p:sp>
        <p:nvSpPr>
          <p:cNvPr id="3" name="Овальная выноска 2"/>
          <p:cNvSpPr/>
          <p:nvPr/>
        </p:nvSpPr>
        <p:spPr>
          <a:xfrm>
            <a:off x="1187450" y="496888"/>
            <a:ext cx="4516438" cy="1635125"/>
          </a:xfrm>
          <a:prstGeom prst="wedgeEllipseCallout">
            <a:avLst>
              <a:gd name="adj1" fmla="val -55079"/>
              <a:gd name="adj2" fmla="val -20209"/>
            </a:avLst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73225" y="654050"/>
            <a:ext cx="4194175" cy="147796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rgbClr val="FF0000"/>
                </a:solidFill>
                <a:latin typeface="+mn-lt"/>
                <a:cs typeface="+mn-cs"/>
              </a:rPr>
              <a:t>Три цвета</a:t>
            </a:r>
            <a:r>
              <a:rPr lang="ru-RU" b="1" kern="0" dirty="0">
                <a:solidFill>
                  <a:srgbClr val="3311AF"/>
                </a:solidFill>
                <a:latin typeface="+mn-lt"/>
                <a:cs typeface="+mn-cs"/>
              </a:rPr>
              <a:t>, </a:t>
            </a:r>
            <a:r>
              <a:rPr lang="ru-RU" b="1" kern="0" dirty="0">
                <a:solidFill>
                  <a:srgbClr val="FFC000"/>
                </a:solidFill>
                <a:latin typeface="+mn-lt"/>
                <a:cs typeface="+mn-cs"/>
              </a:rPr>
              <a:t>три цвета</a:t>
            </a:r>
            <a:r>
              <a:rPr lang="ru-RU" b="1" kern="0" dirty="0">
                <a:solidFill>
                  <a:srgbClr val="3311AF"/>
                </a:solidFill>
                <a:latin typeface="+mn-lt"/>
                <a:cs typeface="+mn-cs"/>
              </a:rPr>
              <a:t>, три цвета,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rgbClr val="3311AF"/>
                </a:solidFill>
                <a:latin typeface="+mn-lt"/>
                <a:cs typeface="+mn-cs"/>
              </a:rPr>
              <a:t>Ребята, не мало ли это?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rgbClr val="3311AF"/>
                </a:solidFill>
                <a:latin typeface="+mn-lt"/>
                <a:cs typeface="+mn-cs"/>
              </a:rPr>
              <a:t>А где нам зеленый, оранжевый взять?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rgbClr val="3311AF"/>
                </a:solidFill>
                <a:latin typeface="+mn-lt"/>
                <a:cs typeface="+mn-cs"/>
              </a:rPr>
              <a:t>А может  по парам пластилин нам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rgbClr val="3311AF"/>
                </a:solidFill>
                <a:latin typeface="+mn-lt"/>
                <a:cs typeface="+mn-cs"/>
              </a:rPr>
              <a:t>             смешать?</a:t>
            </a:r>
          </a:p>
        </p:txBody>
      </p:sp>
      <p:pic>
        <p:nvPicPr>
          <p:cNvPr id="14341" name="Рисунок 4" descr="C:\Users\User\Downloads\20190404_155928 (1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3765550"/>
            <a:ext cx="2700338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80975" y="3101975"/>
            <a:ext cx="3132138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rgbClr val="3311AF"/>
                </a:solidFill>
                <a:latin typeface="+mn-lt"/>
                <a:cs typeface="+mn-cs"/>
              </a:rPr>
              <a:t>Синий и желтым смешаем -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rgbClr val="3311AF"/>
                </a:solidFill>
                <a:latin typeface="+mn-lt"/>
                <a:cs typeface="+mn-cs"/>
              </a:rPr>
              <a:t>Какой мы цвет получаем? </a:t>
            </a:r>
          </a:p>
        </p:txBody>
      </p:sp>
      <p:pic>
        <p:nvPicPr>
          <p:cNvPr id="14343" name="Рисунок 6" descr="C:\Users\User\AppData\Local\Temp\Rar$DIa0.499\20190404_14532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475" y="5295900"/>
            <a:ext cx="1981200" cy="111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211513" y="3436938"/>
            <a:ext cx="1123950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rgbClr val="229F11"/>
                </a:solidFill>
                <a:latin typeface="+mn-lt"/>
                <a:cs typeface="+mn-cs"/>
              </a:rPr>
              <a:t>Зеленый.</a:t>
            </a:r>
          </a:p>
        </p:txBody>
      </p:sp>
      <p:pic>
        <p:nvPicPr>
          <p:cNvPr id="14345" name="Рисунок 8" descr="C:\Users\User\AppData\Local\Temp\Rar$DIa0.641\20190404_14521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2338" y="496888"/>
            <a:ext cx="2916237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6" name="Рисунок 9" descr="C:\Users\User\AppData\Local\Temp\Rar$DIa0.584\20190404_15560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3888" y="2770188"/>
            <a:ext cx="3060700" cy="172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7" name="Рисунок 10" descr="C:\Users\User\AppData\Local\Temp\Rar$DIa0.641\20190404_14521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3501" y="2770188"/>
            <a:ext cx="1081087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8" name="Рисунок 11" descr="C:\Users\User\AppData\Local\Temp\Rar$DIa0.094\20190404_145358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1263" y="4745038"/>
            <a:ext cx="2628900" cy="118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9" name="Рисунок 12" descr="C:\Users\User\AppData\Local\Temp\Rar$DIa0.641\20190404_145210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0163" y="4737100"/>
            <a:ext cx="97155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4318000" y="2060575"/>
            <a:ext cx="4752975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rgbClr val="3311AF"/>
                </a:solidFill>
                <a:latin typeface="+mn-lt"/>
                <a:cs typeface="+mn-cs"/>
              </a:rPr>
              <a:t>А красный плюс желтый, для всех не секрет,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rgbClr val="3311AF"/>
                </a:solidFill>
                <a:latin typeface="+mn-lt"/>
                <a:cs typeface="+mn-cs"/>
              </a:rPr>
              <a:t>Дадут нам, конечно, </a:t>
            </a:r>
            <a:r>
              <a:rPr lang="ru-RU" b="1" kern="0" dirty="0">
                <a:solidFill>
                  <a:srgbClr val="FE8002"/>
                </a:solidFill>
                <a:latin typeface="+mn-lt"/>
                <a:cs typeface="+mn-cs"/>
              </a:rPr>
              <a:t>оранжевый цвет</a:t>
            </a:r>
            <a:r>
              <a:rPr lang="ru-RU" b="1" kern="0" dirty="0">
                <a:solidFill>
                  <a:srgbClr val="3311AF"/>
                </a:solidFill>
                <a:latin typeface="+mn-lt"/>
                <a:cs typeface="+mn-cs"/>
              </a:rPr>
              <a:t>.</a:t>
            </a:r>
          </a:p>
        </p:txBody>
      </p:sp>
      <p:pic>
        <p:nvPicPr>
          <p:cNvPr id="14351" name="Рисунок 14" descr="http://kras-dou.ru/186/images/gallery/str_ped/fedoreeva/%D1%81%D0%B0%D0%B4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138" y="115888"/>
            <a:ext cx="968375" cy="278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4087813" y="6088063"/>
            <a:ext cx="3263900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rgbClr val="221BA5"/>
                </a:solidFill>
                <a:latin typeface="+mn-lt"/>
                <a:cs typeface="+mn-cs"/>
              </a:rPr>
              <a:t>Из синей и красной, вот этой,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rgbClr val="221BA5"/>
                </a:solidFill>
                <a:latin typeface="+mn-lt"/>
                <a:cs typeface="+mn-cs"/>
              </a:rPr>
              <a:t>Получим мы цвет?</a:t>
            </a:r>
          </a:p>
        </p:txBody>
      </p:sp>
      <p:pic>
        <p:nvPicPr>
          <p:cNvPr id="14353" name="Рисунок 16" descr="C:\Users\User\AppData\Local\Temp\Rar$DIa0.641\20190404_145210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61313" y="4824413"/>
            <a:ext cx="803275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54" name="Прямоугольник 17"/>
          <p:cNvSpPr>
            <a:spLocks noChangeArrowheads="1"/>
          </p:cNvSpPr>
          <p:nvPr/>
        </p:nvSpPr>
        <p:spPr bwMode="auto">
          <a:xfrm>
            <a:off x="7442200" y="6215063"/>
            <a:ext cx="15160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7030A0"/>
                </a:solidFill>
              </a:rPr>
              <a:t>Фиолетовый.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56125" y="115888"/>
            <a:ext cx="4587875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rgbClr val="FF0000"/>
                </a:solidFill>
                <a:latin typeface="+mn-lt"/>
                <a:cs typeface="+mn-cs"/>
              </a:rPr>
              <a:t>Тамара Михеева  «Жили-были карандаши»</a:t>
            </a:r>
          </a:p>
        </p:txBody>
      </p:sp>
      <p:pic>
        <p:nvPicPr>
          <p:cNvPr id="15363" name="Рисунок 2" descr="https://pp.vk.me/c622726/v622726097/fd0c/osX0Ky5TF-U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3675" y="115888"/>
            <a:ext cx="3097213" cy="291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Овальная выноска 3"/>
          <p:cNvSpPr/>
          <p:nvPr/>
        </p:nvSpPr>
        <p:spPr>
          <a:xfrm>
            <a:off x="1252644" y="2168253"/>
            <a:ext cx="2785004" cy="744310"/>
          </a:xfrm>
          <a:prstGeom prst="wedgeEllipseCallout">
            <a:avLst>
              <a:gd name="adj1" fmla="val -46552"/>
              <a:gd name="adj2" fmla="val -56903"/>
            </a:avLst>
          </a:prstGeom>
          <a:gradFill flip="none" rotWithShape="1">
            <a:gsLst>
              <a:gs pos="0">
                <a:srgbClr val="1F497D">
                  <a:lumMod val="20000"/>
                  <a:lumOff val="80000"/>
                  <a:shade val="30000"/>
                  <a:satMod val="115000"/>
                </a:srgbClr>
              </a:gs>
              <a:gs pos="50000">
                <a:srgbClr val="1F497D">
                  <a:lumMod val="20000"/>
                  <a:lumOff val="80000"/>
                  <a:shade val="67500"/>
                  <a:satMod val="115000"/>
                </a:srgbClr>
              </a:gs>
              <a:gs pos="100000">
                <a:srgbClr val="1F497D">
                  <a:lumMod val="20000"/>
                  <a:lumOff val="80000"/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69988" y="2236788"/>
            <a:ext cx="2747962" cy="6461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rgbClr val="FF0000"/>
                </a:solidFill>
                <a:latin typeface="+mn-lt"/>
                <a:cs typeface="+mn-cs"/>
              </a:rPr>
              <a:t>А солнце вышло веселое,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rgbClr val="FF0000"/>
                </a:solidFill>
                <a:latin typeface="+mn-lt"/>
                <a:cs typeface="+mn-cs"/>
              </a:rPr>
              <a:t>Радостное –</a:t>
            </a:r>
            <a:r>
              <a:rPr lang="ru-RU" b="1" kern="0" dirty="0">
                <a:solidFill>
                  <a:srgbClr val="FE8002"/>
                </a:solidFill>
                <a:latin typeface="+mn-lt"/>
                <a:cs typeface="+mn-cs"/>
              </a:rPr>
              <a:t>оранжевое!</a:t>
            </a:r>
          </a:p>
        </p:txBody>
      </p:sp>
      <p:pic>
        <p:nvPicPr>
          <p:cNvPr id="15368" name="Рисунок 5" descr="http://kras-dou.ru/186/images/gallery/str_ped/fedoreeva/%D1%81%D0%B0%D0%B4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21638" y="371475"/>
            <a:ext cx="1008062" cy="237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Овальная выноска 6"/>
          <p:cNvSpPr/>
          <p:nvPr/>
        </p:nvSpPr>
        <p:spPr>
          <a:xfrm>
            <a:off x="4822825" y="1058863"/>
            <a:ext cx="3155950" cy="747712"/>
          </a:xfrm>
          <a:prstGeom prst="wedgeEllipseCallout">
            <a:avLst>
              <a:gd name="adj1" fmla="val 56740"/>
              <a:gd name="adj2" fmla="val -31358"/>
            </a:avLst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29213" y="1139825"/>
            <a:ext cx="2806700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rgbClr val="3311AF"/>
                </a:solidFill>
                <a:latin typeface="+mn-lt"/>
                <a:cs typeface="+mn-cs"/>
              </a:rPr>
              <a:t>А с ним и грустный петух.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rgbClr val="3311AF"/>
                </a:solidFill>
                <a:latin typeface="+mn-lt"/>
                <a:cs typeface="+mn-cs"/>
              </a:rPr>
              <a:t>Отчего же он грустный?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376363" y="3268663"/>
            <a:ext cx="2871787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rgbClr val="3311AF"/>
                </a:solidFill>
                <a:latin typeface="+mn-lt"/>
                <a:cs typeface="+mn-cs"/>
              </a:rPr>
              <a:t>Может быть он потерялся.</a:t>
            </a:r>
          </a:p>
        </p:txBody>
      </p:sp>
      <p:sp>
        <p:nvSpPr>
          <p:cNvPr id="13" name="Овальная выноска 12"/>
          <p:cNvSpPr/>
          <p:nvPr/>
        </p:nvSpPr>
        <p:spPr>
          <a:xfrm>
            <a:off x="1243013" y="3257550"/>
            <a:ext cx="3222625" cy="431800"/>
          </a:xfrm>
          <a:prstGeom prst="wedgeEllipseCallout">
            <a:avLst>
              <a:gd name="adj1" fmla="val -56162"/>
              <a:gd name="adj2" fmla="val 141880"/>
            </a:avLst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kern="0" dirty="0">
              <a:solidFill>
                <a:srgbClr val="3311AF"/>
              </a:solidFill>
              <a:latin typeface="Calibri"/>
              <a:cs typeface="+mn-cs"/>
            </a:endParaRPr>
          </a:p>
        </p:txBody>
      </p:sp>
      <p:pic>
        <p:nvPicPr>
          <p:cNvPr id="15373" name="Рисунок 13" descr="http://kras-dou.ru/186/images/gallery/str_ped/fedoreeva/%D1%81%D0%B0%D0%B4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85" t="41489" r="50404" b="24431"/>
          <a:stretch>
            <a:fillRect/>
          </a:stretch>
        </p:blipFill>
        <p:spPr bwMode="auto">
          <a:xfrm>
            <a:off x="-1981200" y="2347913"/>
            <a:ext cx="93345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4" name="Рисунок 14" descr="http://solnihko42.ucoz.ru/Roditeli/3214450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5338" y="1878013"/>
            <a:ext cx="876300" cy="187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3986213" y="4519613"/>
            <a:ext cx="3468687" cy="6477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rgbClr val="3311AF"/>
                </a:solidFill>
                <a:latin typeface="+mn-lt"/>
                <a:cs typeface="+mn-cs"/>
              </a:rPr>
              <a:t>Что же делать? У нас нет с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rgbClr val="3311AF"/>
                </a:solidFill>
                <a:latin typeface="+mn-lt"/>
                <a:cs typeface="+mn-cs"/>
              </a:rPr>
              <a:t>собой красок, только пластилин.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986213" y="5899150"/>
            <a:ext cx="3330575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rgbClr val="3311AF"/>
                </a:solidFill>
                <a:latin typeface="+mn-lt"/>
                <a:cs typeface="+mn-cs"/>
              </a:rPr>
              <a:t>Можно рисовать пластилином</a:t>
            </a:r>
            <a:r>
              <a:rPr lang="ru-RU" kern="0" dirty="0">
                <a:solidFill>
                  <a:prstClr val="black"/>
                </a:solidFill>
                <a:latin typeface="+mn-lt"/>
                <a:cs typeface="+mn-cs"/>
              </a:rPr>
              <a:t>.</a:t>
            </a:r>
          </a:p>
        </p:txBody>
      </p:sp>
      <p:sp>
        <p:nvSpPr>
          <p:cNvPr id="19" name="Овальная выноска 18"/>
          <p:cNvSpPr/>
          <p:nvPr/>
        </p:nvSpPr>
        <p:spPr>
          <a:xfrm>
            <a:off x="3954463" y="5799138"/>
            <a:ext cx="3500437" cy="612775"/>
          </a:xfrm>
          <a:prstGeom prst="wedgeEllipseCallout">
            <a:avLst/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prstClr val="white"/>
              </a:solidFill>
              <a:latin typeface="Calibri"/>
              <a:cs typeface="+mn-cs"/>
            </a:endParaRPr>
          </a:p>
        </p:txBody>
      </p:sp>
      <p:pic>
        <p:nvPicPr>
          <p:cNvPr id="15378" name="Picture 2" descr="https://www.clipartmax.com/png/full/219-2191054_%D0%BA%D0%BB%D0%B8%D0%BF%D0%B0%D1%80%D1%82-%D0%B4%D0%B5%D1%82%D0%B8-%D0%BD%D0%B0-%D0%BF%D1%80%D0%BE%D0%B7%D1%80%D0%B0%D1%87%D0%BD%D0%BE%D0%BC-%D1%84%D0%BE%D0%BD%D0%B5-%D1%84%D0%B8%D0%B7%D0%BA%D1%83%D0%BB%D1%8C%D1%82%D1%83%D1%80%D0%B0-%D0%B4%D0%B5%D1%82%D0%B5%D0%B9-%D0%BA%D0%B0%D1%80%D1%82%D0%B8%D0%BD%D0%BA%D0%B8-%D0%BD%D0%B0-%D0%BF%D1%80%D0%BE%D0%B7%D1%80%D0%B0%D1%87%D0%BD%D0%BE%D0%BC-%D1%84%D0%BE%D0%BD%D0%B5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4125" y="4822825"/>
            <a:ext cx="1462088" cy="197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9" name="Рисунок 20" descr="http://www.playcast.ru/uploads/2016/01/27/17010085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6788" y="3689350"/>
            <a:ext cx="1576387" cy="184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295775" y="2540000"/>
            <a:ext cx="2779713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rgbClr val="3311AF"/>
                </a:solidFill>
                <a:latin typeface="+mn-lt"/>
                <a:cs typeface="+mn-cs"/>
              </a:rPr>
              <a:t>Он такой же как в сказке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rgbClr val="3311AF"/>
                </a:solidFill>
                <a:latin typeface="+mn-lt"/>
                <a:cs typeface="+mn-cs"/>
              </a:rPr>
              <a:t>     «Петух и краски»</a:t>
            </a:r>
          </a:p>
        </p:txBody>
      </p:sp>
      <p:sp>
        <p:nvSpPr>
          <p:cNvPr id="9" name="Овальная выноска 8"/>
          <p:cNvSpPr/>
          <p:nvPr/>
        </p:nvSpPr>
        <p:spPr>
          <a:xfrm>
            <a:off x="4037013" y="2420938"/>
            <a:ext cx="3038475" cy="785812"/>
          </a:xfrm>
          <a:prstGeom prst="wedgeEllipseCallout">
            <a:avLst>
              <a:gd name="adj1" fmla="val 56695"/>
              <a:gd name="adj2" fmla="val 5752"/>
            </a:avLst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16" name="Овальная выноска 15"/>
          <p:cNvSpPr/>
          <p:nvPr/>
        </p:nvSpPr>
        <p:spPr>
          <a:xfrm>
            <a:off x="3703638" y="4498975"/>
            <a:ext cx="3713162" cy="795338"/>
          </a:xfrm>
          <a:prstGeom prst="wedgeEllipseCallout">
            <a:avLst>
              <a:gd name="adj1" fmla="val 75112"/>
              <a:gd name="adj2" fmla="val -31887"/>
            </a:avLst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15383" name="Прямоугольник 21"/>
          <p:cNvSpPr>
            <a:spLocks noChangeArrowheads="1"/>
          </p:cNvSpPr>
          <p:nvPr/>
        </p:nvSpPr>
        <p:spPr bwMode="auto">
          <a:xfrm>
            <a:off x="2598738" y="3914775"/>
            <a:ext cx="28368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 </a:t>
            </a:r>
            <a:r>
              <a:rPr lang="ru-RU" altLang="ru-RU" sz="1800" b="1">
                <a:solidFill>
                  <a:srgbClr val="221BA5"/>
                </a:solidFill>
              </a:rPr>
              <a:t>У него исчезли  краски</a:t>
            </a:r>
          </a:p>
        </p:txBody>
      </p:sp>
      <p:sp>
        <p:nvSpPr>
          <p:cNvPr id="23" name="Овальная выноска 22"/>
          <p:cNvSpPr/>
          <p:nvPr/>
        </p:nvSpPr>
        <p:spPr>
          <a:xfrm>
            <a:off x="2335213" y="3914775"/>
            <a:ext cx="3221037" cy="368300"/>
          </a:xfrm>
          <a:prstGeom prst="wedgeEllipseCallout">
            <a:avLst>
              <a:gd name="adj1" fmla="val -56162"/>
              <a:gd name="adj2" fmla="val 141880"/>
            </a:avLst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kern="0" dirty="0">
              <a:solidFill>
                <a:srgbClr val="3311AF"/>
              </a:solidFill>
              <a:latin typeface="Calibri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56125" y="115888"/>
            <a:ext cx="4587875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rgbClr val="FF0000"/>
                </a:solidFill>
                <a:latin typeface="+mn-lt"/>
                <a:cs typeface="+mn-cs"/>
              </a:rPr>
              <a:t>Тамара Михеева  «Жили-были карандаши»</a:t>
            </a:r>
          </a:p>
        </p:txBody>
      </p:sp>
      <p:pic>
        <p:nvPicPr>
          <p:cNvPr id="16387" name="Рисунок 2" descr="C:\Users\User\Downloads\20190418_21543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503238"/>
            <a:ext cx="3419475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86288" y="503238"/>
            <a:ext cx="3946525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kern="0" dirty="0">
                <a:solidFill>
                  <a:srgbClr val="FF0000"/>
                </a:solidFill>
                <a:latin typeface="+mn-lt"/>
                <a:cs typeface="+mn-cs"/>
              </a:rPr>
              <a:t>Материал и оборудование: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>
                <a:solidFill>
                  <a:srgbClr val="3311AF"/>
                </a:solidFill>
                <a:latin typeface="+mn-lt"/>
                <a:cs typeface="+mn-cs"/>
              </a:rPr>
              <a:t>- плотный белый картон;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>
                <a:solidFill>
                  <a:srgbClr val="3311AF"/>
                </a:solidFill>
                <a:latin typeface="+mn-lt"/>
                <a:cs typeface="+mn-cs"/>
              </a:rPr>
              <a:t>- пластилин разных цветов;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>
                <a:solidFill>
                  <a:srgbClr val="3311AF"/>
                </a:solidFill>
                <a:latin typeface="+mn-lt"/>
                <a:cs typeface="+mn-cs"/>
              </a:rPr>
              <a:t>- стека;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>
                <a:solidFill>
                  <a:srgbClr val="3311AF"/>
                </a:solidFill>
                <a:latin typeface="+mn-lt"/>
                <a:cs typeface="+mn-cs"/>
              </a:rPr>
              <a:t>- влажная салфетка;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>
                <a:solidFill>
                  <a:srgbClr val="3311AF"/>
                </a:solidFill>
                <a:latin typeface="+mn-lt"/>
                <a:cs typeface="+mn-cs"/>
              </a:rPr>
              <a:t>- трафарет рисунка: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>
                <a:solidFill>
                  <a:srgbClr val="3311AF"/>
                </a:solidFill>
                <a:latin typeface="+mn-lt"/>
                <a:cs typeface="+mn-cs"/>
              </a:rPr>
              <a:t>- простой карандаш</a:t>
            </a:r>
          </a:p>
        </p:txBody>
      </p:sp>
      <p:pic>
        <p:nvPicPr>
          <p:cNvPr id="16389" name="Рисунок 4" descr="C:\Users\User\Desktop\фото\20190422_10595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3763" y="2935288"/>
            <a:ext cx="1741487" cy="1730375"/>
          </a:xfrm>
          <a:prstGeom prst="rect">
            <a:avLst/>
          </a:prstGeom>
          <a:solidFill>
            <a:srgbClr val="B9CD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Рисунок 5" descr="C:\Users\User\Desktop\фото\20190418_21514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525" y="2925763"/>
            <a:ext cx="3095625" cy="334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2" descr="http://genew.ru/razvivaem-pamyate/3153_html_m3f41f9da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235194" flipH="1">
            <a:off x="4651375" y="4078288"/>
            <a:ext cx="1709738" cy="149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Овальная выноска 8"/>
          <p:cNvSpPr/>
          <p:nvPr/>
        </p:nvSpPr>
        <p:spPr>
          <a:xfrm>
            <a:off x="1258888" y="3367088"/>
            <a:ext cx="1692275" cy="612775"/>
          </a:xfrm>
          <a:prstGeom prst="wedgeEllipseCallout">
            <a:avLst>
              <a:gd name="adj1" fmla="val -59414"/>
              <a:gd name="adj2" fmla="val 113503"/>
            </a:avLst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58888" y="3489325"/>
            <a:ext cx="1619250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rgbClr val="3311AF"/>
                </a:solidFill>
                <a:latin typeface="+mn-lt"/>
                <a:cs typeface="+mn-cs"/>
              </a:rPr>
              <a:t>С чего начать?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908175" y="5008563"/>
            <a:ext cx="4941888" cy="16922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>
                <a:solidFill>
                  <a:srgbClr val="3311AF"/>
                </a:solidFill>
                <a:latin typeface="+mn-lt"/>
                <a:cs typeface="+mn-cs"/>
              </a:rPr>
              <a:t>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kern="0" dirty="0">
              <a:solidFill>
                <a:srgbClr val="3311AF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>
                <a:solidFill>
                  <a:srgbClr val="3311AF"/>
                </a:solidFill>
                <a:latin typeface="+mn-lt"/>
                <a:cs typeface="+mn-cs"/>
              </a:rPr>
              <a:t>1. Обведите  простым карандашом по трафарету туловище петуха, прорисовав контуры головы, крыла, перьев  хвоста</a:t>
            </a:r>
            <a:r>
              <a:rPr lang="ru-RU" sz="2400" b="1" kern="0" dirty="0">
                <a:solidFill>
                  <a:srgbClr val="3311AF"/>
                </a:solidFill>
                <a:latin typeface="+mn-lt"/>
                <a:cs typeface="+mn-cs"/>
              </a:rPr>
              <a:t>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46325" y="620713"/>
            <a:ext cx="5940425" cy="19383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>
                <a:solidFill>
                  <a:srgbClr val="FF0000"/>
                </a:solidFill>
                <a:latin typeface="+mn-lt"/>
                <a:cs typeface="+mn-cs"/>
              </a:rPr>
              <a:t>2. </a:t>
            </a:r>
            <a:r>
              <a:rPr lang="ru-RU" sz="2000" b="1" kern="0" dirty="0">
                <a:solidFill>
                  <a:srgbClr val="3311AF"/>
                </a:solidFill>
                <a:latin typeface="+mn-lt"/>
                <a:cs typeface="+mn-cs"/>
              </a:rPr>
              <a:t>Возьмите, получившийся при смешивании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>
                <a:solidFill>
                  <a:srgbClr val="3311AF"/>
                </a:solidFill>
                <a:latin typeface="+mn-lt"/>
                <a:cs typeface="+mn-cs"/>
              </a:rPr>
              <a:t>оранжевый пластилин, отщипните от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>
                <a:solidFill>
                  <a:srgbClr val="3311AF"/>
                </a:solidFill>
                <a:latin typeface="+mn-lt"/>
                <a:cs typeface="+mn-cs"/>
              </a:rPr>
              <a:t>него маленький кусочек, скатайте овал,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>
                <a:solidFill>
                  <a:srgbClr val="3311AF"/>
                </a:solidFill>
                <a:latin typeface="+mn-lt"/>
                <a:cs typeface="+mn-cs"/>
              </a:rPr>
              <a:t>положите на основу головы петуха и размазывайте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>
                <a:solidFill>
                  <a:srgbClr val="3311AF"/>
                </a:solidFill>
                <a:latin typeface="+mn-lt"/>
                <a:cs typeface="+mn-cs"/>
              </a:rPr>
              <a:t> ровным слоем.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>
                <a:solidFill>
                  <a:srgbClr val="3311AF"/>
                </a:solidFill>
                <a:latin typeface="+mn-lt"/>
                <a:cs typeface="+mn-cs"/>
              </a:rPr>
              <a:t>Главное не заходите за контур!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078288" y="0"/>
            <a:ext cx="4587875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rgbClr val="FF0000"/>
                </a:solidFill>
                <a:latin typeface="+mn-lt"/>
                <a:cs typeface="+mn-cs"/>
              </a:rPr>
              <a:t>Тамара Михеева  «Жили-были карандаши»</a:t>
            </a:r>
          </a:p>
        </p:txBody>
      </p:sp>
      <p:pic>
        <p:nvPicPr>
          <p:cNvPr id="17412" name="Рисунок 3" descr="C:\Users\User\Downloads\20190417_1030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13625" y="341313"/>
            <a:ext cx="1554163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Рисунок 4" descr="C:\Users\User\Desktop\фото\20190417_10073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288" y="2138363"/>
            <a:ext cx="1571625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Рисунок 5" descr="C:\Users\User\Downloads\20190418_21505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16163" y="2559050"/>
            <a:ext cx="2879725" cy="288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Рисунок 6" descr="C:\Users\User\Desktop\фото\20190418_21500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7375" y="3573463"/>
            <a:ext cx="2879725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6" name="Рисунок 7" descr="C:\Users\User\Desktop\фото\20190422_10222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525" y="3795713"/>
            <a:ext cx="2798763" cy="2879725"/>
          </a:xfrm>
          <a:prstGeom prst="rect">
            <a:avLst/>
          </a:prstGeom>
          <a:solidFill>
            <a:srgbClr val="558E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87338" y="1068388"/>
            <a:ext cx="1739900" cy="5222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kern="0" dirty="0">
                <a:solidFill>
                  <a:srgbClr val="FF0000"/>
                </a:solidFill>
                <a:latin typeface="+mn-lt"/>
                <a:cs typeface="+mn-cs"/>
              </a:rPr>
              <a:t>1 СПОСОБ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76500" y="333375"/>
            <a:ext cx="6523038" cy="19383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>
                <a:solidFill>
                  <a:srgbClr val="FF0000"/>
                </a:solidFill>
                <a:latin typeface="+mn-lt"/>
                <a:cs typeface="+mn-cs"/>
              </a:rPr>
              <a:t>2. </a:t>
            </a:r>
            <a:r>
              <a:rPr lang="ru-RU" sz="2000" b="1" kern="0" dirty="0">
                <a:solidFill>
                  <a:srgbClr val="3311AF"/>
                </a:solidFill>
                <a:latin typeface="+mn-lt"/>
                <a:cs typeface="+mn-cs"/>
              </a:rPr>
              <a:t>Отщипните от желтого пластилина небольшой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>
                <a:solidFill>
                  <a:srgbClr val="3311AF"/>
                </a:solidFill>
                <a:latin typeface="+mn-lt"/>
                <a:cs typeface="+mn-cs"/>
              </a:rPr>
              <a:t>кусочек, скатайте, овал, положите его на основу головы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>
                <a:solidFill>
                  <a:srgbClr val="3311AF"/>
                </a:solidFill>
                <a:latin typeface="+mn-lt"/>
                <a:cs typeface="+mn-cs"/>
              </a:rPr>
              <a:t>петуха, расплющите.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>
                <a:solidFill>
                  <a:srgbClr val="3311AF"/>
                </a:solidFill>
                <a:latin typeface="+mn-lt"/>
                <a:cs typeface="+mn-cs"/>
              </a:rPr>
              <a:t>От красного пластилина, отщипните маленький кусочек,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>
                <a:solidFill>
                  <a:srgbClr val="3311AF"/>
                </a:solidFill>
                <a:latin typeface="+mn-lt"/>
                <a:cs typeface="+mn-cs"/>
              </a:rPr>
              <a:t> скатайте шарик, положите на желтый и размазывайте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>
                <a:solidFill>
                  <a:srgbClr val="3311AF"/>
                </a:solidFill>
                <a:latin typeface="+mn-lt"/>
                <a:cs typeface="+mn-cs"/>
              </a:rPr>
              <a:t> одновременно оба цвета, смешивая их.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411663" y="30163"/>
            <a:ext cx="458787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rgbClr val="FF0000"/>
                </a:solidFill>
                <a:latin typeface="+mn-lt"/>
                <a:cs typeface="+mn-cs"/>
              </a:rPr>
              <a:t>Тамара Михеева  «Жили-были карандаши»</a:t>
            </a:r>
          </a:p>
        </p:txBody>
      </p:sp>
      <p:pic>
        <p:nvPicPr>
          <p:cNvPr id="18436" name="Рисунок 3" descr="C:\Users\User\Desktop\фото\20190418_21485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0350" y="2551113"/>
            <a:ext cx="2881313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Рисунок 4" descr="C:\Users\User\Desktop\фото\20190418_21465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3573463"/>
            <a:ext cx="2879725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Рисунок 5" descr="C:\Users\User\Downloads\20190417_10301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0" y="2271713"/>
            <a:ext cx="1554163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Рисунок 6" descr="C:\Users\User\Desktop\фото\20190422_10222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625" y="3789363"/>
            <a:ext cx="2879725" cy="2879725"/>
          </a:xfrm>
          <a:prstGeom prst="rect">
            <a:avLst/>
          </a:prstGeom>
          <a:solidFill>
            <a:srgbClr val="558E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68313" y="1039813"/>
            <a:ext cx="1738312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kern="0" dirty="0">
                <a:solidFill>
                  <a:srgbClr val="FF0000"/>
                </a:solidFill>
                <a:latin typeface="+mn-lt"/>
                <a:cs typeface="+mn-cs"/>
              </a:rPr>
              <a:t>2 СПОСОБ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54150" y="1196975"/>
            <a:ext cx="6238875" cy="1016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>
                <a:solidFill>
                  <a:srgbClr val="FF0000"/>
                </a:solidFill>
                <a:latin typeface="+mn-lt"/>
                <a:cs typeface="+mn-cs"/>
              </a:rPr>
              <a:t>3. </a:t>
            </a:r>
            <a:r>
              <a:rPr lang="ru-RU" sz="2000" b="1" kern="0" dirty="0">
                <a:solidFill>
                  <a:srgbClr val="3311AF"/>
                </a:solidFill>
                <a:latin typeface="+mn-lt"/>
                <a:cs typeface="+mn-cs"/>
              </a:rPr>
              <a:t>Выберете цвет для крыла, отщипните небольшой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>
                <a:solidFill>
                  <a:srgbClr val="3311AF"/>
                </a:solidFill>
                <a:latin typeface="+mn-lt"/>
                <a:cs typeface="+mn-cs"/>
              </a:rPr>
              <a:t>кусочек, скатайте овал, расположите на основе крыла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>
                <a:solidFill>
                  <a:srgbClr val="3311AF"/>
                </a:solidFill>
                <a:latin typeface="+mn-lt"/>
                <a:cs typeface="+mn-cs"/>
              </a:rPr>
              <a:t>и размазывайте, не заходя за контур.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356100" y="106363"/>
            <a:ext cx="4587875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rgbClr val="FF0000"/>
                </a:solidFill>
                <a:latin typeface="+mn-lt"/>
                <a:cs typeface="+mn-cs"/>
              </a:rPr>
              <a:t>Тамара Михеева  «Жили-были карандаши»</a:t>
            </a:r>
          </a:p>
        </p:txBody>
      </p:sp>
      <p:pic>
        <p:nvPicPr>
          <p:cNvPr id="19460" name="Рисунок 4" descr="C:\Users\User\Desktop\фото\20190422_10222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3573463"/>
            <a:ext cx="2879725" cy="2879725"/>
          </a:xfrm>
          <a:prstGeom prst="rect">
            <a:avLst/>
          </a:prstGeom>
          <a:solidFill>
            <a:srgbClr val="558E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Рисунок 5" descr="C:\Users\User\Desktop\фото\20190417_10102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21100" y="2608263"/>
            <a:ext cx="1704975" cy="120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Рисунок 6" descr="C:\Users\User\Desktop\фото\20190417_10102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7475" y="4429125"/>
            <a:ext cx="1290638" cy="90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Рисунок 7" descr="C:\Users\User\Desktop\фото\20190417_10114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5963" y="3573463"/>
            <a:ext cx="2879725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1194</TotalTime>
  <Words>777</Words>
  <Application>Microsoft Office PowerPoint</Application>
  <PresentationFormat>Экран (4:3)</PresentationFormat>
  <Paragraphs>118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Wingdings</vt:lpstr>
      <vt:lpstr>Monotype Corsiva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83</cp:revision>
  <dcterms:created xsi:type="dcterms:W3CDTF">2019-04-21T09:27:47Z</dcterms:created>
  <dcterms:modified xsi:type="dcterms:W3CDTF">2022-02-18T10:37:29Z</dcterms:modified>
</cp:coreProperties>
</file>