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4" r:id="rId4"/>
    <p:sldId id="258" r:id="rId5"/>
    <p:sldId id="260" r:id="rId6"/>
    <p:sldId id="259" r:id="rId7"/>
    <p:sldId id="261" r:id="rId8"/>
    <p:sldId id="262" r:id="rId9"/>
    <p:sldId id="263" r:id="rId10"/>
    <p:sldId id="265" r:id="rId11"/>
    <p:sldId id="266" r:id="rId12"/>
    <p:sldId id="267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0033CC"/>
    <a:srgbClr val="33CC33"/>
    <a:srgbClr val="00FF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A5A3-0E21-4B1B-9A22-743CBE543467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EF06-1609-47D4-BE65-BE1922FD6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A5A3-0E21-4B1B-9A22-743CBE543467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EF06-1609-47D4-BE65-BE1922FD6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A5A3-0E21-4B1B-9A22-743CBE543467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EF06-1609-47D4-BE65-BE1922FD6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A5A3-0E21-4B1B-9A22-743CBE543467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EF06-1609-47D4-BE65-BE1922FD6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A5A3-0E21-4B1B-9A22-743CBE543467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EF06-1609-47D4-BE65-BE1922FD6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A5A3-0E21-4B1B-9A22-743CBE543467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EF06-1609-47D4-BE65-BE1922FD6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A5A3-0E21-4B1B-9A22-743CBE543467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EF06-1609-47D4-BE65-BE1922FD6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A5A3-0E21-4B1B-9A22-743CBE543467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EF06-1609-47D4-BE65-BE1922FD6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A5A3-0E21-4B1B-9A22-743CBE543467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EF06-1609-47D4-BE65-BE1922FD6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A5A3-0E21-4B1B-9A22-743CBE543467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EF06-1609-47D4-BE65-BE1922FD6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A5A3-0E21-4B1B-9A22-743CBE543467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EF06-1609-47D4-BE65-BE1922FD6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4A5A3-0E21-4B1B-9A22-743CBE543467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3EF06-1609-47D4-BE65-BE1922FD65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71472" y="1214422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Этот сложный возраст. </a:t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Кризис 3 лет.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500166" y="3071810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Родительское собрание в младшей группе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643866" cy="5732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857224" y="5786454"/>
            <a:ext cx="778674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Анализ педагогических ситуаций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281911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36621" r="24560" b="6250"/>
          <a:stretch>
            <a:fillRect/>
          </a:stretch>
        </p:blipFill>
        <p:spPr bwMode="auto">
          <a:xfrm>
            <a:off x="500034" y="142852"/>
            <a:ext cx="3312947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42853"/>
            <a:ext cx="3324222" cy="6032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Содержимое 14" descr="SAM_310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57654" y="1214422"/>
            <a:ext cx="4500626" cy="3605850"/>
          </a:xfrm>
        </p:spPr>
      </p:pic>
      <p:sp>
        <p:nvSpPr>
          <p:cNvPr id="17" name="Прямоугольник 16"/>
          <p:cNvSpPr/>
          <p:nvPr/>
        </p:nvSpPr>
        <p:spPr>
          <a:xfrm>
            <a:off x="2857488" y="285728"/>
            <a:ext cx="345171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</a:rPr>
              <a:t>Рефлексия 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7" name="Содержимое 6" descr="SAM_3086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2714620"/>
            <a:ext cx="5143537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SAM_309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Содержимое 7" descr="SAM_309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sp>
        <p:nvSpPr>
          <p:cNvPr id="9" name="Прямоугольник 8"/>
          <p:cNvSpPr/>
          <p:nvPr/>
        </p:nvSpPr>
        <p:spPr>
          <a:xfrm>
            <a:off x="642910" y="428604"/>
            <a:ext cx="801629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</a:rPr>
              <a:t>Упражнение «Пожелание»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85786" y="1714488"/>
            <a:ext cx="7761990" cy="235745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 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3116"/>
            <a:ext cx="7772400" cy="20717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FF"/>
                </a:solidFill>
              </a:rPr>
              <a:t>Цель:</a:t>
            </a:r>
            <a:r>
              <a:rPr lang="ru-RU" dirty="0" smtClean="0">
                <a:solidFill>
                  <a:srgbClr val="FF00FF"/>
                </a:solidFill>
              </a:rPr>
              <a:t> привлечь родителей к обмену мнениями по актуальным для них вопросам взаимоотношений с трехлетним ребенком.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043890" cy="5429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Задачи: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3200" dirty="0" smtClean="0"/>
              <a:t> </a:t>
            </a:r>
            <a:r>
              <a:rPr lang="ru-RU" sz="3200" dirty="0" smtClean="0"/>
              <a:t>Сформировать представление о кризисе 3 лет;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развивать способность к разрешению проблемных ситуаций,        </a:t>
            </a:r>
          </a:p>
          <a:p>
            <a:r>
              <a:rPr lang="ru-RU" sz="3200" dirty="0" smtClean="0"/>
              <a:t>возникающие </a:t>
            </a:r>
            <a:r>
              <a:rPr lang="ru-RU" sz="3200" dirty="0" smtClean="0"/>
              <a:t>в ходе общения с ребенком и обусловленных его   </a:t>
            </a:r>
          </a:p>
          <a:p>
            <a:r>
              <a:rPr lang="ru-RU" sz="3200" dirty="0" smtClean="0"/>
              <a:t> возрастными особенностями;</a:t>
            </a:r>
          </a:p>
          <a:p>
            <a:r>
              <a:rPr lang="ru-RU" sz="3200" dirty="0" smtClean="0"/>
              <a:t>выработать </a:t>
            </a:r>
            <a:r>
              <a:rPr lang="ru-RU" sz="3200" dirty="0" smtClean="0"/>
              <a:t>новые навыки взаимодействия с ребенком.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План 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Вступительный этап.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Основная часть:</a:t>
            </a:r>
          </a:p>
          <a:p>
            <a:pPr marL="788670" lvl="1" indent="-514350"/>
            <a:r>
              <a:rPr lang="ru-RU" b="1" dirty="0" smtClean="0"/>
              <a:t>Мини-консультация «Кризис трех лет – что это?»</a:t>
            </a:r>
            <a:endParaRPr lang="ru-RU" dirty="0" smtClean="0"/>
          </a:p>
          <a:p>
            <a:pPr marL="788670" lvl="1" indent="-514350"/>
            <a:r>
              <a:rPr lang="ru-RU" b="1" dirty="0" smtClean="0"/>
              <a:t>«Семизвездие симптомов кризиса».</a:t>
            </a:r>
            <a:endParaRPr lang="ru-RU" dirty="0" smtClean="0"/>
          </a:p>
          <a:p>
            <a:pPr marL="788670" lvl="1" indent="-514350"/>
            <a:r>
              <a:rPr lang="ru-RU" b="1" dirty="0" smtClean="0"/>
              <a:t>Игра «Круглый стол».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Подведение итогов собрания:</a:t>
            </a:r>
          </a:p>
          <a:p>
            <a:pPr marL="788670" lvl="1" indent="-514350"/>
            <a:r>
              <a:rPr lang="ru-RU" dirty="0" smtClean="0"/>
              <a:t>Рефлексия;</a:t>
            </a:r>
          </a:p>
          <a:p>
            <a:pPr marL="788670" lvl="1" indent="-514350"/>
            <a:r>
              <a:rPr lang="ru-RU" dirty="0" smtClean="0"/>
              <a:t>Упражнение «Пожелания».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14356"/>
            <a:ext cx="8115328" cy="5305444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33CC33"/>
                </a:solidFill>
                <a:latin typeface="Segoe Script" pitchFamily="34" charset="0"/>
              </a:rPr>
              <a:t>Задачи родителей:</a:t>
            </a:r>
          </a:p>
          <a:p>
            <a:r>
              <a:rPr lang="ru-RU" sz="3200" dirty="0" smtClean="0"/>
              <a:t>Понять </a:t>
            </a:r>
            <a:r>
              <a:rPr lang="ru-RU" sz="3200" dirty="0" smtClean="0"/>
              <a:t>психологические причины поведения малыша и его чувства.</a:t>
            </a:r>
          </a:p>
          <a:p>
            <a:r>
              <a:rPr lang="ru-RU" sz="3200" dirty="0" smtClean="0"/>
              <a:t>Изменить </a:t>
            </a:r>
            <a:r>
              <a:rPr lang="ru-RU" sz="3200" dirty="0" smtClean="0"/>
              <a:t>приемы взаимодействия с ребенком.</a:t>
            </a:r>
          </a:p>
          <a:p>
            <a:r>
              <a:rPr lang="ru-RU" sz="3200" dirty="0" smtClean="0"/>
              <a:t>Создать </a:t>
            </a:r>
            <a:r>
              <a:rPr lang="ru-RU" sz="3200" dirty="0" smtClean="0"/>
              <a:t>в семье специальные условия для развития детской самостоятельности, творческой активности.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33CC33"/>
                </a:solidFill>
              </a:rPr>
              <a:t>«Кризис трех лет – что это?»</a:t>
            </a:r>
            <a:endParaRPr lang="ru-RU" dirty="0">
              <a:solidFill>
                <a:srgbClr val="33CC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Кризис трех лет наиболее точно выражается в формуле «Я Сам!». Психологи рассматривают его как феномен, ведущий к самостоятельности, познавательной активности малыша.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33CC"/>
                </a:solidFill>
                <a:latin typeface="Monotype Corsiva" pitchFamily="66" charset="0"/>
              </a:rPr>
              <a:t>Семизвездие симптомов </a:t>
            </a:r>
            <a:r>
              <a:rPr lang="ru-RU" sz="4800" b="1" dirty="0" smtClean="0">
                <a:solidFill>
                  <a:srgbClr val="0033CC"/>
                </a:solidFill>
                <a:latin typeface="Monotype Corsiva" pitchFamily="66" charset="0"/>
              </a:rPr>
              <a:t>кризиса</a:t>
            </a:r>
            <a:endParaRPr lang="ru-RU" sz="4800" dirty="0">
              <a:solidFill>
                <a:srgbClr val="0033CC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негативизм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упрямство 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строптивость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своеволие 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протест-бунт </a:t>
            </a:r>
          </a:p>
          <a:p>
            <a:r>
              <a:rPr lang="ru-RU" dirty="0" smtClean="0">
                <a:solidFill>
                  <a:srgbClr val="0033CC"/>
                </a:solidFill>
              </a:rPr>
              <a:t>обесценивание взрослых</a:t>
            </a:r>
          </a:p>
          <a:p>
            <a:r>
              <a:rPr lang="ru-RU" dirty="0" smtClean="0">
                <a:solidFill>
                  <a:srgbClr val="6600CC"/>
                </a:solidFill>
              </a:rPr>
              <a:t>стремление </a:t>
            </a:r>
            <a:r>
              <a:rPr lang="ru-RU" dirty="0" smtClean="0">
                <a:solidFill>
                  <a:srgbClr val="6600CC"/>
                </a:solidFill>
              </a:rPr>
              <a:t>к деспотизму</a:t>
            </a:r>
            <a:endParaRPr lang="ru-RU" dirty="0">
              <a:solidFill>
                <a:srgbClr val="66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071810"/>
            <a:ext cx="310967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0856" y="0"/>
            <a:ext cx="374314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0"/>
            <a:ext cx="3015680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616744" cy="508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785786" y="5429264"/>
            <a:ext cx="731386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</a:rPr>
              <a:t>Круглый стол: разминка</a:t>
            </a:r>
            <a:endParaRPr lang="ru-RU" sz="54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196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Этот сложный возраст.  Кризис 3 лет.</vt:lpstr>
      <vt:lpstr>Цель: привлечь родителей к обмену мнениями по актуальным для них вопросам взаимоотношений с трехлетним ребенком. </vt:lpstr>
      <vt:lpstr>Слайд 3</vt:lpstr>
      <vt:lpstr>План </vt:lpstr>
      <vt:lpstr>Слайд 5</vt:lpstr>
      <vt:lpstr>«Кризис трех лет – что это?»</vt:lpstr>
      <vt:lpstr>Семизвездие симптомов кризиса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Этот сложный возраст.  Кризис 3 лет.</dc:title>
  <dc:creator>галина</dc:creator>
  <cp:lastModifiedBy>галина</cp:lastModifiedBy>
  <cp:revision>11</cp:revision>
  <dcterms:created xsi:type="dcterms:W3CDTF">2014-04-11T12:54:15Z</dcterms:created>
  <dcterms:modified xsi:type="dcterms:W3CDTF">2014-04-11T14:42:35Z</dcterms:modified>
</cp:coreProperties>
</file>