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9" r:id="rId3"/>
    <p:sldId id="275" r:id="rId4"/>
    <p:sldId id="273" r:id="rId5"/>
    <p:sldId id="274" r:id="rId6"/>
    <p:sldId id="260" r:id="rId7"/>
    <p:sldId id="257" r:id="rId8"/>
    <p:sldId id="270" r:id="rId9"/>
    <p:sldId id="261" r:id="rId10"/>
    <p:sldId id="262" r:id="rId11"/>
    <p:sldId id="263" r:id="rId12"/>
    <p:sldId id="266" r:id="rId13"/>
    <p:sldId id="272"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7" autoAdjust="0"/>
    <p:restoredTop sz="86462" autoAdjust="0"/>
  </p:normalViewPr>
  <p:slideViewPr>
    <p:cSldViewPr>
      <p:cViewPr>
        <p:scale>
          <a:sx n="74" d="100"/>
          <a:sy n="74" d="100"/>
        </p:scale>
        <p:origin x="-76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E213B6D-0079-4487-ACBB-097928A388A3}" type="datetimeFigureOut">
              <a:rPr lang="ru-RU" smtClean="0"/>
              <a:t>19.02.2022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832843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213B6D-0079-4487-ACBB-097928A388A3}" type="datetimeFigureOut">
              <a:rPr lang="ru-RU" smtClean="0"/>
              <a:t>19.02.2022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1856891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213B6D-0079-4487-ACBB-097928A388A3}" type="datetimeFigureOut">
              <a:rPr lang="ru-RU" smtClean="0"/>
              <a:t>19.02.2022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841166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213B6D-0079-4487-ACBB-097928A388A3}" type="datetimeFigureOut">
              <a:rPr lang="ru-RU" smtClean="0"/>
              <a:t>19.02.2022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2330724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E213B6D-0079-4487-ACBB-097928A388A3}" type="datetimeFigureOut">
              <a:rPr lang="ru-RU" smtClean="0"/>
              <a:t>19.02.2022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2097132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E213B6D-0079-4487-ACBB-097928A388A3}" type="datetimeFigureOut">
              <a:rPr lang="ru-RU" smtClean="0"/>
              <a:t>19.02.2022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3053325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E213B6D-0079-4487-ACBB-097928A388A3}" type="datetimeFigureOut">
              <a:rPr lang="ru-RU" smtClean="0"/>
              <a:t>19.02.2022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382294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E213B6D-0079-4487-ACBB-097928A388A3}" type="datetimeFigureOut">
              <a:rPr lang="ru-RU" smtClean="0"/>
              <a:t>19.02.2022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1320327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E213B6D-0079-4487-ACBB-097928A388A3}" type="datetimeFigureOut">
              <a:rPr lang="ru-RU" smtClean="0"/>
              <a:t>19.02.2022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106521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E213B6D-0079-4487-ACBB-097928A388A3}" type="datetimeFigureOut">
              <a:rPr lang="ru-RU" smtClean="0"/>
              <a:t>19.02.2022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3889679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E213B6D-0079-4487-ACBB-097928A388A3}" type="datetimeFigureOut">
              <a:rPr lang="ru-RU" smtClean="0"/>
              <a:t>19.02.2022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E069A3-BDB6-47B5-B79D-6CFDDAA58264}" type="slidenum">
              <a:rPr lang="ru-RU" smtClean="0"/>
              <a:t>‹#›</a:t>
            </a:fld>
            <a:endParaRPr lang="ru-RU"/>
          </a:p>
        </p:txBody>
      </p:sp>
    </p:spTree>
    <p:extLst>
      <p:ext uri="{BB962C8B-B14F-4D97-AF65-F5344CB8AC3E}">
        <p14:creationId xmlns:p14="http://schemas.microsoft.com/office/powerpoint/2010/main" val="1549869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213B6D-0079-4487-ACBB-097928A388A3}" type="datetimeFigureOut">
              <a:rPr lang="ru-RU" smtClean="0"/>
              <a:t>19.02.2022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E069A3-BDB6-47B5-B79D-6CFDDAA58264}" type="slidenum">
              <a:rPr lang="ru-RU" smtClean="0"/>
              <a:t>‹#›</a:t>
            </a:fld>
            <a:endParaRPr lang="ru-RU"/>
          </a:p>
        </p:txBody>
      </p:sp>
    </p:spTree>
    <p:extLst>
      <p:ext uri="{BB962C8B-B14F-4D97-AF65-F5344CB8AC3E}">
        <p14:creationId xmlns:p14="http://schemas.microsoft.com/office/powerpoint/2010/main" val="28538449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t>Санкт – Петербургское  Государственное  Автономное профессиональное образовательное учреждение «Морской технический колледж имени адмирала Д.Н. Сенявина»</a:t>
            </a:r>
          </a:p>
        </p:txBody>
      </p:sp>
      <p:sp>
        <p:nvSpPr>
          <p:cNvPr id="3" name="Объект 2"/>
          <p:cNvSpPr>
            <a:spLocks noGrp="1"/>
          </p:cNvSpPr>
          <p:nvPr>
            <p:ph idx="1"/>
          </p:nvPr>
        </p:nvSpPr>
        <p:spPr>
          <a:xfrm>
            <a:off x="467544" y="3050958"/>
            <a:ext cx="7056784" cy="3535853"/>
          </a:xfrm>
        </p:spPr>
        <p:txBody>
          <a:bodyPr>
            <a:normAutofit fontScale="70000" lnSpcReduction="20000"/>
          </a:bodyPr>
          <a:lstStyle/>
          <a:p>
            <a:pPr marL="0" indent="0">
              <a:buNone/>
            </a:pPr>
            <a:endParaRPr lang="ru-RU" sz="5900" b="1" dirty="0"/>
          </a:p>
          <a:p>
            <a:pPr marL="0" indent="0">
              <a:buNone/>
            </a:pPr>
            <a:endParaRPr lang="ru-RU" sz="4200" dirty="0" smtClean="0"/>
          </a:p>
          <a:p>
            <a:pPr marL="0" indent="0">
              <a:buNone/>
            </a:pPr>
            <a:endParaRPr lang="ru-RU" dirty="0"/>
          </a:p>
          <a:p>
            <a:pPr marL="0" indent="0">
              <a:buNone/>
            </a:pPr>
            <a:r>
              <a:rPr lang="ru-RU" sz="5000" b="1" dirty="0" smtClean="0"/>
              <a:t>Задание </a:t>
            </a:r>
            <a:r>
              <a:rPr lang="ru-RU" sz="5000" b="1" dirty="0"/>
              <a:t>на учебную практику</a:t>
            </a:r>
            <a:r>
              <a:rPr lang="ru-RU" sz="5000" b="1" dirty="0" smtClean="0"/>
              <a:t>.</a:t>
            </a:r>
            <a:endParaRPr lang="ru-RU" sz="5000" dirty="0"/>
          </a:p>
          <a:p>
            <a:pPr marL="0" indent="0">
              <a:buNone/>
            </a:pPr>
            <a:r>
              <a:rPr lang="ru-RU" sz="5000" b="1" dirty="0"/>
              <a:t>Тема урока: </a:t>
            </a:r>
            <a:r>
              <a:rPr lang="ru-RU" sz="5000" b="1" dirty="0" smtClean="0"/>
              <a:t>«Блюда из грибов».</a:t>
            </a:r>
            <a:endParaRPr lang="ru-RU" sz="5000" dirty="0"/>
          </a:p>
          <a:p>
            <a:pPr marL="0" indent="0">
              <a:buNone/>
            </a:pPr>
            <a:endParaRPr lang="ru-RU" sz="5000" dirty="0" smtClean="0"/>
          </a:p>
          <a:p>
            <a:pPr marL="0" indent="0">
              <a:buNone/>
            </a:pPr>
            <a:r>
              <a:rPr lang="ru-RU" sz="5000" dirty="0" smtClean="0"/>
              <a:t>Каштанова </a:t>
            </a:r>
            <a:r>
              <a:rPr lang="ru-RU" sz="5000" dirty="0" smtClean="0"/>
              <a:t>Вера </a:t>
            </a:r>
            <a:r>
              <a:rPr lang="ru-RU" sz="5000" dirty="0" err="1" smtClean="0"/>
              <a:t>Фридриховна</a:t>
            </a:r>
            <a:endParaRPr lang="ru-RU" sz="5000" dirty="0"/>
          </a:p>
          <a:p>
            <a:pPr marL="0" indent="0">
              <a:buNone/>
            </a:pPr>
            <a:endParaRPr lang="ru-RU" sz="5000" dirty="0" smtClean="0"/>
          </a:p>
          <a:p>
            <a:pPr marL="0" indent="0">
              <a:buNone/>
            </a:pPr>
            <a:endParaRPr lang="ru-RU" sz="5000" dirty="0"/>
          </a:p>
          <a:p>
            <a:pPr marL="0" indent="0">
              <a:buNone/>
            </a:pPr>
            <a:endParaRPr lang="ru-RU" sz="5000" dirty="0" smtClean="0"/>
          </a:p>
          <a:p>
            <a:pPr marL="0" indent="0">
              <a:buNone/>
            </a:pPr>
            <a:endParaRPr lang="ru-RU" sz="5000" dirty="0"/>
          </a:p>
          <a:p>
            <a:pPr marL="0" indent="0">
              <a:buNone/>
            </a:pPr>
            <a:endParaRPr lang="ru-RU" dirty="0"/>
          </a:p>
          <a:p>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0152" y="1556792"/>
            <a:ext cx="3024336" cy="2268252"/>
          </a:xfrm>
          <a:prstGeom prst="rect">
            <a:avLst/>
          </a:prstGeom>
        </p:spPr>
      </p:pic>
    </p:spTree>
    <p:extLst>
      <p:ext uri="{BB962C8B-B14F-4D97-AF65-F5344CB8AC3E}">
        <p14:creationId xmlns:p14="http://schemas.microsoft.com/office/powerpoint/2010/main" val="4091704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ds02.infourok.ru/uploads/ex/1329/0008b230-dd784380/640/img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4664"/>
            <a:ext cx="8433061" cy="6324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5871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ds02.infourok.ru/uploads/ex/1329/0008b230-dd784380/640/img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851" y="548680"/>
            <a:ext cx="7392821"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1131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Самостоятельная работа </a:t>
            </a:r>
            <a:endParaRPr lang="ru-RU" dirty="0"/>
          </a:p>
        </p:txBody>
      </p:sp>
      <p:sp>
        <p:nvSpPr>
          <p:cNvPr id="3" name="Объект 2"/>
          <p:cNvSpPr>
            <a:spLocks noGrp="1"/>
          </p:cNvSpPr>
          <p:nvPr>
            <p:ph idx="1"/>
          </p:nvPr>
        </p:nvSpPr>
        <p:spPr>
          <a:xfrm>
            <a:off x="3635896" y="1081775"/>
            <a:ext cx="5067831" cy="3201219"/>
          </a:xfrm>
        </p:spPr>
        <p:txBody>
          <a:bodyPr>
            <a:normAutofit/>
          </a:bodyPr>
          <a:lstStyle/>
          <a:p>
            <a:pPr marL="0" indent="0">
              <a:buNone/>
            </a:pPr>
            <a:r>
              <a:rPr lang="ru-RU" sz="2400" dirty="0" smtClean="0"/>
              <a:t>Приготовить блюда  из грибов </a:t>
            </a:r>
          </a:p>
          <a:p>
            <a:pPr marL="514350" indent="-514350">
              <a:buAutoNum type="arabicPeriod"/>
            </a:pPr>
            <a:r>
              <a:rPr lang="ru-RU" sz="2400" dirty="0" smtClean="0"/>
              <a:t>Составить технологическую карту</a:t>
            </a:r>
          </a:p>
          <a:p>
            <a:pPr marL="514350" indent="-514350">
              <a:buAutoNum type="arabicPeriod"/>
            </a:pPr>
            <a:r>
              <a:rPr lang="ru-RU" sz="2400" dirty="0" smtClean="0"/>
              <a:t>Представить отчет </a:t>
            </a:r>
            <a:endParaRPr lang="ru-RU" sz="2400" dirty="0"/>
          </a:p>
        </p:txBody>
      </p:sp>
      <p:pic>
        <p:nvPicPr>
          <p:cNvPr id="1026" name="Picture 2" descr="https://kitchen-air.ru/upload/iblock/987/9872666598251fc53191529104a69b5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67944" y="2564904"/>
            <a:ext cx="4320480" cy="2879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664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Список литературы </a:t>
            </a:r>
            <a:endParaRPr lang="ru-RU" dirty="0"/>
          </a:p>
        </p:txBody>
      </p:sp>
      <p:sp>
        <p:nvSpPr>
          <p:cNvPr id="3" name="Объект 2"/>
          <p:cNvSpPr>
            <a:spLocks noGrp="1"/>
          </p:cNvSpPr>
          <p:nvPr>
            <p:ph idx="1"/>
          </p:nvPr>
        </p:nvSpPr>
        <p:spPr>
          <a:xfrm>
            <a:off x="683568" y="1124744"/>
            <a:ext cx="7416824" cy="3312368"/>
          </a:xfrm>
        </p:spPr>
        <p:txBody>
          <a:bodyPr>
            <a:normAutofit fontScale="70000" lnSpcReduction="20000"/>
          </a:bodyPr>
          <a:lstStyle/>
          <a:p>
            <a:pPr marL="0" indent="0">
              <a:buNone/>
            </a:pPr>
            <a:r>
              <a:rPr lang="ru-RU" dirty="0" smtClean="0"/>
              <a:t>1.Анфимова </a:t>
            </a:r>
            <a:r>
              <a:rPr lang="ru-RU" dirty="0"/>
              <a:t>Н.А., Татарская Л.Л. Кулинария. М.: Академия, 2015</a:t>
            </a:r>
          </a:p>
          <a:p>
            <a:pPr marL="0" indent="0">
              <a:buNone/>
            </a:pPr>
            <a:r>
              <a:rPr lang="ru-RU" dirty="0" smtClean="0"/>
              <a:t>2. Сборник </a:t>
            </a:r>
            <a:r>
              <a:rPr lang="ru-RU" dirty="0"/>
              <a:t>рецептур блюд и кулинарных изделий для предприятий общественного питания. – М.: Экономика, 1916 г. – 720 с.</a:t>
            </a:r>
          </a:p>
          <a:p>
            <a:pPr marL="0" indent="0">
              <a:buNone/>
            </a:pPr>
            <a:r>
              <a:rPr lang="ru-RU" dirty="0" smtClean="0"/>
              <a:t>3.Л</a:t>
            </a:r>
            <a:r>
              <a:rPr lang="ru-RU" dirty="0"/>
              <a:t>. Г. Шатун. Кулинария: учебник для нач. проф. образования. – 3-е изд., стер. – М.: Академия, 2016. – 320 с.</a:t>
            </a:r>
          </a:p>
          <a:p>
            <a:pPr marL="0" indent="0">
              <a:buNone/>
            </a:pPr>
            <a:r>
              <a:rPr lang="ru-RU" dirty="0" smtClean="0"/>
              <a:t>4. Татарская </a:t>
            </a:r>
            <a:r>
              <a:rPr lang="ru-RU" dirty="0"/>
              <a:t>Л. Л. Лабораторно - практические работы для поваров и кондитеров: учебник для нач. проф. образования. -М: Академия, 2015 г.</a:t>
            </a:r>
          </a:p>
        </p:txBody>
      </p:sp>
      <p:pic>
        <p:nvPicPr>
          <p:cNvPr id="4100" name="Picture 4" descr="https://img.favpng.com/25/10/18/book-clip-art-png-favpng-RYYUhpBqvJc4gFnZpRKak1ex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0646" y="4221088"/>
            <a:ext cx="3613354" cy="2546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658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avatars.mds.yandex.net/get-pdb/1907868/71495d42-64d7-4ed8-9ce2-179899bffd1d/s1200?webp=fal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1916832"/>
            <a:ext cx="5792234" cy="3847009"/>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67544" y="773832"/>
            <a:ext cx="8229600" cy="1143000"/>
          </a:xfrm>
        </p:spPr>
        <p:txBody>
          <a:bodyPr>
            <a:normAutofit fontScale="90000"/>
          </a:bodyPr>
          <a:lstStyle/>
          <a:p>
            <a:pPr algn="l"/>
            <a:r>
              <a:rPr lang="ru-RU" sz="2200" dirty="0"/>
              <a:t>Пожалуй, ни в одной стране мира так не любят грибы, как в России</a:t>
            </a:r>
            <a:r>
              <a:rPr lang="ru-RU" sz="2200" dirty="0" smtClean="0"/>
              <a:t>.</a:t>
            </a:r>
            <a:br>
              <a:rPr lang="ru-RU" sz="2200" dirty="0" smtClean="0"/>
            </a:br>
            <a:r>
              <a:rPr lang="ru-RU" sz="2200" dirty="0" smtClean="0"/>
              <a:t> </a:t>
            </a:r>
            <a:r>
              <a:rPr lang="ru-RU" sz="2200" dirty="0"/>
              <a:t>В конце лета и в течение осени заядлые грибники выходят на «тихую охоту» за дарами леса.</a:t>
            </a:r>
            <a:r>
              <a:rPr lang="ru-RU" dirty="0"/>
              <a:t/>
            </a:r>
            <a:br>
              <a:rPr lang="ru-RU" dirty="0"/>
            </a:br>
            <a:endParaRPr lang="ru-RU" dirty="0"/>
          </a:p>
        </p:txBody>
      </p:sp>
      <p:pic>
        <p:nvPicPr>
          <p:cNvPr id="2052" name="Picture 4" descr="https://cache3.youla.io/files/images/780_780/5d/41/5d419d9466fb0778c14b70e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140968"/>
            <a:ext cx="2735378" cy="3354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3257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755576" y="323328"/>
            <a:ext cx="7772400" cy="1470025"/>
          </a:xfrm>
        </p:spPr>
        <p:txBody>
          <a:bodyPr/>
          <a:lstStyle/>
          <a:p>
            <a:r>
              <a:rPr lang="ru-RU" dirty="0" smtClean="0"/>
              <a:t>Ассортимент блюд из грибов </a:t>
            </a:r>
            <a:endParaRPr lang="ru-RU" dirty="0"/>
          </a:p>
        </p:txBody>
      </p:sp>
      <p:sp>
        <p:nvSpPr>
          <p:cNvPr id="4" name="Подзаголовок 3"/>
          <p:cNvSpPr>
            <a:spLocks noGrp="1"/>
          </p:cNvSpPr>
          <p:nvPr>
            <p:ph type="subTitle" idx="1"/>
          </p:nvPr>
        </p:nvSpPr>
        <p:spPr>
          <a:xfrm>
            <a:off x="611560" y="2060848"/>
            <a:ext cx="6400800" cy="1752600"/>
          </a:xfrm>
        </p:spPr>
        <p:txBody>
          <a:bodyPr>
            <a:normAutofit fontScale="85000" lnSpcReduction="20000"/>
          </a:bodyPr>
          <a:lstStyle/>
          <a:p>
            <a:pPr marL="514350" indent="-514350" algn="l">
              <a:buAutoNum type="arabicPeriod"/>
            </a:pPr>
            <a:r>
              <a:rPr lang="ru-RU" dirty="0" smtClean="0">
                <a:solidFill>
                  <a:schemeClr val="tx1"/>
                </a:solidFill>
              </a:rPr>
              <a:t>Грибы фаршированные</a:t>
            </a:r>
          </a:p>
          <a:p>
            <a:pPr marL="514350" indent="-514350" algn="l">
              <a:buFont typeface="Arial" pitchFamily="34" charset="0"/>
              <a:buAutoNum type="arabicPeriod"/>
            </a:pPr>
            <a:r>
              <a:rPr lang="ru-RU" dirty="0">
                <a:solidFill>
                  <a:schemeClr val="tx1"/>
                </a:solidFill>
              </a:rPr>
              <a:t>Грибные котлеты</a:t>
            </a:r>
          </a:p>
          <a:p>
            <a:pPr marL="514350" indent="-514350" algn="l">
              <a:buFont typeface="Arial" pitchFamily="34" charset="0"/>
              <a:buAutoNum type="arabicPeriod"/>
            </a:pPr>
            <a:r>
              <a:rPr lang="ru-RU" dirty="0">
                <a:solidFill>
                  <a:schemeClr val="tx1"/>
                </a:solidFill>
              </a:rPr>
              <a:t>Шашлык из грибов</a:t>
            </a:r>
          </a:p>
          <a:p>
            <a:pPr marL="514350" indent="-514350" algn="l">
              <a:buAutoNum type="arabicPeriod"/>
            </a:pPr>
            <a:r>
              <a:rPr lang="ru-RU" dirty="0" smtClean="0">
                <a:solidFill>
                  <a:schemeClr val="tx1"/>
                </a:solidFill>
              </a:rPr>
              <a:t>Запеканка грибная</a:t>
            </a:r>
          </a:p>
          <a:p>
            <a:pPr marL="514350" indent="-514350">
              <a:buAutoNum type="arabicPeriod"/>
            </a:pPr>
            <a:endParaRPr lang="ru-RU" dirty="0" smtClean="0"/>
          </a:p>
          <a:p>
            <a:endParaRPr lang="ru-RU" dirty="0"/>
          </a:p>
        </p:txBody>
      </p:sp>
      <p:pic>
        <p:nvPicPr>
          <p:cNvPr id="7170" name="Picture 2" descr="https://illustrators.ru/uploads/illustration/image/1160208/main_povar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484784"/>
            <a:ext cx="3581063" cy="5064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8056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vatars.mds.yandex.net/get-zen_doc/1221883/pub_5b8aaa3868517200a9a913c9_5b8abe87424afa00ac729ba0/scale_1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4184236"/>
            <a:ext cx="3600400" cy="2400267"/>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fontScale="90000"/>
          </a:bodyPr>
          <a:lstStyle/>
          <a:p>
            <a:r>
              <a:rPr lang="ru-RU" b="1" dirty="0"/>
              <a:t>Грибы фаршированные</a:t>
            </a:r>
            <a:r>
              <a:rPr lang="ru-RU" dirty="0"/>
              <a:t/>
            </a:r>
            <a:br>
              <a:rPr lang="ru-RU" dirty="0"/>
            </a:br>
            <a:endParaRPr lang="ru-RU" dirty="0"/>
          </a:p>
        </p:txBody>
      </p:sp>
      <p:sp>
        <p:nvSpPr>
          <p:cNvPr id="3" name="Объект 2"/>
          <p:cNvSpPr>
            <a:spLocks noGrp="1"/>
          </p:cNvSpPr>
          <p:nvPr>
            <p:ph idx="1"/>
          </p:nvPr>
        </p:nvSpPr>
        <p:spPr>
          <a:xfrm>
            <a:off x="457200" y="1600201"/>
            <a:ext cx="8229600" cy="2908920"/>
          </a:xfrm>
        </p:spPr>
        <p:txBody>
          <a:bodyPr>
            <a:normAutofit fontScale="62500" lnSpcReduction="20000"/>
          </a:bodyPr>
          <a:lstStyle/>
          <a:p>
            <a:pPr marL="0" indent="0">
              <a:buNone/>
            </a:pPr>
            <a:r>
              <a:rPr lang="ru-RU" dirty="0" smtClean="0"/>
              <a:t>Для </a:t>
            </a:r>
            <a:r>
              <a:rPr lang="ru-RU" dirty="0"/>
              <a:t>приготовления фаршированных грибов отбирают сыроежки или шампиньоны с круглой головкой и промывают их в воде. Ножки отделяют от шляпок, мелко рубят и тушат в жиру вместе с нашинкованным луком. Затем охлаждают, добавляют сухари, сырое яйцо, приправы. Целые сырые шляпки грибов заполняют полученной смесью, кладут в смазанную жиром посуду, сверху посыпают тертым сыром и кладут кусочки масла. Ставят в горячую духовку и запекают до готовности. Грибы должны слегка подрумяниться.</a:t>
            </a:r>
          </a:p>
          <a:p>
            <a:pPr marL="0" indent="0">
              <a:buNone/>
            </a:pPr>
            <a:r>
              <a:rPr lang="ru-RU" dirty="0"/>
              <a:t>На стол подают с отварным картофелем или рисом с грибным соусом.</a:t>
            </a:r>
          </a:p>
          <a:p>
            <a:endParaRPr lang="ru-RU" dirty="0"/>
          </a:p>
        </p:txBody>
      </p:sp>
    </p:spTree>
    <p:extLst>
      <p:ext uri="{BB962C8B-B14F-4D97-AF65-F5344CB8AC3E}">
        <p14:creationId xmlns:p14="http://schemas.microsoft.com/office/powerpoint/2010/main" val="2165444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2267744" y="188640"/>
            <a:ext cx="5684168" cy="1008112"/>
          </a:xfrm>
        </p:spPr>
        <p:txBody>
          <a:bodyPr>
            <a:normAutofit fontScale="90000"/>
          </a:bodyPr>
          <a:lstStyle/>
          <a:p>
            <a:r>
              <a:rPr lang="ru-RU" sz="2200" dirty="0"/>
              <a:t/>
            </a:r>
            <a:br>
              <a:rPr lang="ru-RU" sz="2200" dirty="0"/>
            </a:br>
            <a:r>
              <a:rPr lang="ru-RU" b="1" dirty="0"/>
              <a:t>Грибные котлеты</a:t>
            </a:r>
            <a:r>
              <a:rPr lang="ru-RU" dirty="0"/>
              <a:t/>
            </a:r>
            <a:br>
              <a:rPr lang="ru-RU" dirty="0"/>
            </a:br>
            <a:endParaRPr lang="ru-RU" dirty="0"/>
          </a:p>
        </p:txBody>
      </p:sp>
      <p:sp>
        <p:nvSpPr>
          <p:cNvPr id="5" name="Подзаголовок 4"/>
          <p:cNvSpPr>
            <a:spLocks noGrp="1"/>
          </p:cNvSpPr>
          <p:nvPr>
            <p:ph type="subTitle" idx="1"/>
          </p:nvPr>
        </p:nvSpPr>
        <p:spPr>
          <a:xfrm>
            <a:off x="2627784" y="1001429"/>
            <a:ext cx="6400800" cy="3744416"/>
          </a:xfrm>
        </p:spPr>
        <p:txBody>
          <a:bodyPr>
            <a:noAutofit/>
          </a:bodyPr>
          <a:lstStyle/>
          <a:p>
            <a:pPr algn="l"/>
            <a:r>
              <a:rPr lang="ru-RU" sz="2000" dirty="0">
                <a:solidFill>
                  <a:schemeClr val="tx1"/>
                </a:solidFill>
              </a:rPr>
              <a:t>Для приготовления котлет свежие грибы промывают в проточной воде, ошпаривают кипятком и тушат в собственном соку до тех пор, пока не испарится жидкость. Затем грибы охлаждают, пропускают через мясорубку вместе с луком и размоченным в молоке батоном. Добавляют яйца, соль, перец, перемешивают, на 20 мин ставят в холодное место. Из полученного фарша делают котлеты, обваливают их в сухарях, обжаривают до образования румяной корочки.</a:t>
            </a:r>
            <a:br>
              <a:rPr lang="ru-RU" sz="2000" dirty="0">
                <a:solidFill>
                  <a:schemeClr val="tx1"/>
                </a:solidFill>
              </a:rPr>
            </a:br>
            <a:r>
              <a:rPr lang="ru-RU" sz="2000" dirty="0">
                <a:solidFill>
                  <a:schemeClr val="tx1"/>
                </a:solidFill>
              </a:rPr>
              <a:t>На стол подают с отварным картофелем или картофельным пюре, овощным салатом или огурцом</a:t>
            </a:r>
          </a:p>
        </p:txBody>
      </p:sp>
      <p:pic>
        <p:nvPicPr>
          <p:cNvPr id="7" name="Рисунок 6" descr="https://povar24.info/wp-content/uploads/b/4/1/b413710f30492184c9a88b89308feee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5" y="4725144"/>
            <a:ext cx="3240359" cy="1817767"/>
          </a:xfrm>
          <a:prstGeom prst="rect">
            <a:avLst/>
          </a:prstGeom>
          <a:noFill/>
          <a:ln>
            <a:noFill/>
          </a:ln>
        </p:spPr>
      </p:pic>
    </p:spTree>
    <p:extLst>
      <p:ext uri="{BB962C8B-B14F-4D97-AF65-F5344CB8AC3E}">
        <p14:creationId xmlns:p14="http://schemas.microsoft.com/office/powerpoint/2010/main" val="3096988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336" y="4149080"/>
            <a:ext cx="1120775" cy="19796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Picture 2" descr="https://avatars.mds.yandex.net/get-pdb/881477/a27c71c0-6093-402d-b156-a7557d672f45/s1200?webp=fal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975545"/>
            <a:ext cx="4619626" cy="3557588"/>
          </a:xfrm>
          <a:prstGeom prst="rect">
            <a:avLst/>
          </a:prstGeom>
          <a:noFill/>
          <a:extLst>
            <a:ext uri="{909E8E84-426E-40DD-AFC4-6F175D3DCCD1}">
              <a14:hiddenFill xmlns:a14="http://schemas.microsoft.com/office/drawing/2010/main">
                <a:solidFill>
                  <a:srgbClr val="FFFFFF"/>
                </a:solidFill>
              </a14:hiddenFill>
            </a:ext>
          </a:extLst>
        </p:spPr>
      </p:pic>
      <p:sp>
        <p:nvSpPr>
          <p:cNvPr id="6" name="Заголовок 5"/>
          <p:cNvSpPr>
            <a:spLocks noGrp="1"/>
          </p:cNvSpPr>
          <p:nvPr>
            <p:ph type="ctrTitle"/>
          </p:nvPr>
        </p:nvSpPr>
        <p:spPr>
          <a:xfrm>
            <a:off x="683568" y="110991"/>
            <a:ext cx="7772400" cy="1470025"/>
          </a:xfrm>
        </p:spPr>
        <p:txBody>
          <a:bodyPr/>
          <a:lstStyle/>
          <a:p>
            <a:r>
              <a:rPr lang="ru-RU" b="1" dirty="0"/>
              <a:t>Шашлык из грибов</a:t>
            </a:r>
            <a:r>
              <a:rPr lang="ru-RU" dirty="0"/>
              <a:t/>
            </a:r>
            <a:br>
              <a:rPr lang="ru-RU" dirty="0"/>
            </a:br>
            <a:endParaRPr lang="ru-RU" dirty="0"/>
          </a:p>
        </p:txBody>
      </p:sp>
      <p:sp>
        <p:nvSpPr>
          <p:cNvPr id="7" name="Подзаголовок 6"/>
          <p:cNvSpPr>
            <a:spLocks noGrp="1"/>
          </p:cNvSpPr>
          <p:nvPr>
            <p:ph type="subTitle" idx="1"/>
          </p:nvPr>
        </p:nvSpPr>
        <p:spPr>
          <a:xfrm>
            <a:off x="539552" y="908720"/>
            <a:ext cx="6904856" cy="2016224"/>
          </a:xfrm>
        </p:spPr>
        <p:txBody>
          <a:bodyPr>
            <a:normAutofit fontScale="62500" lnSpcReduction="20000"/>
          </a:bodyPr>
          <a:lstStyle/>
          <a:p>
            <a:pPr algn="l"/>
            <a:r>
              <a:rPr lang="ru-RU" dirty="0">
                <a:solidFill>
                  <a:schemeClr val="tx1"/>
                </a:solidFill>
              </a:rPr>
              <a:t>Для приготовления шашлыка шляпки грибов промывают в воде, 20 мин кипятят и подсушивают. Затем грибы нанизывают на тонкие шампуры или палочки, чередуя с кусочками сала и лука, все обжаривают на сковородке, перед окончанием приготовления солят, поперчат.</a:t>
            </a:r>
          </a:p>
          <a:p>
            <a:pPr algn="l"/>
            <a:r>
              <a:rPr lang="ru-RU" dirty="0">
                <a:solidFill>
                  <a:schemeClr val="tx1"/>
                </a:solidFill>
              </a:rPr>
              <a:t>Подают на стол на шампурах с гарниром из маринованных или соленых помидоров.</a:t>
            </a:r>
          </a:p>
          <a:p>
            <a:endParaRPr lang="ru-RU" dirty="0"/>
          </a:p>
        </p:txBody>
      </p:sp>
    </p:spTree>
    <p:extLst>
      <p:ext uri="{BB962C8B-B14F-4D97-AF65-F5344CB8AC3E}">
        <p14:creationId xmlns:p14="http://schemas.microsoft.com/office/powerpoint/2010/main" val="13956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Запеканка грибная</a:t>
            </a:r>
            <a:r>
              <a:rPr lang="ru-RU" dirty="0"/>
              <a:t/>
            </a:r>
            <a:br>
              <a:rPr lang="ru-RU" dirty="0"/>
            </a:br>
            <a:endParaRPr lang="ru-RU" dirty="0"/>
          </a:p>
        </p:txBody>
      </p:sp>
      <p:sp>
        <p:nvSpPr>
          <p:cNvPr id="4" name="Объект 3"/>
          <p:cNvSpPr>
            <a:spLocks noGrp="1"/>
          </p:cNvSpPr>
          <p:nvPr>
            <p:ph idx="1"/>
          </p:nvPr>
        </p:nvSpPr>
        <p:spPr>
          <a:xfrm>
            <a:off x="556047" y="980728"/>
            <a:ext cx="8229600" cy="2692896"/>
          </a:xfrm>
        </p:spPr>
        <p:txBody>
          <a:bodyPr>
            <a:normAutofit fontScale="62500" lnSpcReduction="20000"/>
          </a:bodyPr>
          <a:lstStyle/>
          <a:p>
            <a:pPr marL="0" indent="0">
              <a:buNone/>
            </a:pPr>
            <a:r>
              <a:rPr lang="ru-RU" dirty="0" smtClean="0"/>
              <a:t>Для </a:t>
            </a:r>
            <a:r>
              <a:rPr lang="ru-RU" dirty="0"/>
              <a:t>приготовления запеканки грибы отваривают, отцеживают и мелко рубят, добавляют поджаренный на растительном масле мелко нарезанный лук, сухари, растительное масло и немного грибного бульона. Все тщательно перемешивают. Подготовленную форму смазывают жиром, посыпают сухарями, выкладывают в нее подготовленную массу, закрывают крышкой и запекают в духовке 45 мин. Готовность запеканки определяют тонкой деревянной палочкой. Если при прокалывании массы палочка остается сухой, запеканка готова. Через 10 мин ее вынимают из духовки, ножом отделяют от формы, выкладывают на блюдо, нарезают на порции и поливают соусом.</a:t>
            </a:r>
          </a:p>
          <a:p>
            <a:endParaRPr lang="ru-RU" dirty="0"/>
          </a:p>
        </p:txBody>
      </p:sp>
      <p:pic>
        <p:nvPicPr>
          <p:cNvPr id="6" name="Рисунок 5" descr="http://justcoolidea.ru/wp-content/uploads/2019/03/kasserol1.jpg"/>
          <p:cNvPicPr/>
          <p:nvPr/>
        </p:nvPicPr>
        <p:blipFill>
          <a:blip r:embed="rId2">
            <a:extLst>
              <a:ext uri="{28A0092B-C50C-407E-A947-70E740481C1C}">
                <a14:useLocalDpi xmlns:a14="http://schemas.microsoft.com/office/drawing/2010/main" val="0"/>
              </a:ext>
            </a:extLst>
          </a:blip>
          <a:srcRect/>
          <a:stretch>
            <a:fillRect/>
          </a:stretch>
        </p:blipFill>
        <p:spPr bwMode="auto">
          <a:xfrm>
            <a:off x="4716016" y="3789040"/>
            <a:ext cx="3384376" cy="2780928"/>
          </a:xfrm>
          <a:prstGeom prst="rect">
            <a:avLst/>
          </a:prstGeom>
          <a:noFill/>
          <a:ln>
            <a:noFill/>
          </a:ln>
        </p:spPr>
      </p:pic>
      <p:pic>
        <p:nvPicPr>
          <p:cNvPr id="6146" name="Picture 2" descr="https://cdn3.riastatic.com/photosnew/general/adv_photos/rabota-povar-v-restoran-polsha__157385828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092728"/>
            <a:ext cx="2898068" cy="2173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4737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3861048"/>
            <a:ext cx="7772400" cy="2190105"/>
          </a:xfrm>
        </p:spPr>
        <p:txBody>
          <a:bodyPr>
            <a:normAutofit/>
          </a:bodyPr>
          <a:lstStyle/>
          <a:p>
            <a:pPr algn="l"/>
            <a:r>
              <a:rPr lang="ru-RU" sz="3200" dirty="0" smtClean="0"/>
              <a:t>1.Подготовить рабочее место</a:t>
            </a:r>
            <a:br>
              <a:rPr lang="ru-RU" sz="3200" dirty="0" smtClean="0"/>
            </a:br>
            <a:r>
              <a:rPr lang="ru-RU" sz="3200" dirty="0" smtClean="0"/>
              <a:t>2. Подобрать оборудование и инвентарь  </a:t>
            </a:r>
            <a:endParaRPr lang="ru-RU" sz="3200" dirty="0"/>
          </a:p>
        </p:txBody>
      </p:sp>
      <p:sp>
        <p:nvSpPr>
          <p:cNvPr id="3" name="Подзаголовок 2"/>
          <p:cNvSpPr>
            <a:spLocks noGrp="1"/>
          </p:cNvSpPr>
          <p:nvPr>
            <p:ph type="subTitle" idx="1"/>
          </p:nvPr>
        </p:nvSpPr>
        <p:spPr>
          <a:xfrm>
            <a:off x="5004048" y="2420888"/>
            <a:ext cx="3448472" cy="1752600"/>
          </a:xfrm>
        </p:spPr>
        <p:txBody>
          <a:bodyPr/>
          <a:lstStyle/>
          <a:p>
            <a:r>
              <a:rPr lang="ru-RU" b="1" dirty="0" smtClean="0">
                <a:solidFill>
                  <a:schemeClr val="tx1"/>
                </a:solidFill>
              </a:rPr>
              <a:t>Задание</a:t>
            </a:r>
            <a:r>
              <a:rPr lang="ru-RU" dirty="0" smtClean="0"/>
              <a:t> </a:t>
            </a:r>
            <a:endParaRPr lang="ru-RU" dirty="0"/>
          </a:p>
        </p:txBody>
      </p:sp>
      <p:pic>
        <p:nvPicPr>
          <p:cNvPr id="5122" name="Picture 2" descr="https://avatars.mds.yandex.net/get-zen_doc/251164/pub_5b8460f0ecb00d00aa4a2e3a_5b8461776be55000aa409369/scale_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4664"/>
            <a:ext cx="4739680" cy="3554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0764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ds02.infourok.ru/uploads/ex/1329/0008b230-dd784380/640/img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722" y="476672"/>
            <a:ext cx="7557629" cy="566822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static3.depositphotos.com/1003715/227/i/950/depositphotos_2274409-stock-photo-che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2985" y="1680398"/>
            <a:ext cx="4104456"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599299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513</Words>
  <Application>Microsoft Office PowerPoint</Application>
  <PresentationFormat>Экран (4:3)</PresentationFormat>
  <Paragraphs>39</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Санкт – Петербургское  Государственное  Автономное профессиональное образовательное учреждение «Морской технический колледж имени адмирала Д.Н. Сенявина»</vt:lpstr>
      <vt:lpstr>Пожалуй, ни в одной стране мира так не любят грибы, как в России.  В конце лета и в течение осени заядлые грибники выходят на «тихую охоту» за дарами леса. </vt:lpstr>
      <vt:lpstr>Ассортимент блюд из грибов </vt:lpstr>
      <vt:lpstr>Грибы фаршированные </vt:lpstr>
      <vt:lpstr> Грибные котлеты </vt:lpstr>
      <vt:lpstr>Шашлык из грибов </vt:lpstr>
      <vt:lpstr>Запеканка грибная </vt:lpstr>
      <vt:lpstr>1.Подготовить рабочее место 2. Подобрать оборудование и инвентарь  </vt:lpstr>
      <vt:lpstr>Презентация PowerPoint</vt:lpstr>
      <vt:lpstr>Презентация PowerPoint</vt:lpstr>
      <vt:lpstr>Презентация PowerPoint</vt:lpstr>
      <vt:lpstr>Самостоятельная работа </vt:lpstr>
      <vt:lpstr>Список литературы </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Надежда</dc:creator>
  <cp:lastModifiedBy>nadejda work</cp:lastModifiedBy>
  <cp:revision>35</cp:revision>
  <dcterms:created xsi:type="dcterms:W3CDTF">2020-05-22T09:39:39Z</dcterms:created>
  <dcterms:modified xsi:type="dcterms:W3CDTF">2022-02-19T11:15:46Z</dcterms:modified>
</cp:coreProperties>
</file>