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674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5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6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39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92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00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25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0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99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98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1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BBB99D1-6769-40C1-B4EB-2AFF05EE310F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3A36BF19-0951-42F7-BB52-54E651A61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5055" y="374073"/>
            <a:ext cx="9144000" cy="1343891"/>
          </a:xfrm>
        </p:spPr>
        <p:txBody>
          <a:bodyPr>
            <a:normAutofit fontScale="90000"/>
          </a:bodyPr>
          <a:lstStyle/>
          <a:p>
            <a:r>
              <a:rPr lang="ru-RU" sz="32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ИГРОВЫЕ ТЕХНОЛОГИИ КАК СРЕДСТВО</a:t>
            </a:r>
            <a:r>
              <a:rPr lang="ru-RU" sz="3200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/>
            </a:r>
            <a:br>
              <a:rPr lang="ru-RU" sz="3200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АКТИВИЗАЦИИ УЧЕБНОГО ПРОЦЕССА НА УРОКАХ ТЕХНОЛОГИИ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maam.ru/images/photos/80c03ba45bb5c44a8643984e6dd4d7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284" y="2561844"/>
            <a:ext cx="55245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Классификация по </a:t>
            </a:r>
            <a:r>
              <a:rPr lang="ru-RU" sz="3200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виду деятельности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на физические (двигательные),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интеллектуальные (умственные),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трудовые,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социальные	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психологические.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endParaRPr lang="ru-RU" sz="3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0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По характеру педагогического процесса выделяются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270760"/>
            <a:ext cx="7729728" cy="3886200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обучающие, тренировочные, контролирующие и обобщающие;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познавательные, воспитательные, развивающие, социализирующие;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репродуктивные, продуктивные, творческие;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коммуникативные, диагностические, </a:t>
            </a:r>
            <a:r>
              <a:rPr lang="ru-RU" sz="3200" dirty="0" err="1">
                <a:solidFill>
                  <a:srgbClr val="4E3B30"/>
                </a:solidFill>
                <a:latin typeface="Franklin Gothic Book"/>
              </a:rPr>
              <a:t>профориентационные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, психотехнические и др.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76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По характеру педагогического процесса выделяют следующие группы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7131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а) обучающие, тренировочные, контролирующие и обобщающие;</a:t>
            </a: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б) познавательные, воспитательные, развивающие;</a:t>
            </a: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в) репродуктивные, продуктивные, творческие;</a:t>
            </a: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г) коммуникативные, диагностические, </a:t>
            </a:r>
            <a:r>
              <a:rPr lang="ru-RU" sz="3200" dirty="0" err="1">
                <a:solidFill>
                  <a:srgbClr val="4E3B30"/>
                </a:solidFill>
                <a:latin typeface="Franklin Gothic Book"/>
              </a:rPr>
              <a:t>профориентационные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, психотехнические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88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Необходимые условия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1) соответствие игры учебно-воспитательным целям урока;</a:t>
            </a: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2) доступность для учащихся данного возраста;</a:t>
            </a: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3) умеренность в использовании игр на уроках.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endParaRPr lang="ru-RU" sz="3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96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игровые технологии выполняют и другие 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6556"/>
          </a:xfrm>
        </p:spPr>
        <p:txBody>
          <a:bodyPr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правильно организованная с учетом специфики материала игра тренирует память, помогает учащимся выработать речевые навыки и умения;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игра стимулирует умственную деятельность учащихся, развивает внимание и познавательный интерес к предмету;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игра – один из приемов преодоления пассивности учащихся</a:t>
            </a:r>
            <a:r>
              <a:rPr lang="ru-RU" sz="3200" b="1" dirty="0">
                <a:solidFill>
                  <a:srgbClr val="4E3B30"/>
                </a:solidFill>
                <a:latin typeface="Franklin Gothic Book"/>
              </a:rPr>
              <a:t>.</a:t>
            </a:r>
            <a:endParaRPr lang="ru-RU" sz="3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78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136" y="166255"/>
            <a:ext cx="7729728" cy="2471789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3200" b="1" cap="none" spc="0" dirty="0" smtClean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3200" b="1" cap="none" spc="0" dirty="0" smtClean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</a:br>
            <a:r>
              <a:rPr lang="ru-RU" sz="3200" b="1" cap="none" spc="0" dirty="0" smtClean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  <a:t>Игровые </a:t>
            </a:r>
            <a:r>
              <a:rPr lang="ru-RU" sz="3200" b="1" cap="none" spc="0" dirty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  <a:t>технологии позволяют не только поднять интерес к урокам технологии, но и создать атмосферу на уроке психологически более благоприятную и развивать:</a:t>
            </a:r>
            <a:r>
              <a:rPr lang="ru-RU" sz="3200" cap="none" spc="0" dirty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3200" cap="none" spc="0" dirty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10356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творческую самостоятельность,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активность мышления,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кратко и четко излагать свои мысли,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делать выводы, устанавливать причинно-следственные связи.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6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393" y="964692"/>
            <a:ext cx="10569388" cy="5893308"/>
          </a:xfrm>
        </p:spPr>
        <p:txBody>
          <a:bodyPr>
            <a:normAutofit/>
          </a:bodyPr>
          <a:lstStyle/>
          <a:p>
            <a:pPr marL="0" lvl="0" indent="447675" algn="just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b="1" dirty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</a:rPr>
              <a:t>«Без игры нет, и не может быть полноценного умственного развития.</a:t>
            </a:r>
          </a:p>
          <a:p>
            <a:pPr marL="0" lvl="0" indent="447675" algn="just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b="1" u="sng" dirty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</a:rPr>
              <a:t>Игра </a:t>
            </a:r>
            <a:r>
              <a:rPr lang="ru-RU" sz="3200" b="1" dirty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</a:rPr>
              <a:t>– это огромное светлое окно через которое в духовный мир ребенка вливается живительный поток представлений, понятий.</a:t>
            </a:r>
          </a:p>
          <a:p>
            <a:pPr marL="0" lvl="0" indent="447675" algn="just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b="1" u="sng" dirty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</a:rPr>
              <a:t>Игра</a:t>
            </a:r>
            <a:r>
              <a:rPr lang="ru-RU" sz="3200" b="1" dirty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</a:rPr>
              <a:t> – это искра, зажигающая огонек пытливости и любознательности»</a:t>
            </a:r>
          </a:p>
          <a:p>
            <a:pPr marL="0" lvl="0" indent="0" algn="r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 err="1">
                <a:solidFill>
                  <a:srgbClr val="4E3B30"/>
                </a:solidFill>
                <a:latin typeface="Franklin Gothic Book"/>
              </a:rPr>
              <a:t>В.С.Сухомлинский</a:t>
            </a:r>
            <a:endParaRPr lang="ru-RU" sz="3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pc="0" dirty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Franklin Gothic Medium"/>
              </a:rPr>
              <a:t>Использование игровой деятельности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549396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в качестве самостоятельной технологии для освоения понятия, темы и даже раздела учебного предмета;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как элемент более общей технологии;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в качестве урока или его части (введение, контроль);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как технология внеклассной работы.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endParaRPr lang="ru-RU" sz="3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4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игровая технология - это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 algn="just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По определению Г.К. </a:t>
            </a:r>
            <a:r>
              <a:rPr lang="ru-RU" sz="3200" dirty="0" err="1">
                <a:solidFill>
                  <a:srgbClr val="4E3B30"/>
                </a:solidFill>
                <a:latin typeface="Franklin Gothic Book"/>
              </a:rPr>
              <a:t>Селевко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- - это вид деятельности в условиях ситуаций, направленных на воссоздание и усвоение общественного опыта, в котором складывается и совершенствуется самоуправление поведением.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8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Отличие игры от педагогической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17036"/>
          </a:xfrm>
        </p:spPr>
        <p:txBody>
          <a:bodyPr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В отличие от игр вообще, педагогическая игра обладает существенным признаком – четко поставленной целью обучения и соответствующим ей педагогическим результатом. Игровая форма занятий создается на уроках при помощи игровых ситуаций, приемов, которые выступают как средство побуждения, стимулирования учащихся к учебной деятельности.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7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400" b="1" cap="none" spc="0" dirty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  <a:t>Игровых технологии способствуют развитию познавательной активности на уроках. </a:t>
            </a:r>
            <a:br>
              <a:rPr lang="ru-RU" sz="2400" b="1" cap="none" spc="0" dirty="0">
                <a:solidFill>
                  <a:srgbClr val="4E3B30"/>
                </a:solidFill>
                <a:latin typeface="Franklin Gothic Book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316480"/>
            <a:ext cx="7729728" cy="423672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Именно эти технологии </a:t>
            </a:r>
            <a:r>
              <a:rPr lang="ru-RU" sz="2200" dirty="0" smtClean="0">
                <a:solidFill>
                  <a:srgbClr val="4E3B30"/>
                </a:solidFill>
                <a:latin typeface="Franklin Gothic Book"/>
              </a:rPr>
              <a:t>мной </a:t>
            </a: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часто </a:t>
            </a:r>
            <a:r>
              <a:rPr lang="ru-RU" sz="2200" dirty="0" smtClean="0">
                <a:solidFill>
                  <a:srgbClr val="4E3B30"/>
                </a:solidFill>
                <a:latin typeface="Franklin Gothic Book"/>
              </a:rPr>
              <a:t>используются </a:t>
            </a: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на уроках технологии.</a:t>
            </a: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Девиз моей педагогической деятельности: </a:t>
            </a:r>
            <a:r>
              <a:rPr lang="ru-RU" sz="2200" b="1" dirty="0">
                <a:solidFill>
                  <a:srgbClr val="4E3B30"/>
                </a:solidFill>
                <a:latin typeface="Franklin Gothic Book"/>
              </a:rPr>
              <a:t>«Учение без принуждения».</a:t>
            </a:r>
            <a:endParaRPr lang="ru-RU" sz="2200" dirty="0">
              <a:solidFill>
                <a:srgbClr val="4E3B30"/>
              </a:solidFill>
              <a:latin typeface="Franklin Gothic Book"/>
            </a:endParaRP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200" b="1" dirty="0">
                <a:solidFill>
                  <a:srgbClr val="4E3B30"/>
                </a:solidFill>
                <a:latin typeface="Franklin Gothic Book"/>
              </a:rPr>
              <a:t>Задача</a:t>
            </a: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 – сделать процесс обучения занимательным, создать у детей бодрое рабочее настроение, облегчить преодоление трудностей в усвоении учебного материала.</a:t>
            </a: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200" b="1" dirty="0">
                <a:solidFill>
                  <a:srgbClr val="4E3B30"/>
                </a:solidFill>
                <a:latin typeface="Franklin Gothic Book"/>
              </a:rPr>
              <a:t>Целью</a:t>
            </a: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 игрового обучения является обеспечение личностно-</a:t>
            </a:r>
            <a:r>
              <a:rPr lang="ru-RU" sz="2200" dirty="0" err="1">
                <a:solidFill>
                  <a:srgbClr val="4E3B30"/>
                </a:solidFill>
                <a:latin typeface="Franklin Gothic Book"/>
              </a:rPr>
              <a:t>деятельностного</a:t>
            </a: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 характера усвоения знаний и умений, познавательной активности, направленной на поиск, обработку и усвоение информации, вовлечение учащихся в творческую деятельность</a:t>
            </a:r>
            <a:r>
              <a:rPr lang="ru-RU" sz="2200" b="1" dirty="0">
                <a:solidFill>
                  <a:srgbClr val="4E3B30"/>
                </a:solidFill>
                <a:latin typeface="Franklin Gothic Book"/>
              </a:rPr>
              <a:t>.</a:t>
            </a:r>
            <a:endParaRPr lang="ru-RU" sz="2200" dirty="0">
              <a:solidFill>
                <a:srgbClr val="4E3B30"/>
              </a:solidFill>
              <a:latin typeface="Franklin Gothic Book"/>
            </a:endParaRPr>
          </a:p>
          <a:p>
            <a:pPr marL="0" lvl="0" indent="0"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200" dirty="0">
                <a:solidFill>
                  <a:srgbClr val="4E3B30"/>
                </a:solidFill>
                <a:latin typeface="Franklin Gothic Book"/>
              </a:rPr>
              <a:t>На таких уроках ученики работают более активно, даже те которые учатся неохотно, на таких уроках работают с большим увлечением. Использовать игровые технологии можно на любой ступени обучения.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endParaRPr lang="ru-RU" sz="2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34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1615440"/>
            <a:ext cx="7729728" cy="4556760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>
                <a:solidFill>
                  <a:srgbClr val="4E3B30"/>
                </a:solidFill>
                <a:latin typeface="Franklin Gothic Book"/>
              </a:rPr>
              <a:t>Главной особенностью игровой деятельности является ее </a:t>
            </a:r>
            <a:r>
              <a:rPr lang="ru-RU" sz="3000" dirty="0" err="1">
                <a:solidFill>
                  <a:srgbClr val="4E3B30"/>
                </a:solidFill>
                <a:latin typeface="Franklin Gothic Book"/>
              </a:rPr>
              <a:t>двуплановость</a:t>
            </a:r>
            <a:r>
              <a:rPr lang="ru-RU" sz="3000" dirty="0">
                <a:solidFill>
                  <a:srgbClr val="4E3B30"/>
                </a:solidFill>
                <a:latin typeface="Franklin Gothic Book"/>
              </a:rPr>
              <a:t>: с одной стороны – играющий выполняет реальную деятельность, решает конкретную задачу, с другой стороны - ряд моментов деятельности носит условный характер, позволяет отвлечься от реальной ситуации. Именно </a:t>
            </a:r>
            <a:r>
              <a:rPr lang="ru-RU" sz="3000" dirty="0" err="1">
                <a:solidFill>
                  <a:srgbClr val="4E3B30"/>
                </a:solidFill>
                <a:latin typeface="Franklin Gothic Book"/>
              </a:rPr>
              <a:t>двуплановость</a:t>
            </a:r>
            <a:r>
              <a:rPr lang="ru-RU" sz="3000" dirty="0">
                <a:solidFill>
                  <a:srgbClr val="4E3B30"/>
                </a:solidFill>
                <a:latin typeface="Franklin Gothic Book"/>
              </a:rPr>
              <a:t> обусловливает развивающий эффект игры, помогает снять психическое напряжение, так как в случае неудачи игру можно повторить несколько раз. Особенно это относится к имитационным играм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2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Реализация игровых приемов и ситуаций при урочной форме занятий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286000"/>
            <a:ext cx="7729728" cy="4160520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000" dirty="0">
                <a:solidFill>
                  <a:srgbClr val="4E3B30"/>
                </a:solidFill>
                <a:latin typeface="Franklin Gothic Book"/>
              </a:rPr>
              <a:t>дидактическая цель ставится перед учащимися в форме игровой задачи;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000" dirty="0">
                <a:solidFill>
                  <a:srgbClr val="4E3B30"/>
                </a:solidFill>
                <a:latin typeface="Franklin Gothic Book"/>
              </a:rPr>
              <a:t>учебная деятельность подчиняется правилам игры;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000" dirty="0">
                <a:solidFill>
                  <a:srgbClr val="4E3B30"/>
                </a:solidFill>
                <a:latin typeface="Franklin Gothic Book"/>
              </a:rPr>
              <a:t>учебный материал используется в качестве ее средства;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000" dirty="0">
                <a:solidFill>
                  <a:srgbClr val="4E3B30"/>
                </a:solidFill>
                <a:latin typeface="Franklin Gothic Book"/>
              </a:rPr>
              <a:t>в учебную деятельность вводится элемент соревнования, который переводит дидактическую задачу в игровую; успешное выполнение дидактического задания связывается с игровым результатом.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9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spc="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наиболее важные функции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77996"/>
          </a:xfrm>
        </p:spPr>
        <p:txBody>
          <a:bodyPr>
            <a:normAutofit fontScale="92500"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1</a:t>
            </a:r>
            <a:r>
              <a:rPr lang="ru-RU" sz="3200" u="sng" dirty="0">
                <a:solidFill>
                  <a:srgbClr val="4E3B30"/>
                </a:solidFill>
                <a:latin typeface="Franklin Gothic Book"/>
              </a:rPr>
              <a:t>. Социокультурное назначение игры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2</a:t>
            </a:r>
            <a:r>
              <a:rPr lang="ru-RU" sz="3200" u="sng" dirty="0">
                <a:solidFill>
                  <a:srgbClr val="4E3B30"/>
                </a:solidFill>
                <a:latin typeface="Franklin Gothic Book"/>
              </a:rPr>
              <a:t>. Функция межнациональной коммуникации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3. </a:t>
            </a:r>
            <a:r>
              <a:rPr lang="ru-RU" sz="3200" u="sng" dirty="0">
                <a:solidFill>
                  <a:srgbClr val="4E3B30"/>
                </a:solidFill>
                <a:latin typeface="Franklin Gothic Book"/>
              </a:rPr>
              <a:t>Самореализации человека в игре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u="sng" dirty="0">
                <a:solidFill>
                  <a:srgbClr val="4E3B30"/>
                </a:solidFill>
                <a:latin typeface="Franklin Gothic Book"/>
              </a:rPr>
              <a:t>4. Коммуникативная функция игры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u="sng" dirty="0">
                <a:solidFill>
                  <a:srgbClr val="4E3B30"/>
                </a:solidFill>
                <a:latin typeface="Franklin Gothic Book"/>
              </a:rPr>
              <a:t>5. Диагностическая функция игры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.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u="sng" dirty="0">
                <a:solidFill>
                  <a:srgbClr val="4E3B30"/>
                </a:solidFill>
                <a:latin typeface="Franklin Gothic Book"/>
              </a:rPr>
              <a:t>6. </a:t>
            </a:r>
            <a:r>
              <a:rPr lang="ru-RU" sz="3200" u="sng" dirty="0" err="1">
                <a:solidFill>
                  <a:srgbClr val="4E3B30"/>
                </a:solidFill>
                <a:latin typeface="Franklin Gothic Book"/>
              </a:rPr>
              <a:t>Игротерапевтическая</a:t>
            </a:r>
            <a:r>
              <a:rPr lang="ru-RU" sz="3200" u="sng" dirty="0">
                <a:solidFill>
                  <a:srgbClr val="4E3B30"/>
                </a:solidFill>
                <a:latin typeface="Franklin Gothic Book"/>
              </a:rPr>
              <a:t> функция игры</a:t>
            </a:r>
            <a:endParaRPr lang="ru-RU" sz="3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83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111</TotalTime>
  <Words>551</Words>
  <Application>Microsoft Office PowerPoint</Application>
  <PresentationFormat>Широкоэкранный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Corbel</vt:lpstr>
      <vt:lpstr>Franklin Gothic Book</vt:lpstr>
      <vt:lpstr>Franklin Gothic Medium</vt:lpstr>
      <vt:lpstr>Gill Sans MT</vt:lpstr>
      <vt:lpstr>Wingdings 2</vt:lpstr>
      <vt:lpstr>Parcel</vt:lpstr>
      <vt:lpstr>ИГРОВЫЕ ТЕХНОЛОГИИ КАК СРЕДСТВО АКТИВИЗАЦИИ УЧЕБНОГО ПРОЦЕССА НА УРОКАХ ТЕХНОЛОГИИ</vt:lpstr>
      <vt:lpstr>Презентация PowerPoint</vt:lpstr>
      <vt:lpstr>Использование игровой деятельности </vt:lpstr>
      <vt:lpstr>игровая технология - это </vt:lpstr>
      <vt:lpstr>Отличие игры от педагогической игры</vt:lpstr>
      <vt:lpstr>Игровых технологии способствуют развитию познавательной активности на уроках.  </vt:lpstr>
      <vt:lpstr>Презентация PowerPoint</vt:lpstr>
      <vt:lpstr>Реализация игровых приемов и ситуаций при урочной форме занятий </vt:lpstr>
      <vt:lpstr>наиболее важные функции игры</vt:lpstr>
      <vt:lpstr>Классификация по виду деятельности </vt:lpstr>
      <vt:lpstr>По характеру педагогического процесса выделяются</vt:lpstr>
      <vt:lpstr>По характеру педагогического процесса выделяют следующие группы игр</vt:lpstr>
      <vt:lpstr>Необходимые условия </vt:lpstr>
      <vt:lpstr>игровые технологии выполняют и другие функции</vt:lpstr>
      <vt:lpstr> Игровые технологии позволяют не только поднять интерес к урокам технологии, но и создать атмосферу на уроке психологически более благоприятную и развивать: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КАК СРЕДСТВО АКТИВИЗАЦИИ УЧЕБНОГО ПРОЦЕССА НА УРОКАХ ТЕХНОЛОГИИ</dc:title>
  <dc:creator>UsePC</dc:creator>
  <cp:lastModifiedBy>UsePC</cp:lastModifiedBy>
  <cp:revision>6</cp:revision>
  <dcterms:created xsi:type="dcterms:W3CDTF">2022-01-31T10:34:10Z</dcterms:created>
  <dcterms:modified xsi:type="dcterms:W3CDTF">2022-02-19T16:02:59Z</dcterms:modified>
</cp:coreProperties>
</file>