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3"/>
    <p:sldId id="268" r:id="rId4"/>
    <p:sldId id="264" r:id="rId5"/>
    <p:sldId id="277" r:id="rId6"/>
    <p:sldId id="260" r:id="rId7"/>
    <p:sldId id="259" r:id="rId8"/>
    <p:sldId id="263" r:id="rId10"/>
    <p:sldId id="261" r:id="rId11"/>
    <p:sldId id="262" r:id="rId12"/>
    <p:sldId id="270" r:id="rId13"/>
    <p:sldId id="257" r:id="rId14"/>
    <p:sldId id="271" r:id="rId15"/>
    <p:sldId id="278" r:id="rId16"/>
    <p:sldId id="266" r:id="rId17"/>
    <p:sldId id="267" r:id="rId18"/>
    <p:sldId id="281" r:id="rId19"/>
  </p:sldIdLst>
  <p:sldSz cx="9144000" cy="6858000" type="screen4x3"/>
  <p:notesSz cx="6834505" cy="9979025"/>
  <p:defaultTextStyle>
    <a:defPPr>
      <a:defRPr lang="ru-RU"/>
    </a:defPPr>
    <a:lvl1pPr marL="0" lvl="0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103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22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D9D2F9B-0DBC-4129-99FE-7290147D5C8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22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/>
            <a:fld id="{9A0DB2DC-4C9A-4742-B13C-FB6460FD3503}" type="slidenum">
              <a:rPr lang="ru-RU" sz="1200" dirty="0"/>
            </a:fld>
            <a:endParaRPr lang="ru-RU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dirty="0"/>
          </a:p>
        </p:txBody>
      </p:sp>
      <p:sp>
        <p:nvSpPr>
          <p:cNvPr id="19460" name="Номер слайда 3"/>
          <p:cNvSpPr txBox="1">
            <a:spLocks noGrp="1"/>
          </p:cNvSpPr>
          <p:nvPr>
            <p:ph type="sldNum" sz="quarter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ru-RU" sz="1200" dirty="0"/>
            </a:fld>
            <a:endParaRPr lang="ru-RU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Замещающий 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dirty="0"/>
              <a:t>Образец заголовка</a:t>
            </a:r>
            <a:endParaRPr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jpeg"/><Relationship Id="rId8" Type="http://schemas.openxmlformats.org/officeDocument/2006/relationships/image" Target="../media/image32.jpeg"/><Relationship Id="rId7" Type="http://schemas.openxmlformats.org/officeDocument/2006/relationships/hyperlink" Target="http://av.rds.yahoo.com/_ylt=A9ibyJ.TTztF9uoAGitXDqMX;_ylu=X3oDMTBvMmFkM29rBHBndANhdl9pbWdfcmVzdWx0BHNlYwNzcg--/SIG=128httael/EXP=1161601299/**http%3a//www.ottocom.ru/razdeli/kulinarij/hleb/001.php" TargetMode="Externa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6" Type="http://schemas.openxmlformats.org/officeDocument/2006/relationships/slideLayout" Target="../slideLayouts/slideLayout4.xml"/><Relationship Id="rId15" Type="http://schemas.openxmlformats.org/officeDocument/2006/relationships/image" Target="../media/image38.jpeg"/><Relationship Id="rId14" Type="http://schemas.openxmlformats.org/officeDocument/2006/relationships/image" Target="../media/image37.jpeg"/><Relationship Id="rId13" Type="http://schemas.openxmlformats.org/officeDocument/2006/relationships/image" Target="../media/image36.jpeg"/><Relationship Id="rId12" Type="http://schemas.openxmlformats.org/officeDocument/2006/relationships/image" Target="../media/image35.jpeg"/><Relationship Id="rId11" Type="http://schemas.openxmlformats.org/officeDocument/2006/relationships/image" Target="../media/image34.jpeg"/><Relationship Id="rId10" Type="http://schemas.openxmlformats.org/officeDocument/2006/relationships/hyperlink" Target="http://av.rds.yahoo.com/_ylt=A9ibyJ.TTztF9uoAIitXDqMX;_ylu=X3oDMTBvMmFkM29rBHBndANhdl9pbWdfcmVzdWx0BHNlYwNzcg--/SIG=12ad3koku/EXP=1161601299/**http%3a//www.homechatnick.com/persona/kira/pirog/002.php" TargetMode="External"/><Relationship Id="rId1" Type="http://schemas.openxmlformats.org/officeDocument/2006/relationships/hyperlink" Target="http://av.rds.yahoo.com/_ylt=A9ibyK9dTztFkMEAOVNXDqMX;_ylu=X3oDMTBvMmFkM29rBHBndANhdl9pbWdfcmVzdWx0BHNlYwNzcg--/SIG=12nqcknva/EXP=1161601245/**http%3a//home-and-garden.webshots.com/photo/1269615901061272392Gbugqr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0.jpeg"/><Relationship Id="rId1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jpeg"/><Relationship Id="rId3" Type="http://schemas.openxmlformats.org/officeDocument/2006/relationships/hyperlink" Target="http://av.rds.yahoo.com/_ylt=A9ibyJ_KWztFePcAlEJXDqMX;_ylu=X3oDMTBvMmFkM29rBHBndANhdl9pbWdfcmVzdWx0BHNlYwNzcg--/SIG=11f5ur0n8/EXP=1161604426/**http%3a//springstonphoto.com/" TargetMode="Externa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3" Type="http://schemas.openxmlformats.org/officeDocument/2006/relationships/hyperlink" Target="http://av.rds.yahoo.com/_ylt=A9ibyKciXDtFqXEB7SxXDqMX;_ylu=X3oDMTBvMmFkM29rBHBndANhdl9pbWdfcmVzdWx0BHNlYwNzcg--/SIG=13fhbgnv7/EXP=1161604514/**http%3a//www.crossroadsinitiative.com/library_article/663/Parable_of_the_Wheat_and_Tares.html" TargetMode="Externa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ctrTitle"/>
          </p:nvPr>
        </p:nvSpPr>
        <p:spPr>
          <a:xfrm>
            <a:off x="684213" y="260350"/>
            <a:ext cx="7772400" cy="1470025"/>
          </a:xfrm>
          <a:ln/>
        </p:spPr>
        <p:txBody>
          <a:bodyPr vert="horz" wrap="square" lIns="91440" tIns="45720" rIns="91440" bIns="45720" anchor="ctr" anchorCtr="0"/>
          <a:p>
            <a:pPr eaLnBrk="1" hangingPunct="1">
              <a:buClrTx/>
              <a:buSzTx/>
              <a:buFontTx/>
            </a:pPr>
            <a:r>
              <a:rPr dirty="0"/>
              <a:t>Как хлеб на стол попадает</a:t>
            </a:r>
            <a:endParaRPr dirty="0"/>
          </a:p>
        </p:txBody>
      </p:sp>
      <p:sp>
        <p:nvSpPr>
          <p:cNvPr id="2051" name="Rectangle 4" descr="speciality_white_bread_loaves1"/>
          <p:cNvSpPr>
            <a:spLocks noGrp="1" noChangeAspect="1"/>
          </p:cNvSpPr>
          <p:nvPr/>
        </p:nvSpPr>
        <p:spPr>
          <a:xfrm>
            <a:off x="1476375" y="1700213"/>
            <a:ext cx="6338888" cy="4754562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l"/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428625" y="260350"/>
            <a:ext cx="8429625" cy="954088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2800" dirty="0">
                <a:latin typeface="TimesET Chuvash" pitchFamily="2" charset="0"/>
              </a:rPr>
              <a:t>Если добавить в муку воду, соль и дрожжи, хорошенько помесить, получится тесто для хлеба.</a:t>
            </a:r>
            <a:endParaRPr sz="2800" dirty="0">
              <a:latin typeface="TimesET Chuvash" pitchFamily="2" charset="0"/>
            </a:endParaRPr>
          </a:p>
        </p:txBody>
      </p:sp>
      <p:sp>
        <p:nvSpPr>
          <p:cNvPr id="11267" name="Rectangle 3" descr="IMG_8875"/>
          <p:cNvSpPr>
            <a:spLocks noGrp="1" noChangeAspect="1"/>
          </p:cNvSpPr>
          <p:nvPr/>
        </p:nvSpPr>
        <p:spPr>
          <a:xfrm>
            <a:off x="1401763" y="1646238"/>
            <a:ext cx="6338887" cy="4754562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l"/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1214438" y="357188"/>
            <a:ext cx="6696075" cy="792162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2400" dirty="0">
                <a:latin typeface="TimesET Chuvash" pitchFamily="2" charset="0"/>
              </a:rPr>
              <a:t>Готовое тесто.</a:t>
            </a:r>
            <a:endParaRPr sz="2400" dirty="0">
              <a:latin typeface="TimesET Chuvash" pitchFamily="2" charset="0"/>
            </a:endParaRPr>
          </a:p>
        </p:txBody>
      </p:sp>
      <p:sp>
        <p:nvSpPr>
          <p:cNvPr id="12291" name="Rectangle 3" descr="Безымянный2"/>
          <p:cNvSpPr>
            <a:spLocks noGrp="1" noChangeAspect="1"/>
          </p:cNvSpPr>
          <p:nvPr/>
        </p:nvSpPr>
        <p:spPr>
          <a:xfrm>
            <a:off x="1401763" y="1646238"/>
            <a:ext cx="6338887" cy="4754562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l"/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971550" y="404813"/>
            <a:ext cx="7210425" cy="777875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2400" dirty="0">
                <a:latin typeface="TimesET Chuvash" pitchFamily="2" charset="0"/>
              </a:rPr>
              <a:t>Из теста выпекают разные хлебобулочные изделия.</a:t>
            </a:r>
            <a:endParaRPr sz="2400" dirty="0">
              <a:latin typeface="TimesET Chuvash" pitchFamily="2" charset="0"/>
            </a:endParaRPr>
          </a:p>
        </p:txBody>
      </p:sp>
      <p:sp>
        <p:nvSpPr>
          <p:cNvPr id="13315" name="Rectangle 3" descr="IMG_8906"/>
          <p:cNvSpPr>
            <a:spLocks noGrp="1" noChangeAspect="1"/>
          </p:cNvSpPr>
          <p:nvPr/>
        </p:nvSpPr>
        <p:spPr>
          <a:xfrm>
            <a:off x="1476375" y="1341438"/>
            <a:ext cx="6338888" cy="4754562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l"/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150" cy="706437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2400" dirty="0">
                <a:latin typeface="TimesET Chuvash" pitchFamily="2" charset="0"/>
              </a:rPr>
              <a:t>Готовые изделия ставят в печку для выпекания.</a:t>
            </a:r>
            <a:endParaRPr sz="2400" dirty="0">
              <a:latin typeface="TimesET Chuvash" pitchFamily="2" charset="0"/>
            </a:endParaRPr>
          </a:p>
        </p:txBody>
      </p:sp>
      <p:pic>
        <p:nvPicPr>
          <p:cNvPr id="14339" name="Picture 5" descr="26_bake_in_365_oven_P618028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088" y="1196975"/>
            <a:ext cx="7124700" cy="534352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2400" dirty="0">
                <a:latin typeface="TimesET Chuvash" pitchFamily="2" charset="0"/>
              </a:rPr>
              <a:t>Пышный, ароматный, вкусный хлеб готов.</a:t>
            </a:r>
            <a:endParaRPr sz="2400" dirty="0">
              <a:latin typeface="TimesET Chuvash" pitchFamily="2" charset="0"/>
            </a:endParaRPr>
          </a:p>
        </p:txBody>
      </p:sp>
      <p:sp>
        <p:nvSpPr>
          <p:cNvPr id="15363" name="Rectangle 5" descr="hemp_bread_1"/>
          <p:cNvSpPr>
            <a:spLocks noGrp="1" noChangeAspect="1"/>
          </p:cNvSpPr>
          <p:nvPr/>
        </p:nvSpPr>
        <p:spPr>
          <a:xfrm>
            <a:off x="395288" y="1484313"/>
            <a:ext cx="2640012" cy="3959225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l"/>
            <a:endParaRPr dirty="0">
              <a:latin typeface="Arial" panose="020B0604020202020204" pitchFamily="34" charset="0"/>
            </a:endParaRPr>
          </a:p>
        </p:txBody>
      </p:sp>
      <p:sp>
        <p:nvSpPr>
          <p:cNvPr id="15364" name="Rectangle 7" descr="wholmeal_bread_loaf_sliced1"/>
          <p:cNvSpPr>
            <a:spLocks noGrp="1" noChangeAspect="1"/>
          </p:cNvSpPr>
          <p:nvPr/>
        </p:nvSpPr>
        <p:spPr>
          <a:xfrm>
            <a:off x="4643438" y="1484313"/>
            <a:ext cx="4248150" cy="3186112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l"/>
            <a:endParaRPr dirty="0">
              <a:latin typeface="Arial" panose="020B0604020202020204" pitchFamily="34" charset="0"/>
            </a:endParaRPr>
          </a:p>
        </p:txBody>
      </p:sp>
      <p:sp>
        <p:nvSpPr>
          <p:cNvPr id="15365" name="Rectangle 8" descr="english_bread2"/>
          <p:cNvSpPr>
            <a:spLocks noGrp="1" noChangeAspect="1"/>
          </p:cNvSpPr>
          <p:nvPr/>
        </p:nvSpPr>
        <p:spPr>
          <a:xfrm>
            <a:off x="2339975" y="3933825"/>
            <a:ext cx="3527425" cy="2719388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l"/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2400" dirty="0">
                <a:latin typeface="TimesET Chuvash" pitchFamily="2" charset="0"/>
              </a:rPr>
              <a:t>Пряники, печенья, плюшки и ватрушки...</a:t>
            </a:r>
            <a:endParaRPr sz="2400" dirty="0">
              <a:latin typeface="TimesET Chuvash" pitchFamily="2" charset="0"/>
            </a:endParaRPr>
          </a:p>
        </p:txBody>
      </p:sp>
      <p:pic>
        <p:nvPicPr>
          <p:cNvPr id="13328" name="Picture 16" descr="Go to fullsize image">
            <a:hlinkClick r:id="rId1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844675"/>
            <a:ext cx="1717675" cy="1284288"/>
          </a:xfrm>
          <a:blipFill dpi="0" rotWithShape="1">
            <a:blip r:embed="rId3" cstate="print"/>
            <a:srcRect/>
            <a:stretch>
              <a:fillRect r="-15771"/>
            </a:stretch>
          </a:blipFill>
          <a:ln w="76200">
            <a:solidFill>
              <a:schemeClr val="tx1"/>
            </a:solidFill>
          </a:ln>
        </p:spPr>
      </p:pic>
      <p:sp>
        <p:nvSpPr>
          <p:cNvPr id="16388" name="Rectangle 5" descr="cranberry_bread_1"/>
          <p:cNvSpPr>
            <a:spLocks noGrp="1" noChangeAspect="1"/>
          </p:cNvSpPr>
          <p:nvPr/>
        </p:nvSpPr>
        <p:spPr>
          <a:xfrm>
            <a:off x="5364163" y="1557338"/>
            <a:ext cx="3455987" cy="2233612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l"/>
            <a:endParaRPr dirty="0">
              <a:latin typeface="Arial" panose="020B0604020202020204" pitchFamily="34" charset="0"/>
            </a:endParaRPr>
          </a:p>
        </p:txBody>
      </p:sp>
      <p:pic>
        <p:nvPicPr>
          <p:cNvPr id="13324" name="Picture 12" descr="a pile of cookie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39975" y="1557338"/>
            <a:ext cx="2846388" cy="1976437"/>
          </a:xfrm>
          <a:prstGeom prst="rect">
            <a:avLst/>
          </a:prstGeom>
          <a:blipFill dpi="0" rotWithShape="1">
            <a:blip r:embed="rId6"/>
            <a:srcRect/>
            <a:stretch>
              <a:fillRect r="-7515"/>
            </a:stretch>
          </a:blipFill>
          <a:ln w="76200" algn="ctr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3331" name="Picture 19" descr="Go to fullsize image">
            <a:hlinkClick r:id="rId7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8"/>
          <a:srcRect/>
          <a:stretch>
            <a:fillRect/>
          </a:stretch>
        </p:blipFill>
        <p:spPr>
          <a:xfrm>
            <a:off x="1619250" y="3357563"/>
            <a:ext cx="1800225" cy="1800225"/>
          </a:xfrm>
          <a:blipFill dpi="0" rotWithShape="1">
            <a:blip r:embed="rId9"/>
            <a:srcRect/>
            <a:stretch>
              <a:fillRect r="-54839"/>
            </a:stretch>
          </a:blipFill>
          <a:ln w="76200">
            <a:solidFill>
              <a:schemeClr val="tx1"/>
            </a:solidFill>
          </a:ln>
        </p:spPr>
      </p:pic>
      <p:pic>
        <p:nvPicPr>
          <p:cNvPr id="13338" name="Picture 26" descr="Go to fullsize image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779838" y="4005263"/>
            <a:ext cx="2268537" cy="1701800"/>
          </a:xfrm>
          <a:prstGeom prst="rect">
            <a:avLst/>
          </a:prstGeom>
          <a:blipFill dpi="0" rotWithShape="1">
            <a:blip r:embed="rId12"/>
            <a:srcRect/>
            <a:stretch>
              <a:fillRect r="-16156"/>
            </a:stretch>
          </a:blipFill>
          <a:ln w="76200" algn="ctr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3344" name="Picture 32" descr="maquinaria para pasta italiana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3850" y="5084763"/>
            <a:ext cx="1895475" cy="1485900"/>
          </a:xfrm>
          <a:prstGeom prst="rect">
            <a:avLst/>
          </a:prstGeom>
          <a:blipFill dpi="0" rotWithShape="1">
            <a:blip r:embed="rId12"/>
            <a:srcRect/>
            <a:stretch>
              <a:fillRect r="-21381"/>
            </a:stretch>
          </a:blipFill>
          <a:ln w="76200" algn="ctr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6393" name="Text Box 33"/>
          <p:cNvSpPr txBox="1"/>
          <p:nvPr/>
        </p:nvSpPr>
        <p:spPr>
          <a:xfrm>
            <a:off x="2751138" y="61849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endParaRPr dirty="0">
              <a:latin typeface="Arial" panose="020B0604020202020204" pitchFamily="34" charset="0"/>
            </a:endParaRPr>
          </a:p>
        </p:txBody>
      </p:sp>
      <p:sp>
        <p:nvSpPr>
          <p:cNvPr id="16394" name="Text Box 39"/>
          <p:cNvSpPr txBox="1"/>
          <p:nvPr/>
        </p:nvSpPr>
        <p:spPr>
          <a:xfrm>
            <a:off x="7288213" y="5392738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endParaRPr dirty="0">
              <a:latin typeface="Arial" panose="020B0604020202020204" pitchFamily="34" charset="0"/>
            </a:endParaRPr>
          </a:p>
        </p:txBody>
      </p:sp>
      <p:pic>
        <p:nvPicPr>
          <p:cNvPr id="13353" name="Picture 41" descr="Durum Wheat Flour Pasta  (Rigatoni – Fusilli- Penne) 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227763" y="4149725"/>
            <a:ext cx="2647950" cy="2438400"/>
          </a:xfrm>
          <a:prstGeom prst="rect">
            <a:avLst/>
          </a:prstGeom>
          <a:blipFill dpi="0" rotWithShape="1">
            <a:blip r:embed="rId15"/>
            <a:srcRect/>
            <a:stretch>
              <a:fillRect r="-42585"/>
            </a:stretch>
          </a:blipFill>
          <a:ln w="76200" algn="ctr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357188" y="357188"/>
            <a:ext cx="8229600" cy="11430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2400" dirty="0">
                <a:latin typeface="TimesET Chuvash" pitchFamily="2" charset="0"/>
              </a:rPr>
              <a:t>Картина И.Шишкина «Рожь».</a:t>
            </a:r>
            <a:endParaRPr sz="2400" dirty="0">
              <a:latin typeface="TimesET Chuvash" pitchFamily="2" charset="0"/>
            </a:endParaRPr>
          </a:p>
        </p:txBody>
      </p:sp>
      <p:pic>
        <p:nvPicPr>
          <p:cNvPr id="60420" name="Picture 4" descr="Рожь"/>
          <p:cNvPicPr>
            <a:picLocks noGrp="1" noChangeAspect="1" noChangeArrowheads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997502" y="1504544"/>
            <a:ext cx="7437898" cy="4123203"/>
          </a:xfrm>
          <a:blipFill dpi="0" rotWithShape="1">
            <a:blip r:embed="rId2"/>
            <a:srcRect/>
            <a:stretch>
              <a:fillRect b="-170611"/>
            </a:stretch>
          </a:blipFill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357188" y="285750"/>
            <a:ext cx="8229600" cy="11430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2800" dirty="0">
                <a:latin typeface="TimesET Chuvash" pitchFamily="2" charset="0"/>
              </a:rPr>
              <a:t>Это зёрнышки пшеницы. Из них рождается хлеб.</a:t>
            </a:r>
            <a:endParaRPr sz="2800" dirty="0">
              <a:latin typeface="TimesET Chuvash" pitchFamily="2" charset="0"/>
            </a:endParaRPr>
          </a:p>
        </p:txBody>
      </p:sp>
      <p:sp>
        <p:nvSpPr>
          <p:cNvPr id="3075" name="Rectangle 3" descr="food03"/>
          <p:cNvSpPr>
            <a:spLocks noGrp="1" noChangeAspect="1"/>
          </p:cNvSpPr>
          <p:nvPr/>
        </p:nvSpPr>
        <p:spPr>
          <a:xfrm>
            <a:off x="395288" y="1484313"/>
            <a:ext cx="4111625" cy="3078162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l"/>
            <a:endParaRPr dirty="0">
              <a:latin typeface="Arial" panose="020B0604020202020204" pitchFamily="34" charset="0"/>
            </a:endParaRPr>
          </a:p>
        </p:txBody>
      </p:sp>
      <p:pic>
        <p:nvPicPr>
          <p:cNvPr id="38918" name="Picture 6" descr="Whither is Wheat?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76825" y="2997200"/>
            <a:ext cx="3600450" cy="3541713"/>
          </a:xfrm>
          <a:blipFill dpi="0" rotWithShape="1">
            <a:blip r:embed="rId1"/>
            <a:srcRect/>
            <a:stretch>
              <a:fillRect r="-31374"/>
            </a:stretch>
          </a:blipFill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10668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2800" dirty="0">
                <a:latin typeface="TimesET Chuvash" pitchFamily="2" charset="0"/>
              </a:rPr>
              <a:t>Распахнуты поля,</a:t>
            </a:r>
            <a:br>
              <a:rPr sz="2800" dirty="0">
                <a:latin typeface="TimesET Chuvash" pitchFamily="2" charset="0"/>
              </a:rPr>
            </a:br>
            <a:r>
              <a:rPr sz="2800" dirty="0">
                <a:latin typeface="TimesET Chuvash" pitchFamily="2" charset="0"/>
              </a:rPr>
              <a:t>платком пуховым стала</a:t>
            </a:r>
            <a:br>
              <a:rPr sz="2800" dirty="0">
                <a:latin typeface="TimesET Chuvash" pitchFamily="2" charset="0"/>
              </a:rPr>
            </a:br>
            <a:r>
              <a:rPr sz="2800" dirty="0">
                <a:latin typeface="TimesET Chuvash" pitchFamily="2" charset="0"/>
              </a:rPr>
              <a:t>широкая земля.</a:t>
            </a:r>
            <a:endParaRPr sz="2800" dirty="0">
              <a:latin typeface="TimesET Chuvash" pitchFamily="2" charset="0"/>
            </a:endParaRPr>
          </a:p>
        </p:txBody>
      </p:sp>
      <p:sp>
        <p:nvSpPr>
          <p:cNvPr id="4099" name="Rectangle 3" descr="apk35"/>
          <p:cNvSpPr>
            <a:spLocks noGrp="1" noChangeAspect="1"/>
          </p:cNvSpPr>
          <p:nvPr/>
        </p:nvSpPr>
        <p:spPr>
          <a:xfrm>
            <a:off x="1403350" y="1700213"/>
            <a:ext cx="5761038" cy="4322762"/>
          </a:xfrm>
          <a:prstGeom prst="rect">
            <a:avLst/>
          </a:prstGeom>
          <a:blipFill rotWithShape="1">
            <a:blip r:embed="rId1">
              <a:lum bright="-6000"/>
            </a:blip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l"/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28625" y="285750"/>
            <a:ext cx="7859713" cy="777875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2800" dirty="0">
                <a:latin typeface="TimesET Chuvash" pitchFamily="2" charset="0"/>
              </a:rPr>
              <a:t>Поднимается росток,</a:t>
            </a:r>
            <a:br>
              <a:rPr sz="2800" dirty="0">
                <a:latin typeface="TimesET Chuvash" pitchFamily="2" charset="0"/>
              </a:rPr>
            </a:br>
            <a:r>
              <a:rPr sz="2800" dirty="0">
                <a:latin typeface="TimesET Chuvash" pitchFamily="2" charset="0"/>
              </a:rPr>
              <a:t>зеленеет стебелёк,</a:t>
            </a:r>
            <a:br>
              <a:rPr sz="2800" dirty="0">
                <a:latin typeface="TimesET Chuvash" pitchFamily="2" charset="0"/>
              </a:rPr>
            </a:br>
            <a:r>
              <a:rPr sz="2800" dirty="0">
                <a:latin typeface="TimesET Chuvash" pitchFamily="2" charset="0"/>
              </a:rPr>
              <a:t>скоро будет колосок</a:t>
            </a:r>
            <a:r>
              <a:rPr sz="2400" dirty="0">
                <a:latin typeface="TimesET Chuvash" pitchFamily="2" charset="0"/>
              </a:rPr>
              <a:t>.</a:t>
            </a:r>
            <a:endParaRPr sz="2400" dirty="0">
              <a:latin typeface="TimesET Chuvash" pitchFamily="2" charset="0"/>
            </a:endParaRPr>
          </a:p>
        </p:txBody>
      </p:sp>
      <p:pic>
        <p:nvPicPr>
          <p:cNvPr id="23557" name="Picture 5" descr="field and the sun in spri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76375" y="1341438"/>
            <a:ext cx="6096000" cy="4572000"/>
          </a:xfrm>
          <a:prstGeom prst="rect">
            <a:avLst/>
          </a:prstGeom>
          <a:blipFill dpi="0" rotWithShape="1">
            <a:blip r:embed="rId2"/>
            <a:srcRect/>
            <a:stretch>
              <a:fillRect r="-164"/>
            </a:stretch>
          </a:blipFill>
          <a:ln w="76200" algn="ctr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2800" dirty="0">
                <a:latin typeface="TimesET Chuvash" pitchFamily="2" charset="0"/>
              </a:rPr>
              <a:t>Станет поле щедрой нивой,</a:t>
            </a:r>
            <a:br>
              <a:rPr sz="2800" dirty="0">
                <a:latin typeface="TimesET Chuvash" pitchFamily="2" charset="0"/>
              </a:rPr>
            </a:br>
            <a:r>
              <a:rPr sz="2800" dirty="0">
                <a:latin typeface="TimesET Chuvash" pitchFamily="2" charset="0"/>
              </a:rPr>
              <a:t>сильной, рослой, златогривой.</a:t>
            </a:r>
            <a:endParaRPr sz="2800" dirty="0">
              <a:latin typeface="TimesET Chuvash" pitchFamily="2" charset="0"/>
            </a:endParaRPr>
          </a:p>
        </p:txBody>
      </p:sp>
      <p:sp>
        <p:nvSpPr>
          <p:cNvPr id="6147" name="Rectangle 3" descr="169169"/>
          <p:cNvSpPr>
            <a:spLocks noGrp="1" noChangeAspect="1"/>
          </p:cNvSpPr>
          <p:nvPr/>
        </p:nvSpPr>
        <p:spPr>
          <a:xfrm>
            <a:off x="357188" y="1643063"/>
            <a:ext cx="4175125" cy="3992562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l"/>
            <a:endParaRPr dirty="0">
              <a:latin typeface="Arial" panose="020B0604020202020204" pitchFamily="34" charset="0"/>
            </a:endParaRPr>
          </a:p>
        </p:txBody>
      </p:sp>
      <p:sp>
        <p:nvSpPr>
          <p:cNvPr id="6148" name="Rectangle 4" descr="943779197"/>
          <p:cNvSpPr>
            <a:spLocks noGrp="1" noChangeAspect="1"/>
          </p:cNvSpPr>
          <p:nvPr/>
        </p:nvSpPr>
        <p:spPr>
          <a:xfrm>
            <a:off x="5572125" y="1285875"/>
            <a:ext cx="3235325" cy="249872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l"/>
            <a:endParaRPr dirty="0">
              <a:latin typeface="Arial" panose="020B0604020202020204" pitchFamily="34" charset="0"/>
            </a:endParaRPr>
          </a:p>
        </p:txBody>
      </p:sp>
      <p:pic>
        <p:nvPicPr>
          <p:cNvPr id="36867" name="Picture 3" descr="Go to fullsize image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786314" y="4000504"/>
            <a:ext cx="3143272" cy="2592388"/>
          </a:xfrm>
          <a:blipFill dpi="0" rotWithShape="1">
            <a:blip r:embed="rId2"/>
            <a:srcRect/>
            <a:stretch>
              <a:fillRect r="-17117"/>
            </a:stretch>
          </a:blipFill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357188" y="285750"/>
            <a:ext cx="4357687" cy="2214563"/>
          </a:xfrm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sz="2800" dirty="0">
                <a:latin typeface="TimesET Chuvash" pitchFamily="2" charset="0"/>
              </a:rPr>
              <a:t>Хлеб созрел.</a:t>
            </a:r>
            <a:br>
              <a:rPr sz="2800" dirty="0">
                <a:latin typeface="TimesET Chuvash" pitchFamily="2" charset="0"/>
              </a:rPr>
            </a:br>
            <a:r>
              <a:rPr sz="2800" dirty="0">
                <a:latin typeface="TimesET Chuvash" pitchFamily="2" charset="0"/>
              </a:rPr>
              <a:t>В полях моторы</a:t>
            </a:r>
            <a:br>
              <a:rPr sz="2800" dirty="0">
                <a:latin typeface="TimesET Chuvash" pitchFamily="2" charset="0"/>
              </a:rPr>
            </a:br>
            <a:r>
              <a:rPr sz="2800" dirty="0">
                <a:latin typeface="TimesET Chuvash" pitchFamily="2" charset="0"/>
              </a:rPr>
              <a:t>песню жатвы завели.</a:t>
            </a:r>
            <a:br>
              <a:rPr sz="2800" dirty="0">
                <a:latin typeface="TimesET Chuvash" pitchFamily="2" charset="0"/>
              </a:rPr>
            </a:br>
            <a:r>
              <a:rPr sz="2800" dirty="0">
                <a:latin typeface="TimesET Chuvash" pitchFamily="2" charset="0"/>
              </a:rPr>
              <a:t>В степь выходят комбайнёры,</a:t>
            </a:r>
            <a:br>
              <a:rPr sz="2800" dirty="0">
                <a:latin typeface="TimesET Chuvash" pitchFamily="2" charset="0"/>
              </a:rPr>
            </a:br>
            <a:r>
              <a:rPr sz="2800" dirty="0">
                <a:latin typeface="TimesET Chuvash" pitchFamily="2" charset="0"/>
              </a:rPr>
              <a:t>полевые корабли.</a:t>
            </a:r>
            <a:endParaRPr sz="2800" dirty="0">
              <a:latin typeface="TimesET Chuvash" pitchFamily="2" charset="0"/>
            </a:endParaRPr>
          </a:p>
        </p:txBody>
      </p:sp>
      <p:sp>
        <p:nvSpPr>
          <p:cNvPr id="7171" name="Rectangle 4" descr="Безымянный"/>
          <p:cNvSpPr>
            <a:spLocks noGrp="1" noChangeAspect="1"/>
          </p:cNvSpPr>
          <p:nvPr/>
        </p:nvSpPr>
        <p:spPr>
          <a:xfrm>
            <a:off x="357188" y="2928938"/>
            <a:ext cx="4106862" cy="3079750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l"/>
            <a:endParaRPr dirty="0">
              <a:latin typeface="Arial" panose="020B0604020202020204" pitchFamily="34" charset="0"/>
            </a:endParaRPr>
          </a:p>
        </p:txBody>
      </p:sp>
      <p:pic>
        <p:nvPicPr>
          <p:cNvPr id="51203" name="Picture 3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500042"/>
            <a:ext cx="4356100" cy="3078163"/>
          </a:xfrm>
          <a:blipFill dpi="0" rotWithShape="1">
            <a:blip r:embed="rId1"/>
            <a:srcRect/>
            <a:stretch>
              <a:fillRect b="-6137"/>
            </a:stretch>
          </a:blipFill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3786188" y="214313"/>
            <a:ext cx="5043487" cy="28575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2800" dirty="0">
                <a:latin typeface="TimesET Chuvash" pitchFamily="2" charset="0"/>
              </a:rPr>
              <a:t>Хлеб созрел, но к нам на стол</a:t>
            </a:r>
            <a:br>
              <a:rPr sz="2800" dirty="0">
                <a:latin typeface="TimesET Chuvash" pitchFamily="2" charset="0"/>
              </a:rPr>
            </a:br>
            <a:r>
              <a:rPr sz="2800" dirty="0">
                <a:latin typeface="TimesET Chuvash" pitchFamily="2" charset="0"/>
              </a:rPr>
              <a:t>прямо с поля не пришёл.</a:t>
            </a:r>
            <a:br>
              <a:rPr sz="2800" dirty="0">
                <a:latin typeface="TimesET Chuvash" pitchFamily="2" charset="0"/>
              </a:rPr>
            </a:br>
            <a:r>
              <a:rPr sz="2800" dirty="0">
                <a:latin typeface="TimesET Chuvash" pitchFamily="2" charset="0"/>
              </a:rPr>
              <a:t>С поля даже в магазины</a:t>
            </a:r>
            <a:br>
              <a:rPr sz="2800" dirty="0">
                <a:latin typeface="TimesET Chuvash" pitchFamily="2" charset="0"/>
              </a:rPr>
            </a:br>
            <a:r>
              <a:rPr sz="2800" dirty="0">
                <a:latin typeface="TimesET Chuvash" pitchFamily="2" charset="0"/>
              </a:rPr>
              <a:t>хлебу ехать рановато</a:t>
            </a:r>
            <a:r>
              <a:rPr sz="2400" dirty="0">
                <a:latin typeface="TimesET Chuvash" pitchFamily="2" charset="0"/>
              </a:rPr>
              <a:t>.</a:t>
            </a:r>
            <a:endParaRPr sz="2400" dirty="0">
              <a:latin typeface="TimesET Chuvash" pitchFamily="2" charset="0"/>
            </a:endParaRPr>
          </a:p>
        </p:txBody>
      </p:sp>
      <p:pic>
        <p:nvPicPr>
          <p:cNvPr id="34819" name="Picture 3" descr="Обзор рынка зерновых: Пшеница и рожь дешевеют 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85720" y="500042"/>
            <a:ext cx="3384550" cy="2516190"/>
          </a:xfrm>
          <a:blipFill dpi="0" rotWithShape="1">
            <a:blip r:embed="rId2"/>
            <a:srcRect/>
            <a:stretch>
              <a:fillRect b="-13404"/>
            </a:stretch>
          </a:blipFill>
          <a:ln w="76200">
            <a:solidFill>
              <a:schemeClr val="tx1"/>
            </a:solidFill>
          </a:ln>
        </p:spPr>
      </p:pic>
      <p:sp>
        <p:nvSpPr>
          <p:cNvPr id="8196" name="Rectangle 3" descr="apk06"/>
          <p:cNvSpPr>
            <a:spLocks noGrp="1" noChangeAspect="1"/>
          </p:cNvSpPr>
          <p:nvPr/>
        </p:nvSpPr>
        <p:spPr>
          <a:xfrm>
            <a:off x="4286250" y="2928938"/>
            <a:ext cx="4030663" cy="3214687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l"/>
            <a:endParaRPr dirty="0">
              <a:latin typeface="Arial" panose="020B0604020202020204" pitchFamily="34" charset="0"/>
            </a:endParaRPr>
          </a:p>
        </p:txBody>
      </p:sp>
      <p:pic>
        <p:nvPicPr>
          <p:cNvPr id="34822" name="Picture 6" descr="Go to fullsize image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357158" y="4286256"/>
            <a:ext cx="2159000" cy="1935162"/>
          </a:xfrm>
          <a:blipFill dpi="0" rotWithShape="1">
            <a:blip r:embed="rId5" cstate="print"/>
            <a:srcRect/>
            <a:stretch>
              <a:fillRect r="-19510"/>
            </a:stretch>
          </a:blipFill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785813" y="285750"/>
            <a:ext cx="8002587" cy="1000125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2800" dirty="0">
                <a:latin typeface="TimesET Chuvash" pitchFamily="2" charset="0"/>
              </a:rPr>
              <a:t>Едет хлеб на мельницу,</a:t>
            </a:r>
            <a:br>
              <a:rPr sz="2800" dirty="0">
                <a:latin typeface="TimesET Chuvash" pitchFamily="2" charset="0"/>
              </a:rPr>
            </a:br>
            <a:r>
              <a:rPr sz="2800" dirty="0">
                <a:latin typeface="TimesET Chuvash" pitchFamily="2" charset="0"/>
              </a:rPr>
              <a:t>мельницу – чудесницу.</a:t>
            </a:r>
            <a:endParaRPr sz="2800" dirty="0">
              <a:latin typeface="TimesET Chuvash" pitchFamily="2" charset="0"/>
            </a:endParaRPr>
          </a:p>
        </p:txBody>
      </p:sp>
      <p:pic>
        <p:nvPicPr>
          <p:cNvPr id="7172" name="Picture 4" descr="Grain Grind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>
            <a:lum bright="12000"/>
          </a:blip>
          <a:srcRect/>
          <a:stretch>
            <a:fillRect/>
          </a:stretch>
        </p:blipFill>
        <p:spPr>
          <a:xfrm>
            <a:off x="539750" y="1484313"/>
            <a:ext cx="3960813" cy="2979737"/>
          </a:xfrm>
          <a:blipFill dpi="0" rotWithShape="1">
            <a:blip r:embed="rId2">
              <a:lum bright="12000"/>
            </a:blip>
            <a:srcRect/>
            <a:stretch>
              <a:fillRect r="-307"/>
            </a:stretch>
          </a:blipFill>
          <a:ln w="76200">
            <a:solidFill>
              <a:schemeClr val="tx1"/>
            </a:solidFill>
          </a:ln>
        </p:spPr>
      </p:pic>
      <p:pic>
        <p:nvPicPr>
          <p:cNvPr id="7182" name="Picture 14" descr="Gluten Flou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140200" y="3068638"/>
            <a:ext cx="4521200" cy="3316287"/>
          </a:xfrm>
          <a:blipFill dpi="0" rotWithShape="1">
            <a:blip r:embed="rId2"/>
            <a:srcRect/>
            <a:stretch>
              <a:fillRect b="-2250"/>
            </a:stretch>
          </a:blipFill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188" cy="8509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2400" dirty="0">
                <a:latin typeface="TimesET Chuvash" pitchFamily="2" charset="0"/>
              </a:rPr>
              <a:t>Это – мука, главный компонент хлеба.</a:t>
            </a:r>
            <a:endParaRPr sz="2400" dirty="0">
              <a:latin typeface="TimesET Chuvash" pitchFamily="2" charset="0"/>
            </a:endParaRPr>
          </a:p>
        </p:txBody>
      </p:sp>
      <p:sp>
        <p:nvSpPr>
          <p:cNvPr id="10243" name="Rectangle 3" descr="1051185369"/>
          <p:cNvSpPr>
            <a:spLocks noGrp="1" noChangeAspect="1"/>
          </p:cNvSpPr>
          <p:nvPr/>
        </p:nvSpPr>
        <p:spPr>
          <a:xfrm>
            <a:off x="684213" y="1844675"/>
            <a:ext cx="3473450" cy="2481263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l"/>
            <a:endParaRPr dirty="0">
              <a:latin typeface="Arial" panose="020B0604020202020204" pitchFamily="34" charset="0"/>
            </a:endParaRPr>
          </a:p>
        </p:txBody>
      </p:sp>
      <p:sp>
        <p:nvSpPr>
          <p:cNvPr id="10244" name="Rectangle 4" descr="Chasha%20s%20mukoy"/>
          <p:cNvSpPr>
            <a:spLocks noGrp="1" noChangeAspect="1"/>
          </p:cNvSpPr>
          <p:nvPr/>
        </p:nvSpPr>
        <p:spPr>
          <a:xfrm>
            <a:off x="4284663" y="3141663"/>
            <a:ext cx="4465637" cy="334962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l"/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802</Words>
  <Application>WPS Presentation</Application>
  <PresentationFormat>Экран (4:3)</PresentationFormat>
  <Paragraphs>32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</vt:lpstr>
      <vt:lpstr>SimSun</vt:lpstr>
      <vt:lpstr>Wingdings</vt:lpstr>
      <vt:lpstr>Calibri</vt:lpstr>
      <vt:lpstr>TimesET Chuvash</vt:lpstr>
      <vt:lpstr>Segoe Print</vt:lpstr>
      <vt:lpstr>Microsoft YaHei</vt:lpstr>
      <vt:lpstr>Arial Unicode MS</vt:lpstr>
      <vt:lpstr>Оформление по умолчанию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Хлеб</dc:title>
  <dc:creator>Кантор</dc:creator>
  <cp:lastModifiedBy>Ёлочка</cp:lastModifiedBy>
  <cp:revision>48</cp:revision>
  <dcterms:created xsi:type="dcterms:W3CDTF">2006-10-22T09:55:11Z</dcterms:created>
  <dcterms:modified xsi:type="dcterms:W3CDTF">2022-02-19T17:07:01Z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CFBC49138FFD465CB9BC16C1B2D895A1</vt:lpwstr>
  </property>
  <property fmtid="{D5CDD505-2E9C-101B-9397-08002B2CF9AE}" pid="3" name="KSOProductBuildVer">
    <vt:lpwstr>1049-11.2.0.10463</vt:lpwstr>
  </property>
</Properties>
</file>