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59" r:id="rId8"/>
    <p:sldId id="266" r:id="rId9"/>
    <p:sldId id="264" r:id="rId10"/>
    <p:sldId id="265" r:id="rId11"/>
    <p:sldId id="267" r:id="rId12"/>
    <p:sldId id="269" r:id="rId13"/>
    <p:sldId id="25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A85B-9244-42E6-9695-733C0BE4271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001D-530D-49C4-878D-A25EFA01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A85B-9244-42E6-9695-733C0BE4271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001D-530D-49C4-878D-A25EFA01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A85B-9244-42E6-9695-733C0BE4271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001D-530D-49C4-878D-A25EFA01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A85B-9244-42E6-9695-733C0BE4271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001D-530D-49C4-878D-A25EFA01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A85B-9244-42E6-9695-733C0BE4271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001D-530D-49C4-878D-A25EFA01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A85B-9244-42E6-9695-733C0BE4271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001D-530D-49C4-878D-A25EFA01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A85B-9244-42E6-9695-733C0BE4271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001D-530D-49C4-878D-A25EFA01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A85B-9244-42E6-9695-733C0BE4271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001D-530D-49C4-878D-A25EFA01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A85B-9244-42E6-9695-733C0BE4271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001D-530D-49C4-878D-A25EFA01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A85B-9244-42E6-9695-733C0BE4271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001D-530D-49C4-878D-A25EFA01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A85B-9244-42E6-9695-733C0BE4271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001D-530D-49C4-878D-A25EFA01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FA85B-9244-42E6-9695-733C0BE4271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6001D-530D-49C4-878D-A25EFA01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37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12" Type="http://schemas.openxmlformats.org/officeDocument/2006/relationships/image" Target="../media/image36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11" Type="http://schemas.openxmlformats.org/officeDocument/2006/relationships/image" Target="../media/image35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book-science.ru/humanities/legalhistory/razvitie-konstitucionnoj-monarhii-i-parlamentarizma-v-anglii-v-xviii-xix-vekah-chast-1.html" TargetMode="External"/><Relationship Id="rId13" Type="http://schemas.openxmlformats.org/officeDocument/2006/relationships/hyperlink" Target="http://day.zp.ua/news/35760.html" TargetMode="External"/><Relationship Id="rId3" Type="http://schemas.openxmlformats.org/officeDocument/2006/relationships/hyperlink" Target="http://sedric.ucoz.co.uk/blog/3" TargetMode="External"/><Relationship Id="rId7" Type="http://schemas.openxmlformats.org/officeDocument/2006/relationships/hyperlink" Target="http://lib.exdat.com/docs/5329/index-5421.html" TargetMode="External"/><Relationship Id="rId12" Type="http://schemas.openxmlformats.org/officeDocument/2006/relationships/hyperlink" Target="http://vsyako-razno.ru/34920-uborka-chaya-v-tailande-15-foto.html" TargetMode="External"/><Relationship Id="rId17" Type="http://schemas.openxmlformats.org/officeDocument/2006/relationships/hyperlink" Target="http://www.stepandstep.ru/catalog/your-news/128857/vashington-oproverg-informaciyu-ob-otpravke-oruzhiya-liviyskim-povstancam.html" TargetMode="External"/><Relationship Id="rId2" Type="http://schemas.openxmlformats.org/officeDocument/2006/relationships/hyperlink" Target="http://www.raster-maps.com/?p=1512" TargetMode="External"/><Relationship Id="rId16" Type="http://schemas.openxmlformats.org/officeDocument/2006/relationships/hyperlink" Target="http://alldaydesing.net/ukrashenie-windows/oboi/4861-vokrug-sveta-goroda-mira-v-fotografiyah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ast-travel.ru/flags-of-the-world" TargetMode="External"/><Relationship Id="rId11" Type="http://schemas.openxmlformats.org/officeDocument/2006/relationships/hyperlink" Target="http://edem-sp.ucoz.ru/index/india/0-26" TargetMode="External"/><Relationship Id="rId5" Type="http://schemas.openxmlformats.org/officeDocument/2006/relationships/hyperlink" Target="http://2u.ucoz.ru/publ/geografija/geografija/the_smallest_country_in_the_world/12-1-0-374" TargetMode="External"/><Relationship Id="rId15" Type="http://schemas.openxmlformats.org/officeDocument/2006/relationships/hyperlink" Target="http://blogs.privet.ru/community/Vid+/49695482" TargetMode="External"/><Relationship Id="rId10" Type="http://schemas.openxmlformats.org/officeDocument/2006/relationships/hyperlink" Target="http://komplekt-tur.com.ua/content/view/1696/39/" TargetMode="External"/><Relationship Id="rId4" Type="http://schemas.openxmlformats.org/officeDocument/2006/relationships/hyperlink" Target="http://2u.ucoz.ru/publ/geografija/geografija/pjaterka_samykh_bolshikh_stran_po_ploshhadi/12-1-0-509" TargetMode="External"/><Relationship Id="rId9" Type="http://schemas.openxmlformats.org/officeDocument/2006/relationships/hyperlink" Target="http://www.novorossia.org/uploads/posts/2010-04/1271159973_2010-04-13_145802.jpg" TargetMode="External"/><Relationship Id="rId14" Type="http://schemas.openxmlformats.org/officeDocument/2006/relationships/hyperlink" Target="http://novostey.com/business/news381853.html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novostey.com/science/news122098.html" TargetMode="External"/><Relationship Id="rId3" Type="http://schemas.openxmlformats.org/officeDocument/2006/relationships/hyperlink" Target="http://kuponator.ru/moscow/1124545/sovershite_ekskursiyu_v_tainstvennyiy_mir_drevnego_egipta_posetite_kair__gorod_jivoy_istorii_vsego_60_usd_vmesto_75_usd/" TargetMode="External"/><Relationship Id="rId7" Type="http://schemas.openxmlformats.org/officeDocument/2006/relationships/hyperlink" Target="http://forummamy.ru/topic/2308-krugosvetnoe-puteshestvie/page__st__20" TargetMode="External"/><Relationship Id="rId2" Type="http://schemas.openxmlformats.org/officeDocument/2006/relationships/hyperlink" Target="http://www.cinemaplayer.ru/2968-_1000_mest_kotoryie_stoit_posetit_indiya___1000_Places_to_See_Before_You_Di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oft21st.ru/Museo-Del-Ej%D0%B3%C2%A9Rcito-Terracotta-En-China.html" TargetMode="External"/><Relationship Id="rId5" Type="http://schemas.openxmlformats.org/officeDocument/2006/relationships/hyperlink" Target="http://realty-nazarovo.ru/photo03.html" TargetMode="External"/><Relationship Id="rId4" Type="http://schemas.openxmlformats.org/officeDocument/2006/relationships/hyperlink" Target="http://www.gorod28.ru/7716-legko-li-poluchit-vizu-v-italiyu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1214422"/>
            <a:ext cx="7572428" cy="107157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Bookman Old Style" pitchFamily="18" charset="0"/>
              </a:rPr>
              <a:t>СТРАНЫ МИРА</a:t>
            </a:r>
            <a:endParaRPr lang="ru-RU" sz="60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714612" y="357166"/>
            <a:ext cx="364333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7 КЛАСС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Человек на планете Земля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14546" y="6286520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bg1">
                    <a:lumMod val="65000"/>
                  </a:schemeClr>
                </a:solidFill>
              </a:rPr>
              <a:t>Белан Любовь Григорьевна, учитель географии высшей квалификационной категории, МБОУ СОШ №5, г. Радужный, ХМАО-Югры                  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geograph86.ucoz.ru</a:t>
            </a:r>
            <a:r>
              <a:rPr lang="ru-RU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endParaRPr lang="ru-RU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26" name="Picture 2" descr="C:\Users\User\Desktop\political_map_of_world_hemispheres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DD"/>
              </a:clrFrom>
              <a:clrTo>
                <a:srgbClr val="FFFFDD">
                  <a:alpha val="0"/>
                </a:srgbClr>
              </a:clrTo>
            </a:clrChange>
          </a:blip>
          <a:srcRect l="925" t="1371" r="1060" b="25951"/>
          <a:stretch>
            <a:fillRect/>
          </a:stretch>
        </p:blipFill>
        <p:spPr bwMode="auto">
          <a:xfrm>
            <a:off x="928662" y="2428868"/>
            <a:ext cx="7572428" cy="378621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37838" y="3244334"/>
            <a:ext cx="20683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geograph86.ucoz.ru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514353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КЛАССИФИКАЦИЯ СТРАН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071546"/>
            <a:ext cx="8358246" cy="51435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1214422"/>
            <a:ext cx="6500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ТИПЫ СТРАН ПО ДОЛЕ ЗАНЯТОГО НАСЕЛЕНИЯ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В ХОЗЯЙСТВЕ</a:t>
            </a:r>
          </a:p>
        </p:txBody>
      </p:sp>
      <p:pic>
        <p:nvPicPr>
          <p:cNvPr id="23554" name="Picture 2" descr="C:\Users\User\Desktop\1353023917_4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00240"/>
            <a:ext cx="2986034" cy="19921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TextBox 6"/>
          <p:cNvSpPr txBox="1"/>
          <p:nvPr/>
        </p:nvSpPr>
        <p:spPr>
          <a:xfrm>
            <a:off x="500034" y="3786190"/>
            <a:ext cx="1643074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АГРАРНЫЕ </a:t>
            </a:r>
          </a:p>
          <a:p>
            <a:pPr algn="ctr"/>
            <a:r>
              <a:rPr lang="ru-RU" dirty="0" smtClean="0"/>
              <a:t>СТРАНЫ</a:t>
            </a:r>
            <a:endParaRPr lang="ru-RU" dirty="0"/>
          </a:p>
        </p:txBody>
      </p:sp>
      <p:pic>
        <p:nvPicPr>
          <p:cNvPr id="23555" name="Picture 3" descr="C:\Users\User\Desktop\28c1009dfa9934c398594d7f232aaf0b[1].jpg"/>
          <p:cNvPicPr>
            <a:picLocks noChangeAspect="1" noChangeArrowheads="1"/>
          </p:cNvPicPr>
          <p:nvPr/>
        </p:nvPicPr>
        <p:blipFill>
          <a:blip r:embed="rId3"/>
          <a:srcRect t="2885" b="4807"/>
          <a:stretch>
            <a:fillRect/>
          </a:stretch>
        </p:blipFill>
        <p:spPr bwMode="auto">
          <a:xfrm>
            <a:off x="5429256" y="1857364"/>
            <a:ext cx="2476504" cy="228601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TextBox 7"/>
          <p:cNvSpPr txBox="1"/>
          <p:nvPr/>
        </p:nvSpPr>
        <p:spPr>
          <a:xfrm>
            <a:off x="6143636" y="3643314"/>
            <a:ext cx="2214578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ИНДУСТРИАЛЬНЫЕ СТРАНЫ</a:t>
            </a:r>
            <a:endParaRPr lang="ru-RU" dirty="0"/>
          </a:p>
        </p:txBody>
      </p:sp>
      <p:pic>
        <p:nvPicPr>
          <p:cNvPr id="23556" name="Picture 4" descr="C:\Users\User\Desktop\8a64fecda510d8bcf7a81ccfa5f5a080[1].jpg"/>
          <p:cNvPicPr>
            <a:picLocks noChangeAspect="1" noChangeArrowheads="1"/>
          </p:cNvPicPr>
          <p:nvPr/>
        </p:nvPicPr>
        <p:blipFill>
          <a:blip r:embed="rId4"/>
          <a:srcRect b="6730"/>
          <a:stretch>
            <a:fillRect/>
          </a:stretch>
        </p:blipFill>
        <p:spPr bwMode="auto">
          <a:xfrm>
            <a:off x="2357422" y="3714752"/>
            <a:ext cx="3381382" cy="218490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9" name="TextBox 8"/>
          <p:cNvSpPr txBox="1"/>
          <p:nvPr/>
        </p:nvSpPr>
        <p:spPr>
          <a:xfrm>
            <a:off x="5000628" y="5286388"/>
            <a:ext cx="2928958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ПОСТИНДУСТРИАЛЬНЫЕ СТРАНЫ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14282" y="6357958"/>
            <a:ext cx="8429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/>
              <a:t>Задание 7: </a:t>
            </a:r>
            <a:r>
              <a:rPr lang="ru-RU" sz="1600" i="1" dirty="0" smtClean="0"/>
              <a:t>приведите примеры стран трёх групп</a:t>
            </a:r>
            <a:endParaRPr lang="ru-RU" sz="16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428860" y="214290"/>
            <a:ext cx="421484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ОТГАДАЙ СТРАНУ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24578" name="Picture 2" descr="C:\Users\User\Desktop\082ed11fe7c094fe41e11098e320073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546"/>
            <a:ext cx="2095515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579" name="Picture 3" descr="C:\Users\User\Desktop\65275248_kotomka_com_moscow_2126_16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1071546"/>
            <a:ext cx="2071702" cy="15537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Овал 7"/>
          <p:cNvSpPr/>
          <p:nvPr/>
        </p:nvSpPr>
        <p:spPr>
          <a:xfrm>
            <a:off x="142844" y="2143116"/>
            <a:ext cx="500066" cy="50006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4580" name="Picture 4" descr="C:\Users\User\Desktop\foto_sculpture_111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071546"/>
            <a:ext cx="2143141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Овал 9"/>
          <p:cNvSpPr/>
          <p:nvPr/>
        </p:nvSpPr>
        <p:spPr>
          <a:xfrm>
            <a:off x="2357422" y="2143116"/>
            <a:ext cx="500066" cy="50006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2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572000" y="2143116"/>
            <a:ext cx="500066" cy="50006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3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4581" name="Picture 5" descr="C:\Users\User\Desktop\3816194741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1071546"/>
            <a:ext cx="2095505" cy="15716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Овал 11"/>
          <p:cNvSpPr/>
          <p:nvPr/>
        </p:nvSpPr>
        <p:spPr>
          <a:xfrm>
            <a:off x="6858016" y="2143116"/>
            <a:ext cx="500066" cy="50006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4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4582" name="Picture 6" descr="C:\Users\User\Desktop\43885751[1]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2786058"/>
            <a:ext cx="2095513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Овал 13"/>
          <p:cNvSpPr/>
          <p:nvPr/>
        </p:nvSpPr>
        <p:spPr>
          <a:xfrm>
            <a:off x="142844" y="3857628"/>
            <a:ext cx="500066" cy="50006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5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4583" name="Picture 7" descr="C:\Users\User\Desktop\0_8307f_f9da7d11_XL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57422" y="2786058"/>
            <a:ext cx="2071702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Овал 15"/>
          <p:cNvSpPr/>
          <p:nvPr/>
        </p:nvSpPr>
        <p:spPr>
          <a:xfrm>
            <a:off x="2357422" y="3857628"/>
            <a:ext cx="500066" cy="50006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6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4584" name="Picture 8" descr="C:\Users\User\Desktop\144[1]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0" y="2786058"/>
            <a:ext cx="2143140" cy="15280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" name="Овал 17"/>
          <p:cNvSpPr/>
          <p:nvPr/>
        </p:nvSpPr>
        <p:spPr>
          <a:xfrm>
            <a:off x="4572000" y="3857628"/>
            <a:ext cx="500066" cy="50006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7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4585" name="Picture 9" descr="C:\Users\User\Desktop\iCAJ0RPII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58016" y="2786057"/>
            <a:ext cx="2143140" cy="15716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0" name="Овал 19"/>
          <p:cNvSpPr/>
          <p:nvPr/>
        </p:nvSpPr>
        <p:spPr>
          <a:xfrm>
            <a:off x="6858016" y="3857628"/>
            <a:ext cx="500066" cy="50006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8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4586" name="Picture 10" descr="C:\Users\User\Desktop\army_China_584801[1]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4282" y="4500570"/>
            <a:ext cx="2071702" cy="16065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Овал 22"/>
          <p:cNvSpPr/>
          <p:nvPr/>
        </p:nvSpPr>
        <p:spPr>
          <a:xfrm>
            <a:off x="214282" y="5572140"/>
            <a:ext cx="500066" cy="50006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9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4587" name="Picture 11" descr="C:\Users\User\Desktop\211[1]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428860" y="4500570"/>
            <a:ext cx="2071702" cy="1643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6" name="Овал 25"/>
          <p:cNvSpPr/>
          <p:nvPr/>
        </p:nvSpPr>
        <p:spPr>
          <a:xfrm>
            <a:off x="2428860" y="5572140"/>
            <a:ext cx="642942" cy="57150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10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24588" name="Picture 12" descr="C:\Users\User\Desktop\75013966_319920002000[1]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643438" y="4500570"/>
            <a:ext cx="2143140" cy="1643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8" name="Овал 27"/>
          <p:cNvSpPr/>
          <p:nvPr/>
        </p:nvSpPr>
        <p:spPr>
          <a:xfrm>
            <a:off x="4643438" y="5572140"/>
            <a:ext cx="642942" cy="57150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11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24589" name="Picture 13" descr="C:\Users\User\Desktop\d8c69ad32b6d8d56ed9b2561f156734b[1].jpg"/>
          <p:cNvPicPr>
            <a:picLocks noChangeAspect="1" noChangeArrowheads="1"/>
          </p:cNvPicPr>
          <p:nvPr/>
        </p:nvPicPr>
        <p:blipFill>
          <a:blip r:embed="rId13"/>
          <a:srcRect b="12408"/>
          <a:stretch>
            <a:fillRect/>
          </a:stretch>
        </p:blipFill>
        <p:spPr bwMode="auto">
          <a:xfrm>
            <a:off x="6929454" y="4429132"/>
            <a:ext cx="2087232" cy="17145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0" name="Овал 29"/>
          <p:cNvSpPr/>
          <p:nvPr/>
        </p:nvSpPr>
        <p:spPr>
          <a:xfrm>
            <a:off x="6929454" y="5572140"/>
            <a:ext cx="642942" cy="57150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12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5720" y="121442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Япония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2571736" y="121442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Россия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4929190" y="171448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Бразилия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8001024" y="121442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США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1071538" y="285749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Индия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2928926" y="285749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Египет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5429256" y="285749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Италия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7429520" y="285749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Австралия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1071538" y="457200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Китай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2571736" y="464344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Испания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5214942" y="471488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Норвегия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429520" y="450057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Украина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1071546"/>
            <a:ext cx="8358246" cy="51435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20" y="214290"/>
            <a:ext cx="514353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Домашнее задание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285860"/>
            <a:ext cx="6500858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К учебнику географии 7 класса. А.П. Кузнецов, Л.Савельева, В.П. Дронов «География. Земля и люди» 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1142976" y="2071678"/>
            <a:ext cx="6500858" cy="273921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Параграф 16 - читать. Все страны, которые прозвучали на уроке отметить на контурной карте.</a:t>
            </a:r>
          </a:p>
          <a:p>
            <a:endParaRPr lang="ru-RU" sz="1400" b="1" i="1" dirty="0" smtClean="0"/>
          </a:p>
          <a:p>
            <a:endParaRPr lang="ru-RU" sz="1400" b="1" i="1" dirty="0" smtClean="0"/>
          </a:p>
          <a:p>
            <a:r>
              <a:rPr lang="ru-RU" sz="1400" b="1" i="1" dirty="0" smtClean="0"/>
              <a:t>Творческое задание на выбор: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ru-RU" sz="1400" dirty="0" smtClean="0"/>
              <a:t>Составить кроссворд «Страны мира»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ru-RU" sz="1400" dirty="0" smtClean="0"/>
              <a:t>Подготовить сообщение «Монархии мира»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ru-RU" sz="1400" dirty="0" smtClean="0"/>
              <a:t>Составить презентацию «Страны-соседи России»</a:t>
            </a:r>
          </a:p>
          <a:p>
            <a:pPr algn="ctr"/>
            <a:endParaRPr lang="ru-RU" sz="1400" dirty="0"/>
          </a:p>
        </p:txBody>
      </p:sp>
      <p:pic>
        <p:nvPicPr>
          <p:cNvPr id="9" name="Picture 1" descr="C:\Users\User\Desktop\Рисунок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3071810"/>
            <a:ext cx="1885774" cy="17240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346092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1800" dirty="0" smtClean="0"/>
              <a:t>Источники: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8229600" cy="5857916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1400" dirty="0" smtClean="0">
                <a:latin typeface="Bookman Old Style" pitchFamily="18" charset="0"/>
                <a:hlinkClick r:id="rId2"/>
              </a:rPr>
              <a:t>http://www.raster-maps.com/?p=1512</a:t>
            </a:r>
            <a:endParaRPr lang="ru-RU" sz="1400" dirty="0" smtClean="0">
              <a:latin typeface="Bookman Old Style" pitchFamily="18" charset="0"/>
            </a:endParaRPr>
          </a:p>
          <a:p>
            <a:r>
              <a:rPr lang="en-US" sz="1400" dirty="0" smtClean="0">
                <a:latin typeface="Bookman Old Style" pitchFamily="18" charset="0"/>
                <a:hlinkClick r:id="rId3"/>
              </a:rPr>
              <a:t>http://sedric.ucoz.co.uk/blog/3</a:t>
            </a:r>
            <a:endParaRPr lang="ru-RU" sz="1400" dirty="0" smtClean="0">
              <a:latin typeface="Bookman Old Style" pitchFamily="18" charset="0"/>
            </a:endParaRPr>
          </a:p>
          <a:p>
            <a:r>
              <a:rPr lang="en-US" sz="1400" dirty="0" smtClean="0">
                <a:latin typeface="Bookman Old Style" pitchFamily="18" charset="0"/>
                <a:hlinkClick r:id="rId4"/>
              </a:rPr>
              <a:t>http://2u.ucoz.ru/publ/geografija/geografija/pjaterka_samykh_bolshikh_stran_po_ploshhadi/12-1-0-509</a:t>
            </a:r>
            <a:endParaRPr lang="ru-RU" sz="1400" dirty="0" smtClean="0">
              <a:latin typeface="Bookman Old Style" pitchFamily="18" charset="0"/>
            </a:endParaRPr>
          </a:p>
          <a:p>
            <a:r>
              <a:rPr lang="en-US" sz="1400" dirty="0" smtClean="0">
                <a:latin typeface="Bookman Old Style" pitchFamily="18" charset="0"/>
                <a:hlinkClick r:id="rId5"/>
              </a:rPr>
              <a:t>http://2u.ucoz.ru/publ/geografija/geografija/the_smallest_country_in_the_world/12-1-0-374</a:t>
            </a:r>
            <a:endParaRPr lang="ru-RU" sz="1400" dirty="0" smtClean="0">
              <a:latin typeface="Bookman Old Style" pitchFamily="18" charset="0"/>
            </a:endParaRPr>
          </a:p>
          <a:p>
            <a:r>
              <a:rPr lang="en-US" sz="1400" dirty="0" smtClean="0">
                <a:latin typeface="Bookman Old Style" pitchFamily="18" charset="0"/>
                <a:hlinkClick r:id="rId6"/>
              </a:rPr>
              <a:t>http://www.fast-travel.ru/flags-of-the-world</a:t>
            </a:r>
            <a:endParaRPr lang="ru-RU" sz="1400" dirty="0" smtClean="0">
              <a:latin typeface="Bookman Old Style" pitchFamily="18" charset="0"/>
            </a:endParaRPr>
          </a:p>
          <a:p>
            <a:r>
              <a:rPr lang="en-US" sz="1400" dirty="0" smtClean="0">
                <a:latin typeface="Bookman Old Style" pitchFamily="18" charset="0"/>
                <a:hlinkClick r:id="rId7"/>
              </a:rPr>
              <a:t>http://lib.exdat.com/docs/5329/index-5421.html</a:t>
            </a:r>
            <a:endParaRPr lang="ru-RU" sz="1400" dirty="0" smtClean="0">
              <a:latin typeface="Bookman Old Style" pitchFamily="18" charset="0"/>
            </a:endParaRPr>
          </a:p>
          <a:p>
            <a:r>
              <a:rPr lang="en-US" sz="1400" dirty="0" smtClean="0">
                <a:latin typeface="Bookman Old Style" pitchFamily="18" charset="0"/>
                <a:hlinkClick r:id="rId8"/>
              </a:rPr>
              <a:t>http://book-science.ru/humanities/legalhistory/razvitie-konstitucionnoj-monarhii-i-parlamentarizma-v-anglii-v-xviii-xix-vekah-chast-1.html</a:t>
            </a:r>
            <a:endParaRPr lang="ru-RU" sz="1400" dirty="0" smtClean="0">
              <a:latin typeface="Bookman Old Style" pitchFamily="18" charset="0"/>
            </a:endParaRPr>
          </a:p>
          <a:p>
            <a:r>
              <a:rPr lang="en-US" sz="1400" dirty="0" smtClean="0">
                <a:latin typeface="Bookman Old Style" pitchFamily="18" charset="0"/>
                <a:hlinkClick r:id="rId9"/>
              </a:rPr>
              <a:t>http://www.novorossia.org/uploads/posts/2010-04/1271159973_2010-04-13_145802.jpg</a:t>
            </a:r>
            <a:endParaRPr lang="ru-RU" sz="1400" dirty="0" smtClean="0">
              <a:latin typeface="Bookman Old Style" pitchFamily="18" charset="0"/>
            </a:endParaRPr>
          </a:p>
          <a:p>
            <a:r>
              <a:rPr lang="en-US" sz="1400" dirty="0" smtClean="0">
                <a:latin typeface="Bookman Old Style" pitchFamily="18" charset="0"/>
                <a:hlinkClick r:id="rId10"/>
              </a:rPr>
              <a:t>http://komplekt-tur.com.ua/content/view/1696/39/</a:t>
            </a:r>
            <a:endParaRPr lang="ru-RU" sz="1400" dirty="0" smtClean="0">
              <a:latin typeface="Bookman Old Style" pitchFamily="18" charset="0"/>
            </a:endParaRPr>
          </a:p>
          <a:p>
            <a:r>
              <a:rPr lang="en-US" sz="1400" dirty="0" smtClean="0">
                <a:latin typeface="Bookman Old Style" pitchFamily="18" charset="0"/>
                <a:hlinkClick r:id="rId11"/>
              </a:rPr>
              <a:t>http://edem-sp.ucoz.ru/index/india/0-26</a:t>
            </a:r>
            <a:endParaRPr lang="ru-RU" sz="1400" dirty="0" smtClean="0">
              <a:latin typeface="Bookman Old Style" pitchFamily="18" charset="0"/>
            </a:endParaRPr>
          </a:p>
          <a:p>
            <a:r>
              <a:rPr lang="en-US" sz="1400" dirty="0" smtClean="0">
                <a:latin typeface="Bookman Old Style" pitchFamily="18" charset="0"/>
                <a:hlinkClick r:id="rId12"/>
              </a:rPr>
              <a:t>http://vsyako-razno.ru/34920-uborka-chaya-v-tailande-15-foto.html</a:t>
            </a:r>
            <a:endParaRPr lang="ru-RU" sz="1400" dirty="0" smtClean="0">
              <a:latin typeface="Bookman Old Style" pitchFamily="18" charset="0"/>
            </a:endParaRPr>
          </a:p>
          <a:p>
            <a:r>
              <a:rPr lang="en-US" sz="1400" dirty="0" smtClean="0">
                <a:latin typeface="Bookman Old Style" pitchFamily="18" charset="0"/>
                <a:hlinkClick r:id="rId13"/>
              </a:rPr>
              <a:t>http://day.zp.ua/news/35760.html</a:t>
            </a:r>
            <a:endParaRPr lang="ru-RU" sz="1400" dirty="0" smtClean="0">
              <a:latin typeface="Bookman Old Style" pitchFamily="18" charset="0"/>
            </a:endParaRPr>
          </a:p>
          <a:p>
            <a:r>
              <a:rPr lang="en-US" sz="1400" dirty="0" smtClean="0">
                <a:latin typeface="Bookman Old Style" pitchFamily="18" charset="0"/>
                <a:hlinkClick r:id="rId14"/>
              </a:rPr>
              <a:t>http://novostey.com/business/news381853.html</a:t>
            </a:r>
            <a:endParaRPr lang="ru-RU" sz="1400" dirty="0" smtClean="0">
              <a:latin typeface="Bookman Old Style" pitchFamily="18" charset="0"/>
            </a:endParaRPr>
          </a:p>
          <a:p>
            <a:r>
              <a:rPr lang="en-US" sz="1400" dirty="0" smtClean="0">
                <a:latin typeface="Bookman Old Style" pitchFamily="18" charset="0"/>
                <a:hlinkClick r:id="rId15"/>
              </a:rPr>
              <a:t>http://blogs.privet.ru/community/Vid+/49695482</a:t>
            </a:r>
            <a:endParaRPr lang="ru-RU" sz="1400" dirty="0" smtClean="0">
              <a:latin typeface="Bookman Old Style" pitchFamily="18" charset="0"/>
            </a:endParaRPr>
          </a:p>
          <a:p>
            <a:r>
              <a:rPr lang="en-US" sz="1400" dirty="0" smtClean="0">
                <a:latin typeface="Bookman Old Style" pitchFamily="18" charset="0"/>
                <a:hlinkClick r:id="rId16"/>
              </a:rPr>
              <a:t>http://alldaydesing.net/ukrashenie-windows/oboi/4861-vokrug-sveta-goroda-mira-v-fotografiyah.html</a:t>
            </a:r>
            <a:endParaRPr lang="ru-RU" sz="1400" dirty="0" smtClean="0">
              <a:latin typeface="Bookman Old Style" pitchFamily="18" charset="0"/>
            </a:endParaRPr>
          </a:p>
          <a:p>
            <a:r>
              <a:rPr lang="en-US" sz="1400" dirty="0" smtClean="0">
                <a:latin typeface="Bookman Old Style" pitchFamily="18" charset="0"/>
                <a:hlinkClick r:id="rId17"/>
              </a:rPr>
              <a:t>http://www.stepandstep.ru/catalog/your-news/128857/vashington-oproverg-informaciyu-ob-otpravke-oruzhiya-liviyskim-povstancam.html</a:t>
            </a:r>
            <a:endParaRPr lang="ru-RU" sz="1400" dirty="0" smtClean="0">
              <a:latin typeface="Bookman Old Style" pitchFamily="18" charset="0"/>
            </a:endParaRPr>
          </a:p>
          <a:p>
            <a:endParaRPr lang="ru-RU" sz="1400" dirty="0" smtClean="0">
              <a:latin typeface="Bookman Old Style" pitchFamily="18" charset="0"/>
            </a:endParaRPr>
          </a:p>
          <a:p>
            <a:endParaRPr lang="ru-RU" sz="1400" dirty="0" smtClean="0">
              <a:latin typeface="Bookman Old Style" pitchFamily="18" charset="0"/>
            </a:endParaRPr>
          </a:p>
          <a:p>
            <a:endParaRPr lang="ru-RU" sz="1400" dirty="0" smtClean="0">
              <a:latin typeface="Bookman Old Style" pitchFamily="18" charset="0"/>
            </a:endParaRPr>
          </a:p>
          <a:p>
            <a:endParaRPr lang="ru-RU" sz="1400" dirty="0" smtClean="0">
              <a:latin typeface="Bookman Old Style" pitchFamily="18" charset="0"/>
            </a:endParaRPr>
          </a:p>
          <a:p>
            <a:endParaRPr lang="ru-RU" sz="1400" dirty="0" smtClean="0">
              <a:latin typeface="Bookman Old Style" pitchFamily="18" charset="0"/>
            </a:endParaRPr>
          </a:p>
          <a:p>
            <a:endParaRPr lang="ru-RU" sz="1400" dirty="0" smtClean="0">
              <a:latin typeface="Bookman Old Style" pitchFamily="18" charset="0"/>
            </a:endParaRPr>
          </a:p>
          <a:p>
            <a:endParaRPr lang="ru-RU" sz="1400" dirty="0" smtClean="0">
              <a:latin typeface="Bookman Old Style" pitchFamily="18" charset="0"/>
            </a:endParaRPr>
          </a:p>
          <a:p>
            <a:endParaRPr lang="ru-RU" sz="1400" dirty="0" smtClean="0">
              <a:latin typeface="Bookman Old Style" pitchFamily="18" charset="0"/>
            </a:endParaRPr>
          </a:p>
          <a:p>
            <a:endParaRPr lang="ru-RU" sz="1400" dirty="0" smtClean="0">
              <a:latin typeface="Bookman Old Style" pitchFamily="18" charset="0"/>
            </a:endParaRPr>
          </a:p>
          <a:p>
            <a:endParaRPr lang="ru-RU" sz="14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346092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1800" dirty="0" smtClean="0"/>
              <a:t>Источники:</a:t>
            </a:r>
            <a:endParaRPr lang="ru-RU" sz="1800" dirty="0"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301038" cy="5857916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1400" dirty="0" smtClean="0">
                <a:latin typeface="Bookman Old Style" pitchFamily="18" charset="0"/>
                <a:hlinkClick r:id="rId2"/>
              </a:rPr>
              <a:t>http://www.cinemaplayer.ru/2968-_1000_mest_kotoryie_stoit_posetit_indiya___1000_Places_to_See_Before_You_Die.html</a:t>
            </a:r>
            <a:endParaRPr lang="ru-RU" sz="1400" dirty="0" smtClean="0">
              <a:latin typeface="Bookman Old Style" pitchFamily="18" charset="0"/>
            </a:endParaRPr>
          </a:p>
          <a:p>
            <a:r>
              <a:rPr lang="en-US" sz="1400" dirty="0" smtClean="0">
                <a:latin typeface="Bookman Old Style" pitchFamily="18" charset="0"/>
                <a:hlinkClick r:id="rId3"/>
              </a:rPr>
              <a:t>http://kuponator.ru/moscow/1124545/sovershite_ekskursiyu_v_tainstvennyiy_mir_drevnego_egipta_posetite_kair__gorod_jivoy_istorii_vsego_60_usd_vmesto_75_usd/</a:t>
            </a:r>
            <a:endParaRPr lang="ru-RU" sz="1400" dirty="0" smtClean="0">
              <a:latin typeface="Bookman Old Style" pitchFamily="18" charset="0"/>
            </a:endParaRPr>
          </a:p>
          <a:p>
            <a:r>
              <a:rPr lang="en-US" sz="1400" dirty="0" smtClean="0">
                <a:latin typeface="Bookman Old Style" pitchFamily="18" charset="0"/>
                <a:hlinkClick r:id="rId4"/>
              </a:rPr>
              <a:t>http://www.gorod28.ru/7716-legko-li-poluchit-vizu-v-italiyu.html</a:t>
            </a:r>
            <a:endParaRPr lang="ru-RU" sz="1400" dirty="0" smtClean="0">
              <a:latin typeface="Bookman Old Style" pitchFamily="18" charset="0"/>
            </a:endParaRPr>
          </a:p>
          <a:p>
            <a:r>
              <a:rPr lang="en-US" sz="1400" dirty="0" smtClean="0">
                <a:latin typeface="Bookman Old Style" pitchFamily="18" charset="0"/>
                <a:hlinkClick r:id="rId5"/>
              </a:rPr>
              <a:t>http://realty-nazarovo.ru/photo03.html</a:t>
            </a:r>
            <a:endParaRPr lang="ru-RU" sz="1400" dirty="0" smtClean="0">
              <a:latin typeface="Bookman Old Style" pitchFamily="18" charset="0"/>
            </a:endParaRPr>
          </a:p>
          <a:p>
            <a:r>
              <a:rPr lang="en-US" sz="1400" dirty="0" smtClean="0">
                <a:latin typeface="Bookman Old Style" pitchFamily="18" charset="0"/>
                <a:hlinkClick r:id="rId6"/>
              </a:rPr>
              <a:t>http://www.soft21st.ru/Museo-Del-Ej%D0%B3%C2%A9Rcito-Terracotta-En-China.html</a:t>
            </a:r>
            <a:endParaRPr lang="ru-RU" sz="1400" dirty="0" smtClean="0">
              <a:latin typeface="Bookman Old Style" pitchFamily="18" charset="0"/>
            </a:endParaRPr>
          </a:p>
          <a:p>
            <a:r>
              <a:rPr lang="en-US" sz="1400" dirty="0" smtClean="0">
                <a:latin typeface="Bookman Old Style" pitchFamily="18" charset="0"/>
                <a:hlinkClick r:id="rId7"/>
              </a:rPr>
              <a:t>http://forummamy.ru/topic/2308-krugosvetnoe-puteshestvie/page__st__20</a:t>
            </a:r>
            <a:endParaRPr lang="ru-RU" sz="1400" dirty="0" smtClean="0">
              <a:latin typeface="Bookman Old Style" pitchFamily="18" charset="0"/>
            </a:endParaRPr>
          </a:p>
          <a:p>
            <a:r>
              <a:rPr lang="en-US" sz="1400" dirty="0" smtClean="0">
                <a:latin typeface="Bookman Old Style" pitchFamily="18" charset="0"/>
                <a:hlinkClick r:id="rId8"/>
              </a:rPr>
              <a:t>http://novostey.com/science/news122098.html</a:t>
            </a:r>
            <a:endParaRPr lang="ru-RU" sz="1400" dirty="0" smtClean="0">
              <a:latin typeface="Bookman Old Style" pitchFamily="18" charset="0"/>
            </a:endParaRPr>
          </a:p>
          <a:p>
            <a:endParaRPr lang="ru-RU" sz="1400" dirty="0" smtClean="0">
              <a:latin typeface="Bookman Old Style" pitchFamily="18" charset="0"/>
            </a:endParaRPr>
          </a:p>
          <a:p>
            <a:endParaRPr lang="ru-RU" sz="1400" dirty="0" smtClean="0">
              <a:latin typeface="Bookman Old Style" pitchFamily="18" charset="0"/>
            </a:endParaRPr>
          </a:p>
          <a:p>
            <a:endParaRPr lang="ru-RU" sz="1400" dirty="0" smtClean="0">
              <a:latin typeface="Bookman Old Style" pitchFamily="18" charset="0"/>
            </a:endParaRPr>
          </a:p>
          <a:p>
            <a:endParaRPr lang="ru-RU" sz="1400" dirty="0" smtClean="0">
              <a:latin typeface="Bookman Old Style" pitchFamily="18" charset="0"/>
            </a:endParaRPr>
          </a:p>
          <a:p>
            <a:endParaRPr lang="ru-RU" sz="14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857232"/>
            <a:ext cx="8358246" cy="51435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1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1071546"/>
            <a:ext cx="4929222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Страна – это территория, которая имеет определённые  государственные границы и живёт по определённым законам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57554" y="4643446"/>
            <a:ext cx="4143404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Колонии – это страны, находящиеся под властью других государств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2857496"/>
            <a:ext cx="4000528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Суверенное государство – это свободное, независимое от другой страны государство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572000" y="2714620"/>
            <a:ext cx="2214578" cy="178595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 МИРЕ 230 СТРАН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2051" name="Picture 3" descr="C:\Users\User\Desktop\ea898d97d2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2FEFE"/>
              </a:clrFrom>
              <a:clrTo>
                <a:srgbClr val="F2FEFE">
                  <a:alpha val="0"/>
                </a:srgbClr>
              </a:clrTo>
            </a:clrChange>
          </a:blip>
          <a:srcRect b="4929"/>
          <a:stretch>
            <a:fillRect/>
          </a:stretch>
        </p:blipFill>
        <p:spPr bwMode="auto">
          <a:xfrm>
            <a:off x="5762618" y="0"/>
            <a:ext cx="3381382" cy="321471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28596" y="214290"/>
            <a:ext cx="6572296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Политическая карта – это географическая карта, на которой изображены страны мира,  территории стран, границы и их столицы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571612"/>
            <a:ext cx="8358246" cy="50006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1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5" name="Picture 2" descr="C:\Users\User\Desktop\political_map_of_world_hemispheres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DD"/>
              </a:clrFrom>
              <a:clrTo>
                <a:srgbClr val="FFFFDD">
                  <a:alpha val="0"/>
                </a:srgbClr>
              </a:clrTo>
            </a:clrChange>
          </a:blip>
          <a:srcRect l="925" t="1371" r="1060" b="25951"/>
          <a:stretch>
            <a:fillRect/>
          </a:stretch>
        </p:blipFill>
        <p:spPr bwMode="auto">
          <a:xfrm>
            <a:off x="642910" y="2285992"/>
            <a:ext cx="7858180" cy="392909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58" y="357166"/>
            <a:ext cx="514353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КЛАССИФИКАЦИЯ СТРАН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6385" name="Picture 1" descr="флаг росс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79" cy="45719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285720" y="1214422"/>
            <a:ext cx="8358246" cy="51435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1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16395" name="Picture 11" descr="C:\Users\User\Desktop\s64627089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000240"/>
            <a:ext cx="1000132" cy="70295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857356" y="1500174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СТРАНЫ – ГИГАНТЫ ПО ПЛОЩАДИ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143108" y="2000240"/>
            <a:ext cx="4929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 Россия – 17, 1 млн. км</a:t>
            </a:r>
            <a:r>
              <a:rPr lang="ru-RU" sz="2800" baseline="30000" dirty="0" smtClean="0"/>
              <a:t>2</a:t>
            </a:r>
            <a:endParaRPr lang="ru-RU" sz="2800" baseline="30000" dirty="0"/>
          </a:p>
        </p:txBody>
      </p:sp>
      <p:sp>
        <p:nvSpPr>
          <p:cNvPr id="20" name="TextBox 19"/>
          <p:cNvSpPr txBox="1"/>
          <p:nvPr/>
        </p:nvSpPr>
        <p:spPr>
          <a:xfrm>
            <a:off x="2143108" y="2857496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2. Канада – 9, 97 млн. км</a:t>
            </a:r>
            <a:r>
              <a:rPr lang="ru-RU" sz="2800" baseline="30000" dirty="0" smtClean="0"/>
              <a:t>2</a:t>
            </a:r>
            <a:endParaRPr lang="ru-RU" sz="2800" baseline="30000" dirty="0"/>
          </a:p>
        </p:txBody>
      </p:sp>
      <p:pic>
        <p:nvPicPr>
          <p:cNvPr id="16396" name="Picture 12" descr="C:\Users\User\Desktop\s18444452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2786058"/>
            <a:ext cx="1000119" cy="750089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2143108" y="3714752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3. Китай – 9,59 млн. км</a:t>
            </a:r>
            <a:r>
              <a:rPr lang="ru-RU" sz="2800" baseline="30000" dirty="0" smtClean="0"/>
              <a:t>2</a:t>
            </a:r>
            <a:endParaRPr lang="ru-RU" sz="2800" baseline="30000" dirty="0"/>
          </a:p>
        </p:txBody>
      </p:sp>
      <p:pic>
        <p:nvPicPr>
          <p:cNvPr id="16397" name="Picture 13" descr="C:\Users\User\Desktop\s71214609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3643314"/>
            <a:ext cx="1009698" cy="658828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2143108" y="4572008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4. США – 9,36 млн. км</a:t>
            </a:r>
            <a:r>
              <a:rPr lang="ru-RU" sz="2800" baseline="30000" dirty="0" smtClean="0"/>
              <a:t>2</a:t>
            </a:r>
            <a:endParaRPr lang="ru-RU" sz="2800" baseline="30000" dirty="0"/>
          </a:p>
        </p:txBody>
      </p:sp>
      <p:pic>
        <p:nvPicPr>
          <p:cNvPr id="16398" name="Picture 14" descr="C:\Users\User\Desktop\s89686592[1]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8" y="4429132"/>
            <a:ext cx="1000132" cy="750099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2143108" y="5357826"/>
            <a:ext cx="4929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5. Бразилия – 8,54 млн. км</a:t>
            </a:r>
            <a:r>
              <a:rPr lang="ru-RU" sz="2800" baseline="30000" dirty="0" smtClean="0"/>
              <a:t>2</a:t>
            </a:r>
            <a:endParaRPr lang="ru-RU" sz="2800" baseline="30000" dirty="0"/>
          </a:p>
        </p:txBody>
      </p:sp>
      <p:pic>
        <p:nvPicPr>
          <p:cNvPr id="16399" name="Picture 15" descr="C:\Users\User\Desktop\s33377645[1]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1538" y="5286388"/>
            <a:ext cx="1000132" cy="665088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142844" y="6429396"/>
            <a:ext cx="90011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/>
              <a:t>Задание 1: </a:t>
            </a:r>
            <a:r>
              <a:rPr lang="ru-RU" sz="1600" dirty="0" smtClean="0"/>
              <a:t>найдите страны на политической  карте мира и отметьте их на контурной карте</a:t>
            </a:r>
            <a:endParaRPr lang="ru-RU" sz="16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28596" y="285728"/>
            <a:ext cx="514353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КЛАССИФИКАЦИЯ СТРАН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142984"/>
            <a:ext cx="8358246" cy="51435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1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1428736"/>
            <a:ext cx="692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СТРАНЫ – ГИГАНТЫ ПО ЧИСЛЕННОСТИ НАСЕЛЕНИЯ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71670" y="2143116"/>
            <a:ext cx="6572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 Китай – 1 млрд. 480 млн. человек</a:t>
            </a:r>
            <a:endParaRPr lang="ru-RU" sz="2800" baseline="30000" dirty="0"/>
          </a:p>
        </p:txBody>
      </p:sp>
      <p:pic>
        <p:nvPicPr>
          <p:cNvPr id="8" name="Picture 13" descr="C:\Users\User\Desktop\s71214609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071678"/>
            <a:ext cx="928694" cy="60597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071670" y="2928934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2. Индия – 1 млрд. 30 млн. человек</a:t>
            </a:r>
            <a:endParaRPr lang="ru-RU" sz="2800" baseline="30000" dirty="0"/>
          </a:p>
        </p:txBody>
      </p:sp>
      <p:pic>
        <p:nvPicPr>
          <p:cNvPr id="20481" name="Picture 1" descr="C:\Users\User\Desktop\india_small_flag[1]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857496"/>
            <a:ext cx="928694" cy="61758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071670" y="3643314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3. США– 285, 9 млн. человек</a:t>
            </a:r>
            <a:endParaRPr lang="ru-RU" sz="2800" baseline="30000" dirty="0"/>
          </a:p>
        </p:txBody>
      </p:sp>
      <p:pic>
        <p:nvPicPr>
          <p:cNvPr id="20482" name="Picture 2" descr="C:\Users\User\Desktop\united_states_small_flag[1]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3571876"/>
            <a:ext cx="928694" cy="633834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071670" y="4357694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4. Индонезия – 214, </a:t>
            </a:r>
            <a:r>
              <a:rPr lang="ru-RU" sz="2800" dirty="0"/>
              <a:t>8</a:t>
            </a:r>
            <a:r>
              <a:rPr lang="ru-RU" sz="2800" dirty="0" smtClean="0"/>
              <a:t> млн. человек</a:t>
            </a:r>
            <a:endParaRPr lang="ru-RU" sz="2800" baseline="30000" dirty="0"/>
          </a:p>
        </p:txBody>
      </p:sp>
      <p:pic>
        <p:nvPicPr>
          <p:cNvPr id="20483" name="Picture 3" descr="C:\Users\User\Desktop\indonesia_small_flag[1]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4286256"/>
            <a:ext cx="928694" cy="64294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2071670" y="5143512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5. Бразилия – 172, 6 млн. человек</a:t>
            </a:r>
            <a:endParaRPr lang="ru-RU" sz="2800" baseline="30000" dirty="0"/>
          </a:p>
        </p:txBody>
      </p:sp>
      <p:pic>
        <p:nvPicPr>
          <p:cNvPr id="18" name="Picture 15" descr="C:\Users\User\Desktop\s33377645[1]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8" y="5072074"/>
            <a:ext cx="928694" cy="665088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142844" y="6357958"/>
            <a:ext cx="90011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/>
              <a:t>Задание 2: </a:t>
            </a:r>
            <a:r>
              <a:rPr lang="ru-RU" sz="1600" dirty="0" smtClean="0"/>
              <a:t>найдите страны на политической  карте мира и отметьте их на контурной карте</a:t>
            </a:r>
            <a:endParaRPr lang="ru-RU" sz="1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58" y="214290"/>
            <a:ext cx="514353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КЛАССИФИКАЦИЯ СТРАН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071546"/>
            <a:ext cx="8358246" cy="51435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4480" y="1428736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СТРАНЫ – КАРЛИКИ ПО ПЛОЩАДИ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71670" y="2000240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 Ватикан  – 0, 44 км</a:t>
            </a:r>
            <a:r>
              <a:rPr lang="ru-RU" sz="2800" baseline="30000" dirty="0" smtClean="0"/>
              <a:t>2</a:t>
            </a:r>
            <a:endParaRPr lang="ru-RU" sz="2800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2071670" y="2786058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2. Монако  – 1, 95 км</a:t>
            </a:r>
            <a:r>
              <a:rPr lang="ru-RU" sz="2800" baseline="30000" dirty="0" smtClean="0"/>
              <a:t>2</a:t>
            </a:r>
            <a:endParaRPr lang="ru-RU" sz="2800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2071670" y="3571876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3. Гибралтар  – 6,5 км</a:t>
            </a:r>
            <a:r>
              <a:rPr lang="ru-RU" sz="2800" baseline="30000" dirty="0" smtClean="0"/>
              <a:t>2</a:t>
            </a:r>
            <a:endParaRPr lang="ru-RU" sz="2800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2071670" y="4286256"/>
            <a:ext cx="6357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4. Токелау (Новая Зеландия) – 10 км</a:t>
            </a:r>
            <a:r>
              <a:rPr lang="ru-RU" sz="2800" baseline="30000" dirty="0" smtClean="0"/>
              <a:t>2</a:t>
            </a:r>
            <a:endParaRPr lang="ru-RU" sz="2800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2071670" y="5072074"/>
            <a:ext cx="6572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5. Кокосовые острова (Австралия ) Индийский океан, – 14 км</a:t>
            </a:r>
            <a:r>
              <a:rPr lang="ru-RU" sz="2800" baseline="30000" dirty="0" smtClean="0"/>
              <a:t>2</a:t>
            </a:r>
            <a:endParaRPr lang="ru-RU" sz="2800" baseline="30000" dirty="0"/>
          </a:p>
        </p:txBody>
      </p:sp>
      <p:pic>
        <p:nvPicPr>
          <p:cNvPr id="19458" name="Picture 2" descr="C:\Users\User\Desktop\Vaticaanstad_vlag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928802"/>
            <a:ext cx="842962" cy="628648"/>
          </a:xfrm>
          <a:prstGeom prst="rect">
            <a:avLst/>
          </a:prstGeom>
          <a:noFill/>
        </p:spPr>
      </p:pic>
      <p:pic>
        <p:nvPicPr>
          <p:cNvPr id="19459" name="Picture 3" descr="C:\Users\User\Desktop\monaco_small_flag[1]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714620"/>
            <a:ext cx="845343" cy="676274"/>
          </a:xfrm>
          <a:prstGeom prst="rect">
            <a:avLst/>
          </a:prstGeom>
          <a:noFill/>
        </p:spPr>
      </p:pic>
      <p:pic>
        <p:nvPicPr>
          <p:cNvPr id="19461" name="Picture 5" descr="Великобритания флаг мира в картинках и в фот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3571876"/>
            <a:ext cx="857256" cy="642942"/>
          </a:xfrm>
          <a:prstGeom prst="rect">
            <a:avLst/>
          </a:prstGeom>
          <a:noFill/>
        </p:spPr>
      </p:pic>
      <p:pic>
        <p:nvPicPr>
          <p:cNvPr id="19462" name="Picture 6" descr="C:\Users\User\Desktop\new_zealand_small_flag[1]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4357694"/>
            <a:ext cx="857256" cy="642942"/>
          </a:xfrm>
          <a:prstGeom prst="rect">
            <a:avLst/>
          </a:prstGeom>
          <a:noFill/>
        </p:spPr>
      </p:pic>
      <p:pic>
        <p:nvPicPr>
          <p:cNvPr id="19463" name="Picture 7" descr="C:\Users\User\Desktop\australia_small_flag[1]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4414" y="5143512"/>
            <a:ext cx="857256" cy="642942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357290" y="6357958"/>
            <a:ext cx="5857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/>
              <a:t>Задание 3: </a:t>
            </a:r>
            <a:r>
              <a:rPr lang="ru-RU" sz="1600" dirty="0" smtClean="0"/>
              <a:t>найдите страны на политической  карте мира.</a:t>
            </a:r>
            <a:endParaRPr lang="ru-RU" sz="16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285728"/>
            <a:ext cx="514353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КЛАССИФИКАЦИЯ СТРАН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142984"/>
            <a:ext cx="8358246" cy="51435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1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1357298"/>
            <a:ext cx="692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ПРИМОРСКИЕ И ВНУТРИМАТЕРИКОВЫЕ СТРАНЫ</a:t>
            </a:r>
          </a:p>
        </p:txBody>
      </p:sp>
      <p:sp>
        <p:nvSpPr>
          <p:cNvPr id="19" name="Овал 18"/>
          <p:cNvSpPr/>
          <p:nvPr/>
        </p:nvSpPr>
        <p:spPr>
          <a:xfrm>
            <a:off x="6286512" y="1928802"/>
            <a:ext cx="2357454" cy="185738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</a:rPr>
              <a:t>42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страны мира не имеют выхода к морю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20" name="Picture 3" descr="C:\Users\User\Desktop\lm_hunga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857364"/>
            <a:ext cx="5244250" cy="427878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2000232" y="264318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Чехия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143240" y="4857760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Греция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786314" y="4857760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Турция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 rot="1951434">
            <a:off x="1436996" y="4599906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Италия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500298" y="3286124"/>
            <a:ext cx="10715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Венгрия</a:t>
            </a:r>
            <a:endParaRPr lang="ru-RU" sz="16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6215074" y="4500570"/>
            <a:ext cx="2428892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Россия омывается 12 морями 3-х океанов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0" y="6357958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/>
              <a:t>Задание 4: </a:t>
            </a:r>
            <a:r>
              <a:rPr lang="ru-RU" sz="1600" i="1" dirty="0" smtClean="0"/>
              <a:t>разделите страны на 2 группы по общим признакам, отметьте их на контурной карте</a:t>
            </a:r>
            <a:endParaRPr lang="ru-RU" sz="1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57158" y="214290"/>
            <a:ext cx="514353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КЛАССИФИКАЦИЯ СТРАН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142984"/>
            <a:ext cx="8358246" cy="51435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1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1285860"/>
            <a:ext cx="764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ОСТРОВНЫЕ ПОЛУОСТРОВНЫЕ И СТРАНЫ - АРХИПЕЛАГИ</a:t>
            </a:r>
          </a:p>
        </p:txBody>
      </p:sp>
      <p:pic>
        <p:nvPicPr>
          <p:cNvPr id="22530" name="Picture 2" descr="C:\Users\User\Desktop\shri-lanka-ekskursii_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85926"/>
            <a:ext cx="2062177" cy="181956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2531" name="Picture 3" descr="C:\Users\User\Desktop\karta2-indoneziya_original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3071810"/>
            <a:ext cx="2428892" cy="16729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0" name="TextBox 9"/>
          <p:cNvSpPr txBox="1"/>
          <p:nvPr/>
        </p:nvSpPr>
        <p:spPr>
          <a:xfrm>
            <a:off x="2500298" y="2000240"/>
            <a:ext cx="457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Островное государство Шри-Ланка</a:t>
            </a:r>
          </a:p>
          <a:p>
            <a:r>
              <a:rPr lang="ru-RU" dirty="0" smtClean="0"/>
              <a:t>  (Цейлон)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3214686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государство-архипелаг Индонезия (13 тысяч островов)</a:t>
            </a:r>
            <a:endParaRPr lang="ru-RU" dirty="0"/>
          </a:p>
        </p:txBody>
      </p:sp>
      <p:pic>
        <p:nvPicPr>
          <p:cNvPr id="22532" name="Picture 4" descr="C:\Users\User\Desktop\india_map[1]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4286256"/>
            <a:ext cx="1850113" cy="199072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3" name="TextBox 12"/>
          <p:cNvSpPr txBox="1"/>
          <p:nvPr/>
        </p:nvSpPr>
        <p:spPr>
          <a:xfrm>
            <a:off x="5929322" y="4857760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Индия – полуостров Индостан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14282" y="6357958"/>
            <a:ext cx="8429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/>
              <a:t>Задание 6: </a:t>
            </a:r>
            <a:r>
              <a:rPr lang="ru-RU" sz="1600" i="1" dirty="0" smtClean="0"/>
              <a:t>приведите ещё по три примера стран этой классификации</a:t>
            </a:r>
            <a:endParaRPr lang="ru-RU" sz="16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514353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КЛАССИФИКАЦИЯ СТРАН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071546"/>
            <a:ext cx="8358246" cy="51435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166" y="1142984"/>
            <a:ext cx="650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ФОРМА ПРАВЛЕНИЯ: РЕСПУБЛИКИ И МОНАРХИИ </a:t>
            </a:r>
          </a:p>
        </p:txBody>
      </p:sp>
      <p:pic>
        <p:nvPicPr>
          <p:cNvPr id="2053" name="Picture 5" descr="C:\Users\User\Desktop\1271159973_2010-04-13_145802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500174"/>
            <a:ext cx="6534155" cy="4609199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</p:pic>
      <p:pic>
        <p:nvPicPr>
          <p:cNvPr id="2056" name="Picture 8" descr="C:\Users\User\Desktop\iCAECL38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1500174"/>
            <a:ext cx="784862" cy="1143003"/>
          </a:xfrm>
          <a:prstGeom prst="rect">
            <a:avLst/>
          </a:prstGeom>
          <a:noFill/>
        </p:spPr>
      </p:pic>
      <p:pic>
        <p:nvPicPr>
          <p:cNvPr id="20" name="Picture 8" descr="C:\Users\User\Desktop\iCAECL38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2928934"/>
            <a:ext cx="784862" cy="1143003"/>
          </a:xfrm>
          <a:prstGeom prst="rect">
            <a:avLst/>
          </a:prstGeom>
          <a:noFill/>
        </p:spPr>
      </p:pic>
      <p:pic>
        <p:nvPicPr>
          <p:cNvPr id="21" name="Picture 8" descr="C:\Users\User\Desktop\iCAECL38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429132"/>
            <a:ext cx="784862" cy="1143003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214282" y="6357958"/>
            <a:ext cx="8429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/>
              <a:t>Задание 5: </a:t>
            </a:r>
            <a:r>
              <a:rPr lang="ru-RU" sz="1600" i="1" dirty="0" smtClean="0"/>
              <a:t>используя политическую карту, приведите примеры стран - монархий</a:t>
            </a:r>
            <a:endParaRPr lang="ru-RU" sz="1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595</Words>
  <Application>Microsoft Office PowerPoint</Application>
  <PresentationFormat>Экран (4:3)</PresentationFormat>
  <Paragraphs>133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Источники:</vt:lpstr>
      <vt:lpstr>Источники: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44</cp:revision>
  <dcterms:created xsi:type="dcterms:W3CDTF">2013-10-02T09:10:47Z</dcterms:created>
  <dcterms:modified xsi:type="dcterms:W3CDTF">2013-10-05T13:02:14Z</dcterms:modified>
</cp:coreProperties>
</file>