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7" r:id="rId3"/>
    <p:sldId id="279" r:id="rId4"/>
    <p:sldId id="278" r:id="rId5"/>
    <p:sldId id="276" r:id="rId6"/>
    <p:sldId id="272" r:id="rId7"/>
    <p:sldId id="273" r:id="rId8"/>
    <p:sldId id="275" r:id="rId9"/>
    <p:sldId id="280" r:id="rId10"/>
    <p:sldId id="284" r:id="rId11"/>
    <p:sldId id="274" r:id="rId12"/>
    <p:sldId id="287" r:id="rId13"/>
    <p:sldId id="285" r:id="rId14"/>
    <p:sldId id="300" r:id="rId15"/>
    <p:sldId id="289" r:id="rId16"/>
    <p:sldId id="286" r:id="rId17"/>
    <p:sldId id="257" r:id="rId18"/>
    <p:sldId id="295" r:id="rId19"/>
    <p:sldId id="256" r:id="rId20"/>
    <p:sldId id="267" r:id="rId21"/>
    <p:sldId id="270" r:id="rId22"/>
    <p:sldId id="294" r:id="rId23"/>
    <p:sldId id="297" r:id="rId24"/>
    <p:sldId id="269" r:id="rId25"/>
    <p:sldId id="292" r:id="rId26"/>
    <p:sldId id="291" r:id="rId27"/>
    <p:sldId id="288" r:id="rId28"/>
    <p:sldId id="299" r:id="rId29"/>
    <p:sldId id="282" r:id="rId30"/>
    <p:sldId id="301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33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25DEF6-3513-4D36-B646-92EECCA06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D39A740-CE6E-4ECC-B1AC-96F310C5D56F}"/>
              </a:ext>
            </a:extLst>
          </p:cNvPr>
          <p:cNvSpPr/>
          <p:nvPr/>
        </p:nvSpPr>
        <p:spPr>
          <a:xfrm>
            <a:off x="961816" y="504434"/>
            <a:ext cx="6606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Художественно-эстетическое развитие</a:t>
            </a:r>
          </a:p>
          <a:p>
            <a:pPr algn="ctr"/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Рисование</a:t>
            </a:r>
            <a:b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«По мотивам городецкой росписи»</a:t>
            </a:r>
            <a:endParaRPr lang="ru-RU" sz="40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6652900-3C2D-48E4-8A3A-F2454889EA85}"/>
              </a:ext>
            </a:extLst>
          </p:cNvPr>
          <p:cNvSpPr/>
          <p:nvPr/>
        </p:nvSpPr>
        <p:spPr>
          <a:xfrm>
            <a:off x="1979712" y="0"/>
            <a:ext cx="4572000" cy="3243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МБДОУ «Детский сад «Родничок» </a:t>
            </a:r>
            <a:r>
              <a:rPr lang="ru-RU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г.Надыма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DACEC67-3718-4C6F-9A63-7CA00E408313}"/>
              </a:ext>
            </a:extLst>
          </p:cNvPr>
          <p:cNvSpPr/>
          <p:nvPr/>
        </p:nvSpPr>
        <p:spPr>
          <a:xfrm>
            <a:off x="6372200" y="6059279"/>
            <a:ext cx="2649931" cy="325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Ишмуратова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А.Ф..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1D45079-7FDC-40B8-8B3E-4C42C050EC2E}"/>
              </a:ext>
            </a:extLst>
          </p:cNvPr>
          <p:cNvSpPr/>
          <p:nvPr/>
        </p:nvSpPr>
        <p:spPr>
          <a:xfrm>
            <a:off x="4239748" y="6396661"/>
            <a:ext cx="556564" cy="2755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2022г.</a:t>
            </a:r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B1F2F11D-FA96-4343-8AD2-0AEAFB548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15" y="1741167"/>
            <a:ext cx="6512839" cy="41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992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5CE6F7-B976-4B2B-B198-D64A5B529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20482" name="Picture 2">
            <a:extLst>
              <a:ext uri="{FF2B5EF4-FFF2-40B4-BE49-F238E27FC236}">
                <a16:creationId xmlns:a16="http://schemas.microsoft.com/office/drawing/2014/main" id="{206B2E84-4630-4C73-9BD6-9F754C378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967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96E003-360D-4CFC-A5C4-A06D53AED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D573C95B-07DB-4C6D-820B-0BEB37373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81" y="155548"/>
            <a:ext cx="8478688" cy="635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A3B0EAC-C10E-4AFC-A293-EFEE2BE19102}"/>
              </a:ext>
            </a:extLst>
          </p:cNvPr>
          <p:cNvSpPr/>
          <p:nvPr/>
        </p:nvSpPr>
        <p:spPr>
          <a:xfrm>
            <a:off x="395536" y="6488668"/>
            <a:ext cx="8414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Сюжетами для городецкой росписи становились эпизоды известных сказок.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216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277C2688-F4F0-4FEF-A2D8-06ECD859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340"/>
            <a:ext cx="9144000" cy="677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539F25B-CFEA-4786-BE80-FA4EA4AD1A64}"/>
              </a:ext>
            </a:extLst>
          </p:cNvPr>
          <p:cNvSpPr/>
          <p:nvPr/>
        </p:nvSpPr>
        <p:spPr>
          <a:xfrm>
            <a:off x="5292080" y="4005064"/>
            <a:ext cx="1309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Бутон</a:t>
            </a:r>
            <a:endParaRPr lang="ru-RU" sz="3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17221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AD5431-2A49-4645-BB11-ACDD91D1E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0"/>
            <a:ext cx="9144000" cy="6876146"/>
          </a:xfrm>
          <a:prstGeom prst="rect">
            <a:avLst/>
          </a:prstGeom>
        </p:spPr>
      </p:pic>
      <p:pic>
        <p:nvPicPr>
          <p:cNvPr id="23554" name="Picture 2">
            <a:extLst>
              <a:ext uri="{FF2B5EF4-FFF2-40B4-BE49-F238E27FC236}">
                <a16:creationId xmlns:a16="http://schemas.microsoft.com/office/drawing/2014/main" id="{E2D97332-41FE-40C6-9496-A40111D8F9D4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"/>
          <a:stretch/>
        </p:blipFill>
        <p:spPr bwMode="auto">
          <a:xfrm>
            <a:off x="4427984" y="11130"/>
            <a:ext cx="4572000" cy="687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5B7A7F0-D4AD-49E4-866B-E188A7CA8C2C}"/>
              </a:ext>
            </a:extLst>
          </p:cNvPr>
          <p:cNvSpPr/>
          <p:nvPr/>
        </p:nvSpPr>
        <p:spPr>
          <a:xfrm>
            <a:off x="126504" y="404664"/>
            <a:ext cx="5310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400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Какие элементы изображены на доске?</a:t>
            </a:r>
          </a:p>
          <a:p>
            <a:r>
              <a:rPr dirty="0" lang="ru-RU" sz="2400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Купавка, бутоны, листики.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C064CD-FC48-4310-BA01-71D7FF9D50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919" y="2204864"/>
            <a:ext cx="3888634" cy="291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33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999F22-A329-4398-8BFB-1B0B10D7E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7D8F55-676C-4FE3-83FA-850E5C59C86E}"/>
              </a:ext>
            </a:extLst>
          </p:cNvPr>
          <p:cNvSpPr/>
          <p:nvPr/>
        </p:nvSpPr>
        <p:spPr>
          <a:xfrm>
            <a:off x="1403648" y="0"/>
            <a:ext cx="30963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Физминутка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Волге город древний,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названью – Городец.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Славиться по всей России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росписью, творец.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Распускаются букеты,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красками горя,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– птицы там порхают,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в сказку нас зовя.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BA9DC8D-A15D-4D91-A3F0-29E81D73F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26571"/>
            <a:ext cx="5328592" cy="394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D5E1B5D-575A-437D-B6DB-B2ED1012D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6632"/>
            <a:ext cx="3384376" cy="372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644517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C0D8B2-51C1-49F9-BCAF-90552BFCB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3"/>
            <a:ext cx="9144000" cy="696834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7FE4B1-8CBA-4B05-8D77-8D31114D05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2"/>
          <a:stretch/>
        </p:blipFill>
        <p:spPr>
          <a:xfrm>
            <a:off x="4447916" y="23146"/>
            <a:ext cx="4536504" cy="684580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D828DA0-C342-4541-937A-26F88DE0F619}"/>
              </a:ext>
            </a:extLst>
          </p:cNvPr>
          <p:cNvSpPr/>
          <p:nvPr/>
        </p:nvSpPr>
        <p:spPr>
          <a:xfrm>
            <a:off x="4327" y="188640"/>
            <a:ext cx="44435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dirty="0" lang="ru-RU">
                <a:solidFill>
                  <a:srgbClr val="000000"/>
                </a:solidFill>
                <a:latin typeface="Helvetica Neue"/>
              </a:rPr>
              <a:t>НОД:</a:t>
            </a:r>
          </a:p>
          <a:p>
            <a:pPr lvl="0"/>
            <a:r>
              <a:rPr dirty="0" lang="ru-RU">
                <a:solidFill>
                  <a:srgbClr val="000000"/>
                </a:solidFill>
                <a:latin typeface="Helvetica Neue"/>
              </a:rPr>
              <a:t>Какие элементы изображены на доске?</a:t>
            </a:r>
          </a:p>
          <a:p>
            <a:pPr lvl="0"/>
            <a:r>
              <a:rPr dirty="0" lang="ru-RU">
                <a:solidFill>
                  <a:srgbClr val="000000"/>
                </a:solidFill>
                <a:latin typeface="Helvetica Neue"/>
              </a:rPr>
              <a:t>Купавка, ромашка, листики.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D40775-0D9A-45AA-93AE-B504AADAB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420888"/>
            <a:ext cx="3899925" cy="29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49417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242167-A674-4F18-85F0-BC2046C1A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145"/>
            <a:ext cx="9144000" cy="6873145"/>
          </a:xfrm>
          <a:prstGeom prst="rect">
            <a:avLst/>
          </a:prstGeom>
        </p:spPr>
      </p:pic>
      <p:pic>
        <p:nvPicPr>
          <p:cNvPr id="24578" name="Picture 2">
            <a:extLst>
              <a:ext uri="{FF2B5EF4-FFF2-40B4-BE49-F238E27FC236}">
                <a16:creationId xmlns:a16="http://schemas.microsoft.com/office/drawing/2014/main" id="{D9B5F32B-1B07-41CD-AB04-1328BEDA6D43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4"/>
          <a:stretch/>
        </p:blipFill>
        <p:spPr bwMode="auto">
          <a:xfrm>
            <a:off x="4211960" y="-15145"/>
            <a:ext cx="4824536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2000F1-D920-4973-A6C7-38B2505EB099}"/>
              </a:ext>
            </a:extLst>
          </p:cNvPr>
          <p:cNvSpPr/>
          <p:nvPr/>
        </p:nvSpPr>
        <p:spPr>
          <a:xfrm>
            <a:off x="179512" y="188640"/>
            <a:ext cx="5112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НОД: </a:t>
            </a:r>
          </a:p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1.Нарисуем вот такой макет доски со следующими узорами.</a:t>
            </a:r>
          </a:p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Наносим простым карандашом основные элементы. </a:t>
            </a:r>
          </a:p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2.Теперь делаем фон желтым. </a:t>
            </a:r>
          </a:p>
        </p:txBody>
      </p:sp>
    </p:spTree>
    <p:extLst>
      <p:ext uri="{BB962C8B-B14F-4D97-AF65-F5344CB8AC3E}">
        <p14:creationId xmlns:p14="http://schemas.microsoft.com/office/powerpoint/2010/main" val="3388981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12117C-2E03-49B6-98CB-2164FCA90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529E42-FA16-479B-96EA-BBAFAFB3C575}"/>
              </a:ext>
            </a:extLst>
          </p:cNvPr>
          <p:cNvSpPr/>
          <p:nvPr/>
        </p:nvSpPr>
        <p:spPr>
          <a:xfrm>
            <a:off x="24475" y="0"/>
            <a:ext cx="8820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 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 каким промыслом мы сегодня познакомились?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Почему этот промысел называется Городецкая роспись?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Какие виды узоров вы запомнили?</a:t>
            </a:r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A0A4C580-2BB6-46BE-B3CF-104D780C7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40284"/>
            <a:ext cx="4832266" cy="36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14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247102-5468-42B9-90AF-46B958CF5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48"/>
            <a:ext cx="9144000" cy="68612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EA744-595D-4F04-B326-A5D5234EB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63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2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«Городецкая роспись»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2FF4D9C-7822-42C7-950B-EF4F7D799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8" y="1140970"/>
            <a:ext cx="896856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754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BE59D86E-3C18-4F42-AA8B-BD981B695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61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D5A493-D74B-44A5-800E-8A6A9204A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60007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C90E279-E2D1-420A-B044-415D1D9ACE43}"/>
              </a:ext>
            </a:extLst>
          </p:cNvPr>
          <p:cNvSpPr/>
          <p:nvPr/>
        </p:nvSpPr>
        <p:spPr>
          <a:xfrm>
            <a:off x="0" y="5805264"/>
            <a:ext cx="9108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Helvetica Neue"/>
              </a:rPr>
              <a:t>По берегу реки Волги раскинулись города, села и деревушки.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Helvetica Neue"/>
              </a:rPr>
              <a:t>Родина городецкой росписи – Поволжье. </a:t>
            </a:r>
          </a:p>
          <a:p>
            <a:endParaRPr lang="ru-RU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4A9A333-E6D6-49D3-8C85-42B691180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4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834404"/>
      </p:ext>
    </p:extLst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0A3534-DDDE-4B27-AA74-29C32D790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ÐÐ¾ÑÐ¾Ð´ÐµÑÐºÐ°Ñ ÑÐ¾ÑÐ¿Ð¸ÑÑ: ÐºÐ°Ð¶Ð´ÑÐ¹ ÐµÐµ ÑÐ»ÐµÐ¼ÐµÐ½Ñ â ÑÑÐ¾ ÑÐ¸Ð¼Ð²Ð¾Ð»." id="5122" name="Picture 2">
            <a:extLst>
              <a:ext uri="{FF2B5EF4-FFF2-40B4-BE49-F238E27FC236}">
                <a16:creationId xmlns:a16="http://schemas.microsoft.com/office/drawing/2014/main" id="{557B7491-D294-4497-8111-E21052D7AE1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00" r="4604"/>
          <a:stretch/>
        </p:blipFill>
        <p:spPr bwMode="auto">
          <a:xfrm>
            <a:off x="539552" y="2564904"/>
            <a:ext cx="842493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A651157-3C60-44DA-A94F-4F17534DF266}"/>
              </a:ext>
            </a:extLst>
          </p:cNvPr>
          <p:cNvSpPr/>
          <p:nvPr/>
        </p:nvSpPr>
        <p:spPr>
          <a:xfrm>
            <a:off x="287524" y="260648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На полоске  белой бумаги потренируемся поэтапно рисовать ромашку. Подмалевок розовый. Красным наносим </a:t>
            </a:r>
            <a:r>
              <a:rPr dirty="0" err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теневку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. Белым- оживку. </a:t>
            </a:r>
          </a:p>
        </p:txBody>
      </p:sp>
    </p:spTree>
    <p:extLst>
      <p:ext uri="{BB962C8B-B14F-4D97-AF65-F5344CB8AC3E}">
        <p14:creationId xmlns:p14="http://schemas.microsoft.com/office/powerpoint/2010/main" val="1160653975"/>
      </p:ext>
    </p:extLst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738414-2F2A-472B-819C-003B0707C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75" y="0"/>
            <a:ext cx="9144000" cy="6858000"/>
          </a:xfrm>
          <a:prstGeom prst="rect">
            <a:avLst/>
          </a:prstGeom>
        </p:spPr>
      </p:pic>
      <p:pic>
        <p:nvPicPr>
          <p:cNvPr descr="ÐÐ¾ÑÐ¾Ð´ÐµÑÐºÐ°Ñ ÑÐ¾ÑÐ¿Ð¸ÑÑ: ÐºÐ°Ð¶Ð´ÑÐ¹ ÐµÐµ ÑÐ»ÐµÐ¼ÐµÐ½Ñ â ÑÑÐ¾ ÑÐ¸Ð¼Ð²Ð¾Ð»." id="3074" name="Picture 2">
            <a:extLst>
              <a:ext uri="{FF2B5EF4-FFF2-40B4-BE49-F238E27FC236}">
                <a16:creationId xmlns:a16="http://schemas.microsoft.com/office/drawing/2014/main" id="{61FFBAA9-1DE5-480F-A747-6E002F0824BF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 r="3970" t="74863"/>
          <a:stretch/>
        </p:blipFill>
        <p:spPr bwMode="auto">
          <a:xfrm>
            <a:off x="-14875" y="2060848"/>
            <a:ext cx="907300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6E2EF37-F02A-4FC3-BBCE-91FC3F6CFF37}"/>
              </a:ext>
            </a:extLst>
          </p:cNvPr>
          <p:cNvSpPr/>
          <p:nvPr/>
        </p:nvSpPr>
        <p:spPr>
          <a:xfrm>
            <a:off x="24340" y="0"/>
            <a:ext cx="83640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На полоске потренируемся рисовать купавку. Подмалевок розовый. Красным наносим </a:t>
            </a:r>
            <a:r>
              <a:rPr dirty="0" err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теневку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. Белым- оживку.</a:t>
            </a:r>
          </a:p>
        </p:txBody>
      </p:sp>
    </p:spTree>
    <p:extLst>
      <p:ext uri="{BB962C8B-B14F-4D97-AF65-F5344CB8AC3E}">
        <p14:creationId xmlns:p14="http://schemas.microsoft.com/office/powerpoint/2010/main" val="3099796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E75BE6-8EAD-469C-A3EE-D53481777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84"/>
            <a:ext cx="9144000" cy="6831032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9896F9B6-FFBD-458C-811C-841F997C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238" y="3147846"/>
            <a:ext cx="2068252" cy="369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7D8F55-676C-4FE3-83FA-850E5C59C86E}"/>
              </a:ext>
            </a:extLst>
          </p:cNvPr>
          <p:cNvSpPr/>
          <p:nvPr/>
        </p:nvSpPr>
        <p:spPr>
          <a:xfrm>
            <a:off x="19472" y="188640"/>
            <a:ext cx="30963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Физминутка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Волге город древний,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названью – Городец.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Славиться по всей России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росписью, творец.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Распускаются букеты,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красками горя,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– птицы там порхают,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в сказку нас зовя.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взглянешь на дощечки,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увидишь чудеса!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Городецкие узоры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Тонко вывела рука!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BA9DC8D-A15D-4D91-A3F0-29E81D73F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6943"/>
            <a:ext cx="4696544" cy="347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974164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4C1A31-5D9A-41F5-B71C-4D632CAC43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13E2729-4D5D-4D3D-A91D-AA152E6EC4FC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r="50"/>
          <a:stretch/>
        </p:blipFill>
        <p:spPr bwMode="auto">
          <a:xfrm>
            <a:off x="116505" y="2852936"/>
            <a:ext cx="891099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C061D98-A099-470B-A4C7-44715C6D7E8F}"/>
              </a:ext>
            </a:extLst>
          </p:cNvPr>
          <p:cNvSpPr/>
          <p:nvPr/>
        </p:nvSpPr>
        <p:spPr>
          <a:xfrm>
            <a:off x="395536" y="2268161"/>
            <a:ext cx="1309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i="1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Бутон</a:t>
            </a:r>
            <a:endParaRPr dirty="0" i="1" lang="ru-RU" sz="320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FA2E585-B6A8-4545-86D7-B3CD9851C8CA}"/>
              </a:ext>
            </a:extLst>
          </p:cNvPr>
          <p:cNvSpPr/>
          <p:nvPr/>
        </p:nvSpPr>
        <p:spPr>
          <a:xfrm>
            <a:off x="116505" y="188640"/>
            <a:ext cx="83439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 полоске потренируемся поэтапно рисовать бутон.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 Подмалевок голубой. Синим наносим </a:t>
            </a:r>
            <a:r>
              <a:rPr dirty="0" err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теневку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 -дуги. Белым- оживку.</a:t>
            </a:r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3728692848"/>
      </p:ext>
    </p:extLst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240600-2630-4D3E-BE43-6708604BA3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ÐÐ¾ÑÐ¾Ð´ÐµÑÐºÐ°Ñ ÑÐ¾ÑÐ¿Ð¸ÑÑ: ÐºÐ°Ð¶Ð´ÑÐ¹ ÐµÐµ ÑÐ»ÐµÐ¼ÐµÐ½Ñ â ÑÑÐ¾ ÑÐ¸Ð¼Ð²Ð¾Ð»." id="3074" name="Picture 2">
            <a:extLst>
              <a:ext uri="{FF2B5EF4-FFF2-40B4-BE49-F238E27FC236}">
                <a16:creationId xmlns:a16="http://schemas.microsoft.com/office/drawing/2014/main" id="{61FFBAA9-1DE5-480F-A747-6E002F0824BF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4" t="49731"/>
          <a:stretch/>
        </p:blipFill>
        <p:spPr bwMode="auto">
          <a:xfrm>
            <a:off x="107504" y="2564904"/>
            <a:ext cx="887498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F23790A-5052-471C-8851-9AD55CF33CF8}"/>
              </a:ext>
            </a:extLst>
          </p:cNvPr>
          <p:cNvSpPr/>
          <p:nvPr/>
        </p:nvSpPr>
        <p:spPr>
          <a:xfrm>
            <a:off x="107504" y="188640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На полоске потренируемся рисовать листики.</a:t>
            </a:r>
          </a:p>
        </p:txBody>
      </p:sp>
    </p:spTree>
    <p:extLst>
      <p:ext uri="{BB962C8B-B14F-4D97-AF65-F5344CB8AC3E}">
        <p14:creationId xmlns:p14="http://schemas.microsoft.com/office/powerpoint/2010/main" val="1116658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E26AB7-4DD0-48A2-97A2-B4F47E055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529E42-FA16-479B-96EA-BBAFAFB3C575}"/>
              </a:ext>
            </a:extLst>
          </p:cNvPr>
          <p:cNvSpPr/>
          <p:nvPr/>
        </p:nvSpPr>
        <p:spPr>
          <a:xfrm>
            <a:off x="0" y="0"/>
            <a:ext cx="8820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 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Какой росписью мы сегодня занимались?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 узоры вы изображали?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 называются  этапы изображения элементов городецкой росписи?(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подмалёвок,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тенёвка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оживка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Какой узор вам понравилось рисовать больше всего?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A81776F-77F2-4BCA-8187-2776A740D2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084" r="-28084"/>
          <a:stretch/>
        </p:blipFill>
        <p:spPr bwMode="auto">
          <a:xfrm>
            <a:off x="2339752" y="2420888"/>
            <a:ext cx="5364088" cy="402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7525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00E080-1080-47FA-BE31-0B04ECD8D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48"/>
            <a:ext cx="9144000" cy="68328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EA744-595D-4F04-B326-A5D5234EB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63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Занятие3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«Городецкая роспись»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2FF4D9C-7822-42C7-950B-EF4F7D799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8" y="1140970"/>
            <a:ext cx="896856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035675"/>
      </p:ext>
    </p:extLst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13695C-8D1D-4009-8652-E42379578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21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86E31D5-2C2F-4672-8604-398C02A4C776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3"/>
          <a:stretch/>
        </p:blipFill>
        <p:spPr bwMode="auto">
          <a:xfrm>
            <a:off x="4788024" y="202839"/>
            <a:ext cx="4497838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E8B1C6F-2737-4043-BF43-BCBEEE44425D}"/>
              </a:ext>
            </a:extLst>
          </p:cNvPr>
          <p:cNvSpPr/>
          <p:nvPr/>
        </p:nvSpPr>
        <p:spPr>
          <a:xfrm>
            <a:off x="0" y="116632"/>
            <a:ext cx="68042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НОД: </a:t>
            </a:r>
          </a:p>
          <a:p>
            <a:pPr lvl="0"/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Начнем наносить узоры на доску. </a:t>
            </a:r>
          </a:p>
          <a:p>
            <a:pPr lvl="0"/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1.Купавка:</a:t>
            </a:r>
          </a:p>
          <a:p>
            <a:pPr lvl="0"/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Делаем подмалевок розовым. </a:t>
            </a:r>
          </a:p>
          <a:p>
            <a:pPr lvl="0"/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Наносим </a:t>
            </a:r>
            <a:r>
              <a:rPr dirty="0" err="1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тенёвку</a:t>
            </a:r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красным. </a:t>
            </a:r>
          </a:p>
          <a:p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2.Ромашка:</a:t>
            </a:r>
          </a:p>
          <a:p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Делаем подмалевок голубым. </a:t>
            </a:r>
          </a:p>
          <a:p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Наносим </a:t>
            </a:r>
            <a:r>
              <a:rPr dirty="0" err="1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тенёвку</a:t>
            </a:r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синим. </a:t>
            </a:r>
          </a:p>
          <a:p>
            <a:r>
              <a:rPr dirty="0" lang="ru-RU" sz="28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3.Рисуем листики.</a:t>
            </a:r>
          </a:p>
          <a:p>
            <a:pPr lvl="0"/>
            <a:endParaRPr dirty="0"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5400"/>
      </p:ext>
    </p:extLst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7384E0-28FA-4F27-AD8B-D55E76E4B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88"/>
            <a:ext cx="9144000" cy="6846912"/>
          </a:xfrm>
          <a:prstGeom prst="rect">
            <a:avLst/>
          </a:prstGeom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66C3D278-AD25-4AE8-BE12-2C305CFE13AC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761463"/>
            <a:ext cx="2291974" cy="409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B929AC-2A05-47A4-988C-16D10B3D2D52}"/>
              </a:ext>
            </a:extLst>
          </p:cNvPr>
          <p:cNvSpPr/>
          <p:nvPr/>
        </p:nvSpPr>
        <p:spPr>
          <a:xfrm>
            <a:off x="0" y="11088"/>
            <a:ext cx="30780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err="1" i="1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Физминутка</a:t>
            </a:r>
            <a:endParaRPr b="1" dirty="0" i="1" lang="ru-RU"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Есть на Волге город древний,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 названью – Городец.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Славиться по всей России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Своей росписью, творец.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Распускаются букеты,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Ярко красками горя,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Чудо – птицы там порхают,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Будто в сказку нас зовя.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Если взглянешь на дощечки,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Ты увидишь чудеса!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Городецкие узоры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Тонко вывела рука!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Городецкий конь бежит,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Вся земля под ним дрожит!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Птицы яркие летают,</a:t>
            </a:r>
            <a:endParaRPr dirty="0" lang="ru-RU">
              <a:solidFill>
                <a:srgbClr val="3D282B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>
                <a:solidFill>
                  <a:srgbClr val="0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 кувшинки расцветают!</a:t>
            </a:r>
            <a:endParaRPr b="0" dirty="0" i="0" lang="ru-RU">
              <a:solidFill>
                <a:srgbClr val="3D282B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20B909-A39F-40D7-BE6C-FA418CEEA661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151" y="78294"/>
            <a:ext cx="369805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4AE1B713-0B14-403C-9F42-E0CAACB0638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"/>
          <a:stretch/>
        </p:blipFill>
        <p:spPr bwMode="auto">
          <a:xfrm>
            <a:off x="2893920" y="2871319"/>
            <a:ext cx="3171993" cy="387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935173"/>
      </p:ext>
    </p:extLst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59E397-3680-4F7F-B5C5-57D66657C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3465"/>
          </a:xfrm>
          <a:prstGeom prst="rect">
            <a:avLst/>
          </a:prstGeom>
        </p:spPr>
      </p:pic>
      <p:pic>
        <p:nvPicPr>
          <p:cNvPr id="21506" name="Picture 2">
            <a:extLst>
              <a:ext uri="{FF2B5EF4-FFF2-40B4-BE49-F238E27FC236}">
                <a16:creationId xmlns:a16="http://schemas.microsoft.com/office/drawing/2014/main" id="{E892EBCC-8004-4887-8FE7-35C9725DC728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/>
          <a:stretch/>
        </p:blipFill>
        <p:spPr bwMode="auto">
          <a:xfrm>
            <a:off x="5652120" y="1340768"/>
            <a:ext cx="3298778" cy="506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0C171E3-8DCF-4788-A12B-3E7FC56FF941}"/>
              </a:ext>
            </a:extLst>
          </p:cNvPr>
          <p:cNvSpPr/>
          <p:nvPr/>
        </p:nvSpPr>
        <p:spPr>
          <a:xfrm>
            <a:off x="0" y="24535"/>
            <a:ext cx="59401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dirty="0" lang="ru-RU" sz="24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НОД: </a:t>
            </a:r>
          </a:p>
          <a:p>
            <a:pPr lvl="0"/>
            <a:r>
              <a:rPr dirty="0" lang="ru-RU" sz="24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1.Производим оживку элементов росписи купавки, ромашки, листиков белым цветом.</a:t>
            </a:r>
          </a:p>
          <a:p>
            <a:pPr lvl="0"/>
            <a:r>
              <a:rPr dirty="0" lang="ru-RU" sz="24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2.Черным дорисовываем дуги на листиках и сетку.</a:t>
            </a:r>
          </a:p>
          <a:p>
            <a:pPr lvl="0"/>
            <a:r>
              <a:rPr dirty="0" lang="ru-RU" sz="24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3.Желтым на ромашке точки.</a:t>
            </a:r>
          </a:p>
          <a:p>
            <a:pPr lvl="0"/>
            <a:r>
              <a:rPr dirty="0" lang="ru-RU" sz="24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4.Заканчиваем работу нанесением </a:t>
            </a:r>
          </a:p>
          <a:p>
            <a:pPr lvl="0"/>
            <a:r>
              <a:rPr dirty="0" lang="ru-RU" sz="24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красной рамочки.</a:t>
            </a:r>
          </a:p>
          <a:p>
            <a:pPr lvl="0"/>
            <a:endParaRPr dirty="0"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33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32E635-6D6C-4EC4-9A46-840C9D4F7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0AB02DC6-3850-422A-A37E-65342D923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0560" cy="510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3FA5A78-3021-4843-9B5F-CB11832D8280}"/>
              </a:ext>
            </a:extLst>
          </p:cNvPr>
          <p:cNvSpPr/>
          <p:nvPr/>
        </p:nvSpPr>
        <p:spPr>
          <a:xfrm>
            <a:off x="-13253" y="5301208"/>
            <a:ext cx="47194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Helvetica Neue"/>
              </a:rPr>
              <a:t>Жители сел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Хлебаиха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Курцево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, Савино,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Букино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 и некоторых других поселков украшали прялки резьбой, а затем подкрашивали орнамент.</a:t>
            </a:r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EEA62CC-17A8-48FB-81FF-2DA680970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99" y="1916832"/>
            <a:ext cx="4370598" cy="478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41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05E7F2-1E99-42BB-AD36-F323A9A44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529E42-FA16-479B-96EA-BBAFAFB3C575}"/>
              </a:ext>
            </a:extLst>
          </p:cNvPr>
          <p:cNvSpPr/>
          <p:nvPr/>
        </p:nvSpPr>
        <p:spPr>
          <a:xfrm>
            <a:off x="0" y="0"/>
            <a:ext cx="8820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 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От куда появилось название «Городецкая роспись»?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 назывались  узоры, которые  вы изображали?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 называются  этапы изображения элементов городецкой росписи?(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подмалёвок,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тенёвка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оживка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Какой узор вам понравилось рисовать больше всего?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A81776F-77F2-4BCA-8187-2776A740D2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084" r="-28084"/>
          <a:stretch/>
        </p:blipFill>
        <p:spPr bwMode="auto">
          <a:xfrm>
            <a:off x="2483768" y="2204864"/>
            <a:ext cx="5364088" cy="402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6969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7A8B0F-96E9-46F0-85BF-119C6D29E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EEDB1-6E00-4C4E-96A5-1C12BFA39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4560" y="188640"/>
            <a:ext cx="4834880" cy="68558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</a:p>
        </p:txBody>
      </p:sp>
      <p:pic>
        <p:nvPicPr>
          <p:cNvPr id="30726" name="Picture 6">
            <a:extLst>
              <a:ext uri="{FF2B5EF4-FFF2-40B4-BE49-F238E27FC236}">
                <a16:creationId xmlns:a16="http://schemas.microsoft.com/office/drawing/2014/main" id="{1546417D-9572-47DA-B12B-3B25AC640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95453"/>
            <a:ext cx="5791993" cy="569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354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67F4A1-1068-4334-8835-A832DE9B3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8944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904ADF8-9B36-40FC-8995-532652FF9125}"/>
              </a:ext>
            </a:extLst>
          </p:cNvPr>
          <p:cNvSpPr/>
          <p:nvPr/>
        </p:nvSpPr>
        <p:spPr>
          <a:xfrm>
            <a:off x="5076056" y="188640"/>
            <a:ext cx="40496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Helvetica Neue"/>
              </a:rPr>
              <a:t>Подкрашенные изделия  лучше продавались на нижегородской ярмарке. </a:t>
            </a:r>
            <a:endParaRPr lang="ru-RU" sz="3200" dirty="0"/>
          </a:p>
        </p:txBody>
      </p:sp>
      <p:pic>
        <p:nvPicPr>
          <p:cNvPr id="16390" name="Picture 6">
            <a:extLst>
              <a:ext uri="{FF2B5EF4-FFF2-40B4-BE49-F238E27FC236}">
                <a16:creationId xmlns:a16="http://schemas.microsoft.com/office/drawing/2014/main" id="{BCB9DE9B-B977-483D-87B2-1E6D75CB5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" y="3352836"/>
            <a:ext cx="9144000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0F08AD3-A3C9-460C-8E2F-B4F4D2261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536199" cy="302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98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4177E6-D0DD-448C-BB7D-B8F04B103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545"/>
            <a:ext cx="9144000" cy="6932545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DD4B343-4E63-4467-96D7-AC2FEE82D94A}"/>
              </a:ext>
            </a:extLst>
          </p:cNvPr>
          <p:cNvSpPr/>
          <p:nvPr/>
        </p:nvSpPr>
        <p:spPr>
          <a:xfrm>
            <a:off x="719572" y="6211669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Helvetica Neue"/>
              </a:rPr>
              <a:t>Со временем расписные узоры полностью вытеснили резной декор,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Helvetica Neue"/>
              </a:rPr>
              <a:t>а яркие рисунки стали называть нижегородской росписью.</a:t>
            </a:r>
            <a:endParaRPr lang="ru-RU" dirty="0"/>
          </a:p>
        </p:txBody>
      </p:sp>
      <p:pic>
        <p:nvPicPr>
          <p:cNvPr id="11270" name="Picture 6">
            <a:extLst>
              <a:ext uri="{FF2B5EF4-FFF2-40B4-BE49-F238E27FC236}">
                <a16:creationId xmlns:a16="http://schemas.microsoft.com/office/drawing/2014/main" id="{8EB2ADE3-3C51-4134-982A-00F7CAD4B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4" y="136374"/>
            <a:ext cx="8100392" cy="607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100926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BD3B036-4DAF-4230-8321-1A5275108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948FD302-0DCB-4511-B4F6-3BA9B9DB5D3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 r="-34"/>
          <a:stretch/>
        </p:blipFill>
        <p:spPr bwMode="auto">
          <a:xfrm>
            <a:off x="179512" y="188640"/>
            <a:ext cx="878497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E75EBEE-E1AA-4E6B-8DA7-0FA8BB111F1A}"/>
              </a:ext>
            </a:extLst>
          </p:cNvPr>
          <p:cNvSpPr/>
          <p:nvPr/>
        </p:nvSpPr>
        <p:spPr>
          <a:xfrm>
            <a:off x="179512" y="6211669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>
                <a:solidFill>
                  <a:srgbClr val="000000"/>
                </a:solidFill>
                <a:latin typeface="Helvetica Neue"/>
              </a:rPr>
              <a:t>Мастера на узорах  старались отображать быт, нравы, образы, связанные с обычной жизнью горожан. 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1148859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697E5D-CE90-4DA5-B45F-A972B39A8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8D6030D6-B45D-41C0-84F0-43CC2D9E0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65" y="312499"/>
            <a:ext cx="8310670" cy="623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784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536C01-355D-47B7-BED9-8F33D6314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E18B38F-2F11-4B9A-B03A-B61F90E32BA0}"/>
              </a:ext>
            </a:extLst>
          </p:cNvPr>
          <p:cNvSpPr/>
          <p:nvPr/>
        </p:nvSpPr>
        <p:spPr>
          <a:xfrm>
            <a:off x="8317" y="5877057"/>
            <a:ext cx="91356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 ярмаркой расписной утвари было село Городец. 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появилось название промысла –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FAFF8249-5BBE-4700-A573-E7E6BBE54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0556"/>
            <a:ext cx="7464270" cy="564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910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B536DF-2260-44F6-B169-CF15C532A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9D19073E-76E8-4F54-8A3E-CE7BFE7D2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5" y="0"/>
            <a:ext cx="4919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334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633</Words>
  <Application>Microsoft Office PowerPoint</Application>
  <PresentationFormat>Экран (4:3)</PresentationFormat>
  <Paragraphs>101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 2 «Городецкая роспись»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Занятие3 «Городецкая роспись»</vt:lpstr>
      <vt:lpstr>Презентация PowerPoint</vt:lpstr>
      <vt:lpstr>Презентация PowerPoint</vt:lpstr>
      <vt:lpstr>Презентация PowerPoint</vt:lpstr>
      <vt:lpstr>Презентация PowerPoint</vt:lpstr>
      <vt:lpstr>До новых встреч!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 П</dc:creator>
  <cp:lastModifiedBy>Руслан Ишмуратов</cp:lastModifiedBy>
  <cp:revision>27</cp:revision>
  <dcterms:created xsi:type="dcterms:W3CDTF">2019-10-15T05:57:13Z</dcterms:created>
  <dcterms:modified xsi:type="dcterms:W3CDTF">2022-01-26T13:38:56Z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2413575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