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58" r:id="rId4"/>
    <p:sldId id="260" r:id="rId5"/>
    <p:sldId id="262" r:id="rId6"/>
    <p:sldId id="261" r:id="rId7"/>
    <p:sldId id="276" r:id="rId8"/>
    <p:sldId id="270" r:id="rId9"/>
    <p:sldId id="271" r:id="rId10"/>
    <p:sldId id="273" r:id="rId11"/>
    <p:sldId id="272" r:id="rId12"/>
    <p:sldId id="264" r:id="rId13"/>
    <p:sldId id="263" r:id="rId14"/>
    <p:sldId id="265" r:id="rId15"/>
    <p:sldId id="268" r:id="rId16"/>
    <p:sldId id="269" r:id="rId17"/>
    <p:sldId id="266" r:id="rId18"/>
    <p:sldId id="267" r:id="rId19"/>
    <p:sldId id="274" r:id="rId20"/>
    <p:sldId id="279" r:id="rId21"/>
    <p:sldId id="280" r:id="rId22"/>
    <p:sldId id="281" r:id="rId23"/>
    <p:sldId id="282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CD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38" autoAdjust="0"/>
    <p:restoredTop sz="94660"/>
  </p:normalViewPr>
  <p:slideViewPr>
    <p:cSldViewPr snapToGrid="0">
      <p:cViewPr varScale="1">
        <p:scale>
          <a:sx n="73" d="100"/>
          <a:sy n="73" d="100"/>
        </p:scale>
        <p:origin x="64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2/19/2022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648756" cy="132080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</a:rPr>
              <a:t>ФЕДЕРАЛЬНОЕ ГОСУДАРСТВЕННОЕ КАЗЕННОЕ </a:t>
            </a:r>
            <a:r>
              <a:rPr lang="ru-RU" sz="1800" b="1" dirty="0" smtClean="0">
                <a:solidFill>
                  <a:schemeClr val="tx1"/>
                </a:solidFill>
              </a:rPr>
              <a:t>ОБЩЕОБРАЗОВАТЕЛЬНОЕ УЧРЕЖДЕНИЕ«СЕВАСТОПОЛЬСКИЙ </a:t>
            </a:r>
            <a:r>
              <a:rPr lang="ru-RU" sz="1800" b="1" dirty="0">
                <a:solidFill>
                  <a:schemeClr val="tx1"/>
                </a:solidFill>
              </a:rPr>
              <a:t>КАДЕТСКИЙ КОРПУС СЛЕДСТВЕННОГО </a:t>
            </a:r>
            <a:r>
              <a:rPr lang="ru-RU" sz="1800" b="1" dirty="0" smtClean="0">
                <a:solidFill>
                  <a:schemeClr val="tx1"/>
                </a:solidFill>
              </a:rPr>
              <a:t>КОМИТЕТА РОССИЙСКОЙ </a:t>
            </a:r>
            <a:r>
              <a:rPr lang="ru-RU" sz="1800" b="1" dirty="0">
                <a:solidFill>
                  <a:schemeClr val="tx1"/>
                </a:solidFill>
              </a:rPr>
              <a:t>ФЕДЕРАЦИИ ИМЕНИ В.И. ИСТОМИНА»</a:t>
            </a:r>
            <a:br>
              <a:rPr lang="ru-RU" sz="1800" b="1" dirty="0">
                <a:solidFill>
                  <a:schemeClr val="tx1"/>
                </a:solidFill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10648757" cy="388077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3600" b="1" i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3600" b="1" i="1" dirty="0" smtClean="0">
                <a:solidFill>
                  <a:schemeClr val="tx1"/>
                </a:solidFill>
              </a:rPr>
              <a:t>«</a:t>
            </a:r>
            <a:r>
              <a:rPr lang="ru-RU" sz="3600" b="1" i="1" dirty="0">
                <a:solidFill>
                  <a:schemeClr val="tx1"/>
                </a:solidFill>
              </a:rPr>
              <a:t>Обществознание: трудные вопросы»</a:t>
            </a:r>
            <a:br>
              <a:rPr lang="ru-RU" sz="3600" b="1" i="1" dirty="0">
                <a:solidFill>
                  <a:schemeClr val="tx1"/>
                </a:solidFill>
              </a:rPr>
            </a:br>
            <a:r>
              <a:rPr lang="ru-RU" sz="3600" b="1" i="1" dirty="0">
                <a:solidFill>
                  <a:schemeClr val="tx1"/>
                </a:solidFill>
              </a:rPr>
              <a:t>Подготовка к ЕГЭ по обществознанию</a:t>
            </a:r>
            <a:r>
              <a:rPr lang="ru-RU" sz="2800" b="1" i="1" dirty="0">
                <a:solidFill>
                  <a:schemeClr val="tx1"/>
                </a:solidFill>
              </a:rPr>
              <a:t/>
            </a:r>
            <a:br>
              <a:rPr lang="ru-RU" sz="2800" b="1" i="1" dirty="0">
                <a:solidFill>
                  <a:schemeClr val="tx1"/>
                </a:solidFill>
              </a:rPr>
            </a:br>
            <a:endParaRPr lang="ru-RU" sz="28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из опыта </a:t>
            </a:r>
            <a:r>
              <a:rPr lang="ru-RU" sz="2800" b="1" dirty="0">
                <a:solidFill>
                  <a:schemeClr val="tx1"/>
                </a:solidFill>
              </a:rPr>
              <a:t>работы </a:t>
            </a:r>
            <a:r>
              <a:rPr lang="ru-RU" sz="2800" b="1" dirty="0" smtClean="0">
                <a:solidFill>
                  <a:schemeClr val="tx1"/>
                </a:solidFill>
              </a:rPr>
              <a:t>учителя </a:t>
            </a:r>
            <a:r>
              <a:rPr lang="ru-RU" sz="2800" b="1" dirty="0">
                <a:solidFill>
                  <a:schemeClr val="tx1"/>
                </a:solidFill>
              </a:rPr>
              <a:t>высшей категории, 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эксперта ОГЭ и ЕГЭ по </a:t>
            </a:r>
            <a:r>
              <a:rPr lang="ru-RU" sz="2800" b="1" dirty="0" smtClean="0">
                <a:solidFill>
                  <a:schemeClr val="tx1"/>
                </a:solidFill>
              </a:rPr>
              <a:t>обществознанию Шкурко </a:t>
            </a:r>
            <a:r>
              <a:rPr lang="ru-RU" sz="2800" b="1" dirty="0">
                <a:solidFill>
                  <a:schemeClr val="tx1"/>
                </a:solidFill>
              </a:rPr>
              <a:t>Г.А. 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2800" b="1" dirty="0">
                <a:solidFill>
                  <a:schemeClr val="tx1"/>
                </a:solidFill>
              </a:rPr>
              <a:t/>
            </a:r>
            <a:br>
              <a:rPr lang="ru-RU" sz="2800" b="1" dirty="0">
                <a:solidFill>
                  <a:schemeClr val="tx1"/>
                </a:solidFill>
              </a:rPr>
            </a:b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75594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3142" y="0"/>
            <a:ext cx="9496697" cy="71845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брать определения понятий?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правильного может быть принято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бъяснение, ориентированное на признаки понятия, раскрытые в любом действующем </a:t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учебнике 6-11 классов из федерального перечня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РФ»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(демоверсия </a:t>
            </a:r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указания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оцениванию задания № 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18)</a:t>
            </a:r>
            <a:r>
              <a:rPr lang="ru-RU" b="1" u="sng" dirty="0" smtClean="0"/>
              <a:t/>
            </a:r>
            <a:br>
              <a:rPr lang="ru-RU" b="1" u="sng" dirty="0" smtClean="0"/>
            </a:br>
            <a:endParaRPr lang="ru-RU" b="1" u="sng" dirty="0"/>
          </a:p>
        </p:txBody>
      </p:sp>
      <p:pic>
        <p:nvPicPr>
          <p:cNvPr id="6" name="Picture 2" descr="https://uchitel.club/fpu766/files/images/img_obsh.jpg"/>
          <p:cNvPicPr>
            <a:picLocks noGrp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817" y="2050869"/>
            <a:ext cx="9784080" cy="47156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69710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1077303" cy="69233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Работа с экономическими терминами </a:t>
            </a:r>
            <a:r>
              <a:rPr lang="ru-RU" dirty="0" smtClean="0">
                <a:solidFill>
                  <a:srgbClr val="FF0000"/>
                </a:solidFill>
              </a:rPr>
              <a:t>«Р Е Б У С»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4582248"/>
              </p:ext>
            </p:extLst>
          </p:nvPr>
        </p:nvGraphicFramePr>
        <p:xfrm>
          <a:off x="457200" y="692336"/>
          <a:ext cx="4441370" cy="61084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39728">
                  <a:extLst>
                    <a:ext uri="{9D8B030D-6E8A-4147-A177-3AD203B41FA5}">
                      <a16:colId xmlns:a16="http://schemas.microsoft.com/office/drawing/2014/main" val="3864552016"/>
                    </a:ext>
                  </a:extLst>
                </a:gridCol>
                <a:gridCol w="338517">
                  <a:extLst>
                    <a:ext uri="{9D8B030D-6E8A-4147-A177-3AD203B41FA5}">
                      <a16:colId xmlns:a16="http://schemas.microsoft.com/office/drawing/2014/main" val="4007210482"/>
                    </a:ext>
                  </a:extLst>
                </a:gridCol>
                <a:gridCol w="338995">
                  <a:extLst>
                    <a:ext uri="{9D8B030D-6E8A-4147-A177-3AD203B41FA5}">
                      <a16:colId xmlns:a16="http://schemas.microsoft.com/office/drawing/2014/main" val="2721631117"/>
                    </a:ext>
                  </a:extLst>
                </a:gridCol>
                <a:gridCol w="338995">
                  <a:extLst>
                    <a:ext uri="{9D8B030D-6E8A-4147-A177-3AD203B41FA5}">
                      <a16:colId xmlns:a16="http://schemas.microsoft.com/office/drawing/2014/main" val="849078657"/>
                    </a:ext>
                  </a:extLst>
                </a:gridCol>
                <a:gridCol w="2085135">
                  <a:extLst>
                    <a:ext uri="{9D8B030D-6E8A-4147-A177-3AD203B41FA5}">
                      <a16:colId xmlns:a16="http://schemas.microsoft.com/office/drawing/2014/main" val="53844286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АВИ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ГНАЦИЯ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extLst>
                  <a:ext uri="{0D108BD9-81ED-4DB2-BD59-A6C34878D82A}">
                    <a16:rowId xmlns:a16="http://schemas.microsoft.com/office/drawing/2014/main" val="282299021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АВ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ПАРИ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extLst>
                  <a:ext uri="{0D108BD9-81ED-4DB2-BD59-A6C34878D82A}">
                    <a16:rowId xmlns:a16="http://schemas.microsoft.com/office/drawing/2014/main" val="6405575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ГРОСС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ГАЛТЕР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extLst>
                  <a:ext uri="{0D108BD9-81ED-4DB2-BD59-A6C34878D82A}">
                    <a16:rowId xmlns:a16="http://schemas.microsoft.com/office/drawing/2014/main" val="365881868"/>
                  </a:ext>
                </a:extLst>
              </a:tr>
              <a:tr h="636722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РЕЦИ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ЕРСИФИКАЦИЯ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extLst>
                  <a:ext uri="{0D108BD9-81ED-4DB2-BD59-A6C34878D82A}">
                    <a16:rowId xmlns:a16="http://schemas.microsoft.com/office/drawing/2014/main" val="420142464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КРЕДИ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ГОВЛЯ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extLst>
                  <a:ext uri="{0D108BD9-81ED-4DB2-BD59-A6C34878D82A}">
                    <a16:rowId xmlns:a16="http://schemas.microsoft.com/office/drawing/2014/main" val="2210590344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РЕЕ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АХОВАНИЕ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extLst>
                  <a:ext uri="{0D108BD9-81ED-4DB2-BD59-A6C34878D82A}">
                    <a16:rowId xmlns:a16="http://schemas.microsoft.com/office/drawing/2014/main" val="1170859229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КОНТР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ИВ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extLst>
                  <a:ext uri="{0D108BD9-81ED-4DB2-BD59-A6C34878D82A}">
                    <a16:rowId xmlns:a16="http://schemas.microsoft.com/office/drawing/2014/main" val="106815476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АНА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ИНГ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extLst>
                  <a:ext uri="{0D108BD9-81ED-4DB2-BD59-A6C34878D82A}">
                    <a16:rowId xmlns:a16="http://schemas.microsoft.com/office/drawing/2014/main" val="1586518053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КАПИ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ОН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extLst>
                  <a:ext uri="{0D108BD9-81ED-4DB2-BD59-A6C34878D82A}">
                    <a16:rowId xmlns:a16="http://schemas.microsoft.com/office/drawing/2014/main" val="337929983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РИЭЛ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МИНАЛ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extLst>
                  <a:ext uri="{0D108BD9-81ED-4DB2-BD59-A6C34878D82A}">
                    <a16:rowId xmlns:a16="http://schemas.microsoft.com/office/drawing/2014/main" val="1215615388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ЗАДА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ЕН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extLst>
                  <a:ext uri="{0D108BD9-81ED-4DB2-BD59-A6C34878D82A}">
                    <a16:rowId xmlns:a16="http://schemas.microsoft.com/office/drawing/2014/main" val="3894220029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НА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ИСТИКА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extLst>
                  <a:ext uri="{0D108BD9-81ED-4DB2-BD59-A6C34878D82A}">
                    <a16:rowId xmlns:a16="http://schemas.microsoft.com/office/drawing/2014/main" val="2962403942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НОМИ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ИЧНОСТЬ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extLst>
                  <a:ext uri="{0D108BD9-81ED-4DB2-BD59-A6C34878D82A}">
                    <a16:rowId xmlns:a16="http://schemas.microsoft.com/office/drawing/2014/main" val="1121745725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СП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ТОВЩИК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extLst>
                  <a:ext uri="{0D108BD9-81ED-4DB2-BD59-A6C34878D82A}">
                    <a16:rowId xmlns:a16="http://schemas.microsoft.com/office/drawing/2014/main" val="3106350528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ГОНО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ИТЕТ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11" marR="34211" marT="0" marB="0"/>
                </a:tc>
                <a:extLst>
                  <a:ext uri="{0D108BD9-81ED-4DB2-BD59-A6C34878D82A}">
                    <a16:rowId xmlns:a16="http://schemas.microsoft.com/office/drawing/2014/main" val="3673849455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242319"/>
              </p:ext>
            </p:extLst>
          </p:nvPr>
        </p:nvGraphicFramePr>
        <p:xfrm>
          <a:off x="5460272" y="692323"/>
          <a:ext cx="4781008" cy="6108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2176">
                  <a:extLst>
                    <a:ext uri="{9D8B030D-6E8A-4147-A177-3AD203B41FA5}">
                      <a16:colId xmlns:a16="http://schemas.microsoft.com/office/drawing/2014/main" val="3543329967"/>
                    </a:ext>
                  </a:extLst>
                </a:gridCol>
                <a:gridCol w="364404">
                  <a:extLst>
                    <a:ext uri="{9D8B030D-6E8A-4147-A177-3AD203B41FA5}">
                      <a16:colId xmlns:a16="http://schemas.microsoft.com/office/drawing/2014/main" val="4005246558"/>
                    </a:ext>
                  </a:extLst>
                </a:gridCol>
                <a:gridCol w="364920">
                  <a:extLst>
                    <a:ext uri="{9D8B030D-6E8A-4147-A177-3AD203B41FA5}">
                      <a16:colId xmlns:a16="http://schemas.microsoft.com/office/drawing/2014/main" val="2073642794"/>
                    </a:ext>
                  </a:extLst>
                </a:gridCol>
                <a:gridCol w="364920">
                  <a:extLst>
                    <a:ext uri="{9D8B030D-6E8A-4147-A177-3AD203B41FA5}">
                      <a16:colId xmlns:a16="http://schemas.microsoft.com/office/drawing/2014/main" val="3171389948"/>
                    </a:ext>
                  </a:extLst>
                </a:gridCol>
                <a:gridCol w="2244588">
                  <a:extLst>
                    <a:ext uri="{9D8B030D-6E8A-4147-A177-3AD203B41FA5}">
                      <a16:colId xmlns:a16="http://schemas.microsoft.com/office/drawing/2014/main" val="2579854914"/>
                    </a:ext>
                  </a:extLst>
                </a:gridCol>
              </a:tblGrid>
              <a:tr h="39348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АВИ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С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Т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А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ГНАЦИЯ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extLst>
                  <a:ext uri="{0D108BD9-81ED-4DB2-BD59-A6C34878D82A}">
                    <a16:rowId xmlns:a16="http://schemas.microsoft.com/office/drawing/2014/main" val="4192903376"/>
                  </a:ext>
                </a:extLst>
              </a:tr>
              <a:tr h="39348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АВ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А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Л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Ь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ПАРИ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extLst>
                  <a:ext uri="{0D108BD9-81ED-4DB2-BD59-A6C34878D82A}">
                    <a16:rowId xmlns:a16="http://schemas.microsoft.com/office/drawing/2014/main" val="4131583801"/>
                  </a:ext>
                </a:extLst>
              </a:tr>
              <a:tr h="39348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ГРОСС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Б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У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Х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ГАЛТЕР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extLst>
                  <a:ext uri="{0D108BD9-81ED-4DB2-BD59-A6C34878D82A}">
                    <a16:rowId xmlns:a16="http://schemas.microsoft.com/office/drawing/2014/main" val="284334568"/>
                  </a:ext>
                </a:extLst>
              </a:tr>
              <a:tr h="59970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РЕЦИ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Д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И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В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ЕРСИФИКАЦИЯ</a:t>
                      </a:r>
                      <a:endParaRPr lang="ru-RU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extLst>
                  <a:ext uri="{0D108BD9-81ED-4DB2-BD59-A6C34878D82A}">
                    <a16:rowId xmlns:a16="http://schemas.microsoft.com/office/drawing/2014/main" val="1032287126"/>
                  </a:ext>
                </a:extLst>
              </a:tr>
              <a:tr h="39348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КРЕДИ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Т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О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Р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ГОВЛЯ</a:t>
                      </a:r>
                      <a:endParaRPr lang="ru-RU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extLst>
                  <a:ext uri="{0D108BD9-81ED-4DB2-BD59-A6C34878D82A}">
                    <a16:rowId xmlns:a16="http://schemas.microsoft.com/office/drawing/2014/main" val="879222679"/>
                  </a:ext>
                </a:extLst>
              </a:tr>
              <a:tr h="39348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РЕЕ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С</a:t>
                      </a:r>
                      <a:endParaRPr lang="ru-RU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Т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Р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АХОВАНИЕ</a:t>
                      </a:r>
                      <a:endParaRPr lang="ru-RU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extLst>
                  <a:ext uri="{0D108BD9-81ED-4DB2-BD59-A6C34878D82A}">
                    <a16:rowId xmlns:a16="http://schemas.microsoft.com/office/drawing/2014/main" val="3887133258"/>
                  </a:ext>
                </a:extLst>
              </a:tr>
              <a:tr h="39348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КОНТР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А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К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Т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ИВ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extLst>
                  <a:ext uri="{0D108BD9-81ED-4DB2-BD59-A6C34878D82A}">
                    <a16:rowId xmlns:a16="http://schemas.microsoft.com/office/drawing/2014/main" val="2863193408"/>
                  </a:ext>
                </a:extLst>
              </a:tr>
              <a:tr h="39348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АНА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Л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И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З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ИНГ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extLst>
                  <a:ext uri="{0D108BD9-81ED-4DB2-BD59-A6C34878D82A}">
                    <a16:rowId xmlns:a16="http://schemas.microsoft.com/office/drawing/2014/main" val="3533727059"/>
                  </a:ext>
                </a:extLst>
              </a:tr>
              <a:tr h="39348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КАПИ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Т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А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Л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ОН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extLst>
                  <a:ext uri="{0D108BD9-81ED-4DB2-BD59-A6C34878D82A}">
                    <a16:rowId xmlns:a16="http://schemas.microsoft.com/office/drawing/2014/main" val="1176095806"/>
                  </a:ext>
                </a:extLst>
              </a:tr>
              <a:tr h="39348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РИЭЛ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Т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Е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Р</a:t>
                      </a:r>
                      <a:endParaRPr lang="ru-RU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МИНАЛ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extLst>
                  <a:ext uri="{0D108BD9-81ED-4DB2-BD59-A6C34878D82A}">
                    <a16:rowId xmlns:a16="http://schemas.microsoft.com/office/drawing/2014/main" val="3292538869"/>
                  </a:ext>
                </a:extLst>
              </a:tr>
              <a:tr h="39348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ЗАДА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Т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О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К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ЕН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extLst>
                  <a:ext uri="{0D108BD9-81ED-4DB2-BD59-A6C34878D82A}">
                    <a16:rowId xmlns:a16="http://schemas.microsoft.com/office/drawing/2014/main" val="3956951783"/>
                  </a:ext>
                </a:extLst>
              </a:tr>
              <a:tr h="39348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НА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Л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О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Г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ИСТИКА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extLst>
                  <a:ext uri="{0D108BD9-81ED-4DB2-BD59-A6C34878D82A}">
                    <a16:rowId xmlns:a16="http://schemas.microsoft.com/office/drawing/2014/main" val="3237858166"/>
                  </a:ext>
                </a:extLst>
              </a:tr>
              <a:tr h="39348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НОМИ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Н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А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Л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ИЧНОСТЬ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extLst>
                  <a:ext uri="{0D108BD9-81ED-4DB2-BD59-A6C34878D82A}">
                    <a16:rowId xmlns:a16="http://schemas.microsoft.com/office/drawing/2014/main" val="653305074"/>
                  </a:ext>
                </a:extLst>
              </a:tr>
              <a:tr h="39348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СП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Р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О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С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ТОВЩИК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extLst>
                  <a:ext uri="{0D108BD9-81ED-4DB2-BD59-A6C34878D82A}">
                    <a16:rowId xmlns:a16="http://schemas.microsoft.com/office/drawing/2014/main" val="17998556"/>
                  </a:ext>
                </a:extLst>
              </a:tr>
              <a:tr h="39348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ГОНО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Р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А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Р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ИТЕТ</a:t>
                      </a:r>
                      <a:endParaRPr lang="ru-RU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59" marR="24259" marT="0" marB="0"/>
                </a:tc>
                <a:extLst>
                  <a:ext uri="{0D108BD9-81ED-4DB2-BD59-A6C34878D82A}">
                    <a16:rowId xmlns:a16="http://schemas.microsoft.com/office/drawing/2014/main" val="60457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1196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571" y="0"/>
            <a:ext cx="10737669" cy="86214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Составьте сложный план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/>
              <a:t>1. Правила оформления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6754" y="862149"/>
            <a:ext cx="113908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Сложный план должен содержать не </a:t>
            </a:r>
            <a:r>
              <a:rPr lang="ru-RU" dirty="0"/>
              <a:t>менее </a:t>
            </a:r>
            <a:r>
              <a:rPr lang="ru-RU" b="1" u="sng" dirty="0"/>
              <a:t>трех </a:t>
            </a:r>
            <a:r>
              <a:rPr lang="ru-RU" b="1" u="sng" dirty="0" smtClean="0"/>
              <a:t>пунктов </a:t>
            </a:r>
            <a:r>
              <a:rPr lang="ru-RU" dirty="0" smtClean="0">
                <a:solidFill>
                  <a:srgbClr val="FF0000"/>
                </a:solidFill>
              </a:rPr>
              <a:t>(иначе 0 баллов), </a:t>
            </a:r>
            <a:r>
              <a:rPr lang="ru-RU" b="1" u="sng" dirty="0" smtClean="0"/>
              <a:t>два</a:t>
            </a:r>
            <a:r>
              <a:rPr lang="ru-RU" dirty="0" smtClean="0"/>
              <a:t> </a:t>
            </a:r>
            <a:r>
              <a:rPr lang="ru-RU" dirty="0"/>
              <a:t>из </a:t>
            </a:r>
            <a:r>
              <a:rPr lang="ru-RU" dirty="0" smtClean="0"/>
              <a:t>которых должны быть </a:t>
            </a:r>
            <a:r>
              <a:rPr lang="ru-RU" u="sng" dirty="0" smtClean="0"/>
              <a:t>развернуты</a:t>
            </a:r>
            <a:r>
              <a:rPr lang="ru-RU" dirty="0" smtClean="0"/>
              <a:t> (т.е. содержать </a:t>
            </a:r>
            <a:r>
              <a:rPr lang="ru-RU" u="sng" dirty="0" smtClean="0"/>
              <a:t>не менее трех подпунктов</a:t>
            </a:r>
            <a:r>
              <a:rPr lang="ru-RU" dirty="0" smtClean="0"/>
              <a:t>) и раскрывать тему по существу.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Рекомендации: </a:t>
            </a:r>
          </a:p>
          <a:p>
            <a:r>
              <a:rPr lang="ru-RU" dirty="0" smtClean="0"/>
              <a:t>- при выполнении задания необходимо записывать:</a:t>
            </a:r>
          </a:p>
          <a:p>
            <a:pPr algn="ctr"/>
            <a:r>
              <a:rPr lang="ru-RU" dirty="0" smtClean="0"/>
              <a:t>Задание № </a:t>
            </a:r>
            <a:r>
              <a:rPr lang="ru-RU" dirty="0"/>
              <a:t>24. </a:t>
            </a:r>
            <a:endParaRPr lang="ru-RU" dirty="0" smtClean="0"/>
          </a:p>
          <a:p>
            <a:pPr algn="ctr"/>
            <a:r>
              <a:rPr lang="ru-RU" dirty="0" smtClean="0"/>
              <a:t>Тема</a:t>
            </a:r>
            <a:r>
              <a:rPr lang="ru-RU" dirty="0"/>
              <a:t>: «_________________» </a:t>
            </a:r>
          </a:p>
          <a:p>
            <a:pPr algn="ctr"/>
            <a:r>
              <a:rPr lang="ru-RU" dirty="0" smtClean="0"/>
              <a:t>ПЛАН: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план не может быть в виде сплошного текста, обязательно обозначение пунктов и подпунктов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(иначе не проверяется экспертом);</a:t>
            </a:r>
          </a:p>
          <a:p>
            <a:r>
              <a:rPr lang="ru-RU" dirty="0" smtClean="0"/>
              <a:t>– оптимальное количество пунктов плана от 5-ти до 7-ми;  - не </a:t>
            </a:r>
            <a:r>
              <a:rPr lang="ru-RU" dirty="0"/>
              <a:t>допускать сокращений слов! </a:t>
            </a:r>
          </a:p>
        </p:txBody>
      </p:sp>
      <p:pic>
        <p:nvPicPr>
          <p:cNvPr id="6" name="Объект 5" descr="Графическая формула планов составлена автором"/>
          <p:cNvPicPr>
            <a:picLocks noGrp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481" b="-1"/>
          <a:stretch/>
        </p:blipFill>
        <p:spPr bwMode="auto">
          <a:xfrm>
            <a:off x="1985553" y="3724471"/>
            <a:ext cx="6230983" cy="29890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29865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240972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Составьте сложный план</a:t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 smtClean="0"/>
              <a:t>2. Универсальный алгоритм</a:t>
            </a:r>
            <a:endParaRPr lang="ru-RU" sz="3200" dirty="0"/>
          </a:p>
        </p:txBody>
      </p:sp>
      <p:pic>
        <p:nvPicPr>
          <p:cNvPr id="16" name="Объект 15" descr="Фото с майнд-карты, составленной автором"/>
          <p:cNvPicPr>
            <a:picLocks noGrp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04"/>
          <a:stretch/>
        </p:blipFill>
        <p:spPr bwMode="auto">
          <a:xfrm>
            <a:off x="455265" y="744583"/>
            <a:ext cx="9263500" cy="61134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09321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0"/>
            <a:ext cx="8596841" cy="1489166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Составьте сложный план</a:t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 smtClean="0"/>
              <a:t>3. Условная классификация видов планов</a:t>
            </a:r>
            <a:br>
              <a:rPr lang="ru-RU" sz="2800" dirty="0" smtClean="0"/>
            </a:br>
            <a:r>
              <a:rPr lang="ru-RU" sz="2800" dirty="0" smtClean="0"/>
              <a:t>(по формулировке темы)</a:t>
            </a:r>
            <a:endParaRPr lang="ru-RU" sz="2800" dirty="0"/>
          </a:p>
        </p:txBody>
      </p:sp>
      <p:pic>
        <p:nvPicPr>
          <p:cNvPr id="5" name="Объект 4" descr="Классификация планов, составленная автором  "/>
          <p:cNvPicPr>
            <a:picLocks noGrp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006" y="1489166"/>
            <a:ext cx="10737668" cy="49769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309955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26126"/>
            <a:ext cx="9642323" cy="927463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Составьте сложный план </a:t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 smtClean="0"/>
              <a:t>4. «Узкая» тема</a:t>
            </a:r>
            <a:endParaRPr lang="ru-RU" sz="2800" dirty="0"/>
          </a:p>
        </p:txBody>
      </p:sp>
      <p:pic>
        <p:nvPicPr>
          <p:cNvPr id="6146" name="Picture 2" descr="Пример выполнения задания с ошибкой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704" y="1188719"/>
            <a:ext cx="9431382" cy="576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1887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849394" cy="862149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Составьте сложный план </a:t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 smtClean="0"/>
              <a:t>Пример плана на максимальные 4 б.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7170" name="Picture 2" descr="https://avatars.mds.yandex.net/get-zen_doc/1329105/pub_5c5aba6c0e066000ad63d57c_5c5ae6d7910d5100ad8987be/scale_240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069" y="862149"/>
            <a:ext cx="10371908" cy="5995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2291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629" y="130630"/>
            <a:ext cx="10894422" cy="104502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Составьте сложный план </a:t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 smtClean="0"/>
              <a:t>5.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Хамелеон меняет цвет составил план, а баллов нет…</a:t>
            </a:r>
            <a:endParaRPr lang="ru-RU" sz="2800" dirty="0"/>
          </a:p>
        </p:txBody>
      </p:sp>
      <p:pic>
        <p:nvPicPr>
          <p:cNvPr id="11" name="Picture 7" descr="https://avatars.mds.yandex.net/get-zen_doc/751940/pub_5c5d556e5bd0cb00ac3def4a_5c5d594dfacd8f00aef35840/scale_240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20" y="1045030"/>
            <a:ext cx="9601200" cy="280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https://avatars.mds.yandex.net/get-zen_doc/1362956/pub_5c5d556e5bd0cb00ac3def4a_5c5d5bac2e6eb000ad30fde2/scale_24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630" y="3853544"/>
            <a:ext cx="10646228" cy="313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3666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131" y="156755"/>
            <a:ext cx="10058400" cy="10669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Составьте сложный </a:t>
            </a:r>
            <a:r>
              <a:rPr lang="ru-RU" sz="2800" dirty="0" smtClean="0">
                <a:solidFill>
                  <a:srgbClr val="FF0000"/>
                </a:solidFill>
              </a:rPr>
              <a:t>план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Задание №24. Тема: «Наука и ее связь с другими областями духовной культуры».                </a:t>
            </a:r>
            <a:r>
              <a:rPr lang="ru-RU" sz="2200" dirty="0" smtClean="0">
                <a:solidFill>
                  <a:schemeClr val="tx2"/>
                </a:solidFill>
              </a:rPr>
              <a:t>ПЛАН:</a:t>
            </a:r>
            <a:br>
              <a:rPr lang="ru-RU" sz="2200" dirty="0" smtClean="0">
                <a:solidFill>
                  <a:schemeClr val="tx2"/>
                </a:solidFill>
              </a:rPr>
            </a:br>
            <a:endParaRPr lang="ru-RU" sz="2200" dirty="0">
              <a:solidFill>
                <a:schemeClr val="tx2"/>
              </a:solidFill>
            </a:endParaRPr>
          </a:p>
        </p:txBody>
      </p:sp>
      <p:pic>
        <p:nvPicPr>
          <p:cNvPr id="5122" name="Picture 2" descr="https://avatars.mds.yandex.net/get-zen_doc/195447/pub_5c5d556e5bd0cb00ac3def4a_5c5d5f715bd0cb00ac3defef/scale_240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834" y="1123406"/>
            <a:ext cx="9876697" cy="560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2523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04503"/>
            <a:ext cx="10332719" cy="1031966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Составьте сложный план </a:t>
            </a:r>
            <a:r>
              <a:rPr lang="ru-RU" sz="2800" dirty="0" smtClean="0"/>
              <a:t>6.Как попасть в ключи? </a:t>
            </a:r>
            <a:br>
              <a:rPr lang="ru-RU" sz="2800" dirty="0" smtClean="0"/>
            </a:br>
            <a:r>
              <a:rPr lang="ru-RU" sz="2800" dirty="0" smtClean="0"/>
              <a:t>(пункты плана, по существу раскрывающие тему)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7" y="1136469"/>
            <a:ext cx="11025052" cy="55386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i="1" u="sng" dirty="0" smtClean="0"/>
              <a:t>Образец плана в «копилку»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/>
              <a:t>Задание №24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b="1" dirty="0" smtClean="0"/>
              <a:t>Тема: «Предпринимательская деятельность»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b="1" dirty="0" smtClean="0"/>
              <a:t>План: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1. …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2. </a:t>
            </a:r>
            <a:r>
              <a:rPr lang="ru-RU" sz="2000" b="1" u="sng" dirty="0" smtClean="0"/>
              <a:t>Признаки предпринимательской деятельности</a:t>
            </a:r>
            <a:r>
              <a:rPr lang="ru-RU" sz="2000" u="sng" dirty="0" smtClean="0"/>
              <a:t>:</a:t>
            </a:r>
          </a:p>
          <a:p>
            <a:pPr marL="0" indent="0">
              <a:buNone/>
            </a:pPr>
            <a:r>
              <a:rPr lang="ru-RU" sz="2000" dirty="0" smtClean="0"/>
              <a:t>а) цель предпринимателя – получение прибыли; б) свобода; в) риск; </a:t>
            </a:r>
          </a:p>
          <a:p>
            <a:pPr marL="0" indent="0">
              <a:buNone/>
            </a:pPr>
            <a:r>
              <a:rPr lang="ru-RU" sz="2000" dirty="0" smtClean="0"/>
              <a:t>г) инициативность; д) новаторство и др.</a:t>
            </a:r>
          </a:p>
          <a:p>
            <a:r>
              <a:rPr lang="ru-RU" sz="2000" dirty="0" smtClean="0"/>
              <a:t>3. </a:t>
            </a:r>
            <a:r>
              <a:rPr lang="ru-RU" sz="2000" b="1" u="sng" dirty="0" smtClean="0"/>
              <a:t>Условия развития предпринимательства</a:t>
            </a:r>
            <a:r>
              <a:rPr lang="ru-RU" sz="2000" dirty="0" smtClean="0"/>
              <a:t>:</a:t>
            </a:r>
          </a:p>
          <a:p>
            <a:pPr marL="0" indent="0">
              <a:buNone/>
            </a:pPr>
            <a:r>
              <a:rPr lang="ru-RU" sz="2000" dirty="0" smtClean="0"/>
              <a:t>а) экономическая свобода; б) конкурентная среда; </a:t>
            </a:r>
          </a:p>
          <a:p>
            <a:pPr marL="0" indent="0">
              <a:buNone/>
            </a:pPr>
            <a:r>
              <a:rPr lang="ru-RU" sz="2000" dirty="0" smtClean="0"/>
              <a:t>в) защита прав предпринимателя и др.</a:t>
            </a:r>
          </a:p>
          <a:p>
            <a:r>
              <a:rPr lang="ru-RU" sz="2000" dirty="0" smtClean="0"/>
              <a:t>4. </a:t>
            </a:r>
            <a:r>
              <a:rPr lang="ru-RU" sz="2000" b="1" u="sng" dirty="0" smtClean="0"/>
              <a:t>Организационно-правовые формы предпринимательской деятельности</a:t>
            </a:r>
            <a:r>
              <a:rPr lang="ru-RU" sz="2000" dirty="0" smtClean="0"/>
              <a:t>:</a:t>
            </a:r>
          </a:p>
          <a:p>
            <a:pPr marL="0" indent="0">
              <a:buNone/>
            </a:pPr>
            <a:r>
              <a:rPr lang="ru-RU" sz="2000" dirty="0" smtClean="0"/>
              <a:t>а) индивидуальный предприниматель; б) производственный кооператив;</a:t>
            </a:r>
          </a:p>
          <a:p>
            <a:pPr marL="0" indent="0">
              <a:buNone/>
            </a:pPr>
            <a:r>
              <a:rPr lang="ru-RU" sz="2000" dirty="0" smtClean="0"/>
              <a:t>в) хозяйственное товарищество; г) хозяйственное общество и др.</a:t>
            </a:r>
          </a:p>
          <a:p>
            <a:r>
              <a:rPr lang="ru-RU" sz="2000" dirty="0" smtClean="0"/>
              <a:t>…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31198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3692"/>
            <a:ext cx="8596668" cy="1214846"/>
          </a:xfrm>
        </p:spPr>
        <p:txBody>
          <a:bodyPr/>
          <a:lstStyle/>
          <a:p>
            <a:pPr algn="ctr"/>
            <a:r>
              <a:rPr lang="ru-RU" dirty="0" smtClean="0"/>
              <a:t>Предварительный прогноз </a:t>
            </a:r>
            <a:br>
              <a:rPr lang="ru-RU" dirty="0" smtClean="0"/>
            </a:br>
            <a:r>
              <a:rPr lang="ru-RU" dirty="0" smtClean="0"/>
              <a:t>результатов сдачи ЕГЭ кадетами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509" y="1358538"/>
            <a:ext cx="10946674" cy="5408021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400" dirty="0" smtClean="0"/>
              <a:t>Итоги сдачи ЕГЭ по обществознанию в г. Севастополе 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/>
              <a:t>1/3 выпускников не набирает необходимого минимума баллов;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400" dirty="0" smtClean="0"/>
              <a:t>По итогам последних трех лет моей работы в ГБОУ «ОЦ «Бухта Казачья»» ежегодно около 65% выпускников сдавали ЕГЭ по обществознанию, из которых 10% не набирали необходимого минимума баллов;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400" dirty="0" smtClean="0"/>
              <a:t>В 2022 году 75% кадет – выпускников Севастопольского кадетского корпуса Следственного комитета РФ  планируют сдавать ЕГЭ по обществознанию.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/>
              <a:t>    Это будет первый выпуск кадет, их набирали в 10-й, а не в 8-й класс, а  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/>
              <a:t>    учеба проходила в условиях эпидемических ограничений.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400" dirty="0" smtClean="0"/>
              <a:t>По моей оценке, степень готовности 45%  кадет, из планирующих сдавать ЕГЭ, не позволяет рассчитывать на получение ими необходимого минимума баллов.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34236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4" y="178524"/>
            <a:ext cx="11704320" cy="762001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Составьте сложный </a:t>
            </a:r>
            <a:r>
              <a:rPr lang="ru-RU" sz="2400" dirty="0" smtClean="0">
                <a:solidFill>
                  <a:srgbClr val="FF0000"/>
                </a:solidFill>
              </a:rPr>
              <a:t>план. </a:t>
            </a:r>
            <a:r>
              <a:rPr lang="ru-RU" sz="2400" dirty="0" smtClean="0"/>
              <a:t>40 вариантов заданий №24 по разделу</a:t>
            </a:r>
            <a:r>
              <a:rPr lang="ru-RU" sz="2400" dirty="0" smtClean="0">
                <a:solidFill>
                  <a:schemeClr val="tx1"/>
                </a:solidFill>
              </a:rPr>
              <a:t> «Политика»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194" y="783771"/>
            <a:ext cx="5852160" cy="6074229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7737" y="740227"/>
            <a:ext cx="5564777" cy="6644840"/>
          </a:xfrm>
        </p:spPr>
      </p:pic>
    </p:spTree>
    <p:extLst>
      <p:ext uri="{BB962C8B-B14F-4D97-AF65-F5344CB8AC3E}">
        <p14:creationId xmlns:p14="http://schemas.microsoft.com/office/powerpoint/2010/main" val="14828320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1" y="195942"/>
            <a:ext cx="10175966" cy="770709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З</a:t>
            </a:r>
            <a:r>
              <a:rPr lang="ru-RU" dirty="0" smtClean="0"/>
              <a:t>адания № 25. Как приводить примеры?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966651"/>
            <a:ext cx="10125649" cy="5747658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r>
              <a:rPr lang="ru-RU" sz="2800" dirty="0" smtClean="0"/>
              <a:t>отличать аргумент от примера;</a:t>
            </a:r>
          </a:p>
          <a:p>
            <a:r>
              <a:rPr lang="ru-RU" sz="2800" dirty="0" smtClean="0"/>
              <a:t>помнить, что примеры не должны дублировать друг друга;</a:t>
            </a:r>
          </a:p>
          <a:p>
            <a:r>
              <a:rPr lang="ru-RU" sz="2800" dirty="0" smtClean="0"/>
              <a:t>знать алгоритм конструирования примера;</a:t>
            </a:r>
          </a:p>
          <a:p>
            <a:r>
              <a:rPr lang="ru-RU" sz="2800" dirty="0" smtClean="0"/>
              <a:t>регулярно смотреть новостные передачи, обсуждать знаковые события с родителями;</a:t>
            </a:r>
          </a:p>
          <a:p>
            <a:r>
              <a:rPr lang="ru-RU" sz="2800" dirty="0" smtClean="0"/>
              <a:t>собрать «копилку» примеров, сгруппировав их по разделам кодификатора.</a:t>
            </a:r>
          </a:p>
          <a:p>
            <a:r>
              <a:rPr lang="ru-RU" sz="2800" dirty="0" smtClean="0"/>
              <a:t>знать </a:t>
            </a:r>
            <a:r>
              <a:rPr lang="ru-RU" sz="2800" dirty="0"/>
              <a:t>как оценивается задание №25 </a:t>
            </a:r>
            <a:r>
              <a:rPr lang="ru-RU" sz="2800" dirty="0" smtClean="0"/>
              <a:t>(</a:t>
            </a:r>
            <a:r>
              <a:rPr lang="ru-RU" sz="2800" dirty="0"/>
              <a:t>максимум –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4 </a:t>
            </a:r>
            <a:r>
              <a:rPr lang="ru-RU" sz="2800" dirty="0"/>
              <a:t>первичных балла)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91690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"/>
            <a:ext cx="8596668" cy="10972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«Бермудский» треугольник: </a:t>
            </a:r>
            <a:br>
              <a:rPr lang="ru-RU" sz="3200" dirty="0" smtClean="0"/>
            </a:br>
            <a:r>
              <a:rPr lang="ru-RU" sz="3200" dirty="0" smtClean="0"/>
              <a:t>объем, время, мотивация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629" y="1097281"/>
            <a:ext cx="11025051" cy="5669279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/>
              <a:t>ОБЪЕМ: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FF0000"/>
                </a:solidFill>
              </a:rPr>
              <a:t>-</a:t>
            </a:r>
            <a:r>
              <a:rPr lang="ru-RU" sz="2400" dirty="0"/>
              <a:t> экзамен затрагивает </a:t>
            </a:r>
            <a:r>
              <a:rPr lang="ru-RU" sz="2400" b="1" dirty="0"/>
              <a:t>5 разных </a:t>
            </a:r>
            <a:r>
              <a:rPr lang="ru-RU" sz="2400" dirty="0"/>
              <a:t>областей научного </a:t>
            </a:r>
            <a:r>
              <a:rPr lang="ru-RU" sz="2400" dirty="0" smtClean="0"/>
              <a:t>знания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+</a:t>
            </a:r>
            <a:r>
              <a:rPr lang="ru-RU" sz="2400" dirty="0" smtClean="0"/>
              <a:t> четкий перечень тем по кодификатору</a:t>
            </a:r>
          </a:p>
          <a:p>
            <a:r>
              <a:rPr lang="ru-RU" sz="2400" b="1" dirty="0" smtClean="0"/>
              <a:t>ВРЕМЯ: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</a:rPr>
              <a:t>- </a:t>
            </a:r>
            <a:r>
              <a:rPr lang="ru-RU" sz="2400" dirty="0"/>
              <a:t>острая нехватка времени для </a:t>
            </a:r>
            <a:r>
              <a:rPr lang="ru-RU" sz="2400" b="1" u="sng" dirty="0"/>
              <a:t>повторения</a:t>
            </a:r>
            <a:r>
              <a:rPr lang="ru-RU" sz="2400" dirty="0"/>
              <a:t> и закрепления пройденного материала (урок 40 минут…)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+</a:t>
            </a:r>
            <a:r>
              <a:rPr lang="ru-RU" sz="2400" dirty="0" smtClean="0"/>
              <a:t> очень помогают подготовке к ЕГЭ по обществознанию </a:t>
            </a:r>
            <a:r>
              <a:rPr lang="ru-RU" sz="2400" dirty="0" err="1" smtClean="0"/>
              <a:t>межпредметные</a:t>
            </a:r>
            <a:r>
              <a:rPr lang="ru-RU" sz="2400" dirty="0" smtClean="0"/>
              <a:t> связи, качество знаний кадета по всем учебным  предметам</a:t>
            </a:r>
          </a:p>
          <a:p>
            <a:r>
              <a:rPr lang="ru-RU" sz="2400" b="1" dirty="0" smtClean="0"/>
              <a:t>МОТИВАЦИЯ: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-</a:t>
            </a:r>
            <a:r>
              <a:rPr lang="ru-RU" sz="2400" dirty="0" smtClean="0"/>
              <a:t> у большинства «внешняя» (через «не хочу»)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+</a:t>
            </a:r>
            <a:r>
              <a:rPr lang="ru-RU" sz="2400" dirty="0" smtClean="0"/>
              <a:t> атмосфера обучения в кадетском корпусе дает сильную «престижную» мотивацию, а практическое знакомство с профессией помогает реально прочувствовать полезность и необходимость теоретических знаний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4921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04503"/>
            <a:ext cx="8596668" cy="50945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PS</a:t>
            </a:r>
            <a:r>
              <a:rPr lang="ru-RU" dirty="0" smtClean="0"/>
              <a:t>. Что делать?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069" y="809897"/>
            <a:ext cx="10267405" cy="58129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Кадетам:</a:t>
            </a:r>
          </a:p>
          <a:p>
            <a:r>
              <a:rPr lang="ru-RU" sz="2000" dirty="0" smtClean="0"/>
              <a:t>Тренировать память (учить наизусть, прежде всего - </a:t>
            </a:r>
            <a:r>
              <a:rPr lang="ru-RU" sz="2000" b="1" u="sng" dirty="0" smtClean="0"/>
              <a:t>термины</a:t>
            </a:r>
            <a:r>
              <a:rPr lang="ru-RU" sz="2000" dirty="0" smtClean="0"/>
              <a:t>).</a:t>
            </a:r>
          </a:p>
          <a:p>
            <a:r>
              <a:rPr lang="ru-RU" sz="2000" dirty="0" smtClean="0"/>
              <a:t>Формировать копилку терминов, примеров, планов.</a:t>
            </a:r>
          </a:p>
          <a:p>
            <a:r>
              <a:rPr lang="ru-RU" sz="2000" dirty="0" smtClean="0"/>
              <a:t>Отрабатывать типы заданий, работая с «</a:t>
            </a:r>
            <a:r>
              <a:rPr lang="ru-RU" sz="2000" u="sng" dirty="0" smtClean="0"/>
              <a:t>бумажным</a:t>
            </a:r>
            <a:r>
              <a:rPr lang="ru-RU" sz="2000" dirty="0" smtClean="0"/>
              <a:t>» тренажером.</a:t>
            </a:r>
          </a:p>
          <a:p>
            <a:r>
              <a:rPr lang="ru-RU" sz="2000" dirty="0"/>
              <a:t>Не распыляться: «Учебник, учебник и еще раз </a:t>
            </a:r>
            <a:r>
              <a:rPr lang="ru-RU" sz="2000" b="1" dirty="0"/>
              <a:t>УЧЕБНИК!!!</a:t>
            </a:r>
            <a:r>
              <a:rPr lang="ru-RU" sz="2000" dirty="0"/>
              <a:t>» </a:t>
            </a:r>
          </a:p>
          <a:p>
            <a:pPr marL="0" indent="0">
              <a:buNone/>
            </a:pPr>
            <a:r>
              <a:rPr lang="ru-RU" sz="2000" dirty="0" smtClean="0"/>
              <a:t>    (</a:t>
            </a:r>
            <a:r>
              <a:rPr lang="ru-RU" sz="2000" dirty="0"/>
              <a:t>это, во-первых, отработка умения работать с текстом, а, во-вторых, несмотря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на имеющиеся </a:t>
            </a:r>
            <a:r>
              <a:rPr lang="ru-RU" sz="2000" dirty="0"/>
              <a:t>в учебниках ошибки, к ним можно </a:t>
            </a:r>
            <a:r>
              <a:rPr lang="ru-RU" sz="2000" u="sng" dirty="0"/>
              <a:t>апеллировать</a:t>
            </a:r>
            <a:r>
              <a:rPr lang="ru-RU" sz="2000" dirty="0" smtClean="0"/>
              <a:t>).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Педагогам:</a:t>
            </a:r>
          </a:p>
          <a:p>
            <a:r>
              <a:rPr lang="ru-RU" sz="2000" dirty="0" smtClean="0"/>
              <a:t>При проведении проверочных работ максимально использовать задания по типу ЕГЭ, взаимную проверку и самостоятельную подготовку кадетами </a:t>
            </a:r>
            <a:r>
              <a:rPr lang="ru-RU" sz="2000" smtClean="0"/>
              <a:t>таких заданий.</a:t>
            </a:r>
            <a:endParaRPr lang="ru-RU" sz="2000" dirty="0" smtClean="0"/>
          </a:p>
          <a:p>
            <a:r>
              <a:rPr lang="ru-RU" sz="2000" dirty="0" smtClean="0"/>
              <a:t>Помнить о специфике подготовки к олимпиадам и к ЕГЭ, к ЕГЭ и к ДВИ.</a:t>
            </a:r>
          </a:p>
          <a:p>
            <a:endParaRPr lang="ru-RU" sz="2000" dirty="0" smtClean="0"/>
          </a:p>
          <a:p>
            <a:pPr marL="0" indent="0">
              <a:buNone/>
            </a:pPr>
            <a:r>
              <a:rPr lang="ru-RU" sz="2400" i="1" dirty="0" smtClean="0"/>
              <a:t>	Спасибо за внимание! </a:t>
            </a:r>
          </a:p>
          <a:p>
            <a:pPr marL="0" indent="0">
              <a:buNone/>
            </a:pPr>
            <a:r>
              <a:rPr lang="ru-RU" sz="2400" i="1" dirty="0"/>
              <a:t>	</a:t>
            </a:r>
            <a:r>
              <a:rPr lang="ru-RU" sz="2400" i="1" dirty="0" smtClean="0"/>
              <a:t>Я готова ответить на ваши вопросы.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659978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56754"/>
            <a:ext cx="10084525" cy="113647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О необходимости преподавания предмета обществознания на углубленном уровне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074" y="1698171"/>
            <a:ext cx="10463349" cy="4911636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Необходимо использование в 10-м и 11-м классе учебник по обществознанию профильного уровня, в котором отсутствует раздел: «Правовое регулирование общественных отношений», </a:t>
            </a:r>
            <a:r>
              <a:rPr lang="ru-RU" sz="2800" b="1" dirty="0" smtClean="0"/>
              <a:t>дублирующий учебный материал курса права;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рограмма предмета обществознания на профильном уровне рассчитана на 3 часа в неделю, а не на 2, как на базовом уровне преподавания, а </a:t>
            </a:r>
            <a:r>
              <a:rPr lang="ru-RU" sz="2800" u="sng" dirty="0" smtClean="0"/>
              <a:t>дополнительный час во внеурочное время</a:t>
            </a:r>
            <a:r>
              <a:rPr lang="ru-RU" sz="2800" dirty="0" smtClean="0"/>
              <a:t>, посвященный трудным вопросам обществознания, не способствует выработке четкой системы подготовки кадет к ЕГЭ по предмету.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86850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-1"/>
            <a:ext cx="8596668" cy="1188721"/>
          </a:xfrm>
        </p:spPr>
        <p:txBody>
          <a:bodyPr/>
          <a:lstStyle/>
          <a:p>
            <a:pPr algn="ctr"/>
            <a:r>
              <a:rPr lang="ru-RU" dirty="0" smtClean="0"/>
              <a:t>Изменения в оценивании </a:t>
            </a:r>
            <a:br>
              <a:rPr lang="ru-RU" dirty="0" smtClean="0"/>
            </a:br>
            <a:r>
              <a:rPr lang="ru-RU" dirty="0" smtClean="0"/>
              <a:t>заданий  второй части ЕГЭ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075" y="1724297"/>
            <a:ext cx="10528662" cy="500307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800" dirty="0"/>
              <a:t>	</a:t>
            </a:r>
            <a:r>
              <a:rPr lang="ru-RU" sz="3900" dirty="0" smtClean="0"/>
              <a:t>Указания </a:t>
            </a:r>
            <a:r>
              <a:rPr lang="ru-RU" sz="3900" dirty="0"/>
              <a:t>по </a:t>
            </a:r>
            <a:r>
              <a:rPr lang="ru-RU" sz="3900" dirty="0" smtClean="0"/>
              <a:t>оцениванию</a:t>
            </a:r>
            <a:endParaRPr lang="ru-RU" sz="3900" dirty="0"/>
          </a:p>
          <a:p>
            <a:pPr marL="0" indent="0">
              <a:buNone/>
            </a:pPr>
            <a:r>
              <a:rPr lang="ru-RU" sz="3000" i="1" dirty="0"/>
              <a:t>Если в развернутом ответе наряду с требуемым количеством корректно приведенных элементов ответа </a:t>
            </a:r>
            <a:endParaRPr lang="ru-RU" sz="3000" i="1" dirty="0" smtClean="0"/>
          </a:p>
          <a:p>
            <a:pPr marL="0" indent="0">
              <a:buNone/>
            </a:pPr>
            <a:r>
              <a:rPr lang="ru-RU" sz="3000" b="1" i="1" u="sng" dirty="0" smtClean="0"/>
              <a:t>приведены </a:t>
            </a:r>
            <a:r>
              <a:rPr lang="ru-RU" sz="3000" b="1" i="1" u="sng" dirty="0"/>
              <a:t>дополнительные (сверх требуемого в условии задания количества) </a:t>
            </a:r>
            <a:r>
              <a:rPr lang="ru-RU" sz="3000" b="1" i="1" u="sng" dirty="0" smtClean="0"/>
              <a:t>элементы, </a:t>
            </a:r>
            <a:r>
              <a:rPr lang="ru-RU" sz="3000" b="1" i="1" u="sng" dirty="0"/>
              <a:t>содержащие неточности  </a:t>
            </a:r>
            <a:r>
              <a:rPr lang="ru-RU" sz="3000" b="1" i="1" u="sng" dirty="0" smtClean="0"/>
              <a:t>или ошибки</a:t>
            </a:r>
            <a:r>
              <a:rPr lang="ru-RU" sz="3000" b="1" i="1" u="sng" dirty="0"/>
              <a:t>, искажающие смысл ответа</a:t>
            </a:r>
            <a:r>
              <a:rPr lang="ru-RU" sz="3000" i="1" dirty="0"/>
              <a:t>, то при оценивании действует следующее </a:t>
            </a:r>
            <a:r>
              <a:rPr lang="ru-RU" sz="3000" u="sng" dirty="0"/>
              <a:t>правило:</a:t>
            </a:r>
          </a:p>
          <a:p>
            <a:pPr marL="0" indent="0">
              <a:buNone/>
            </a:pPr>
            <a:r>
              <a:rPr lang="ru-RU" sz="3000" i="1" dirty="0"/>
              <a:t>- если таких элементов </a:t>
            </a:r>
            <a:r>
              <a:rPr lang="ru-RU" sz="3000" i="1" dirty="0" smtClean="0"/>
              <a:t>два или </a:t>
            </a:r>
            <a:r>
              <a:rPr lang="ru-RU" sz="3000" i="1" dirty="0"/>
              <a:t>более, то за ответ выставляется </a:t>
            </a:r>
            <a:r>
              <a:rPr lang="ru-RU" sz="3000" b="1" i="1" u="sng" dirty="0"/>
              <a:t>ноль баллов</a:t>
            </a:r>
            <a:r>
              <a:rPr lang="ru-RU" sz="3000" i="1" dirty="0"/>
              <a:t>;</a:t>
            </a:r>
            <a:endParaRPr lang="ru-RU" sz="3000" dirty="0"/>
          </a:p>
          <a:p>
            <a:pPr>
              <a:buFontTx/>
              <a:buChar char="-"/>
            </a:pPr>
            <a:r>
              <a:rPr lang="ru-RU" sz="3000" i="1" dirty="0" smtClean="0"/>
              <a:t>если </a:t>
            </a:r>
            <a:r>
              <a:rPr lang="ru-RU" sz="3000" i="1" dirty="0"/>
              <a:t>такой элемент </a:t>
            </a:r>
            <a:r>
              <a:rPr lang="ru-RU" sz="3000" i="1" dirty="0" smtClean="0"/>
              <a:t>один, </a:t>
            </a:r>
            <a:r>
              <a:rPr lang="ru-RU" sz="3000" i="1" dirty="0"/>
              <a:t>то за ответ выставляется </a:t>
            </a:r>
            <a:endParaRPr lang="ru-RU" sz="3000" i="1" dirty="0" smtClean="0"/>
          </a:p>
          <a:p>
            <a:pPr marL="0" indent="0">
              <a:buNone/>
            </a:pPr>
            <a:r>
              <a:rPr lang="ru-RU" sz="3000" b="1" i="1" u="sng" dirty="0" smtClean="0"/>
              <a:t>на </a:t>
            </a:r>
            <a:r>
              <a:rPr lang="ru-RU" sz="3000" b="1" i="1" u="sng" dirty="0"/>
              <a:t>один балл ниже</a:t>
            </a:r>
            <a:r>
              <a:rPr lang="ru-RU" sz="3000" b="1" i="1" dirty="0"/>
              <a:t> </a:t>
            </a:r>
            <a:r>
              <a:rPr lang="ru-RU" sz="3000" i="1" dirty="0"/>
              <a:t>фактического по критерию.</a:t>
            </a:r>
            <a:endParaRPr lang="ru-RU" sz="3000" dirty="0"/>
          </a:p>
          <a:p>
            <a:pPr marL="0" indent="0">
              <a:buNone/>
            </a:pPr>
            <a:r>
              <a:rPr lang="ru-RU" sz="3000" i="1" dirty="0"/>
              <a:t> </a:t>
            </a:r>
            <a:endParaRPr lang="ru-RU" sz="3000" dirty="0"/>
          </a:p>
          <a:p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76802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17566"/>
            <a:ext cx="8596668" cy="1306285"/>
          </a:xfrm>
        </p:spPr>
        <p:txBody>
          <a:bodyPr/>
          <a:lstStyle/>
          <a:p>
            <a:r>
              <a:rPr lang="ru-RU" dirty="0"/>
              <a:t>Оформление ответов при выполнении заданий </a:t>
            </a:r>
            <a:r>
              <a:rPr lang="ru-RU" dirty="0" smtClean="0"/>
              <a:t>ЕГЭ (работа с текстом)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068" y="1436915"/>
            <a:ext cx="10358845" cy="542108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dirty="0"/>
              <a:t>При выполнении задания </a:t>
            </a:r>
            <a:r>
              <a:rPr lang="ru-RU" sz="2400" b="1" dirty="0"/>
              <a:t>№17 (2 балла) </a:t>
            </a:r>
            <a:r>
              <a:rPr lang="ru-RU" sz="2400" dirty="0"/>
              <a:t>ответ должен быть только в виде </a:t>
            </a:r>
            <a:r>
              <a:rPr lang="ru-RU" sz="2400" u="sng" dirty="0"/>
              <a:t>выписанного из текста </a:t>
            </a:r>
            <a:r>
              <a:rPr lang="ru-RU" sz="2400" u="sng" dirty="0" smtClean="0"/>
              <a:t>предложения</a:t>
            </a:r>
            <a:r>
              <a:rPr lang="ru-RU" sz="2400" dirty="0"/>
              <a:t> 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(т.е. словами автора текста, а </a:t>
            </a:r>
            <a:r>
              <a:rPr lang="ru-RU" sz="2400" dirty="0"/>
              <a:t>не своими словами</a:t>
            </a:r>
            <a:r>
              <a:rPr lang="ru-RU" sz="2400" dirty="0" smtClean="0"/>
              <a:t>!)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>
              <a:spcBef>
                <a:spcPts val="0"/>
              </a:spcBef>
            </a:pPr>
            <a:r>
              <a:rPr lang="ru-RU" sz="2400" dirty="0" smtClean="0"/>
              <a:t>При выполнении задания </a:t>
            </a:r>
            <a:r>
              <a:rPr lang="ru-RU" sz="2400" b="1" dirty="0" smtClean="0"/>
              <a:t>№19 (3 балла):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«Используя обществоведческие знания и факты общественной жизни, проиллюстрируйте примерами действия, регулируемые тремя различными отраслями российского права. </a:t>
            </a:r>
            <a:r>
              <a:rPr lang="ru-RU" sz="2400" i="1" dirty="0" smtClean="0"/>
              <a:t>(</a:t>
            </a:r>
            <a:r>
              <a:rPr lang="ru-RU" sz="2400" b="1" i="1" u="sng" dirty="0" smtClean="0"/>
              <a:t>В каждом случае сначала приведите пример, затем укажите отрасль</a:t>
            </a:r>
            <a:r>
              <a:rPr lang="ru-RU" sz="2400" b="1" i="1" dirty="0" smtClean="0"/>
              <a:t>. </a:t>
            </a:r>
            <a:r>
              <a:rPr lang="ru-RU" sz="2400" i="1" dirty="0" smtClean="0"/>
              <a:t>Каждый пример должен быть сформулировать </a:t>
            </a:r>
            <a:r>
              <a:rPr lang="ru-RU" sz="2400" i="1" u="sng" dirty="0" smtClean="0"/>
              <a:t>развернуто</a:t>
            </a:r>
            <a:r>
              <a:rPr lang="ru-RU" sz="2400" i="1" dirty="0" smtClean="0"/>
              <a:t>)»</a:t>
            </a:r>
          </a:p>
          <a:p>
            <a:pPr>
              <a:spcBef>
                <a:spcPts val="0"/>
              </a:spcBef>
            </a:pPr>
            <a:r>
              <a:rPr lang="ru-RU" sz="2400" i="1" dirty="0" smtClean="0"/>
              <a:t>1) </a:t>
            </a:r>
            <a:r>
              <a:rPr lang="ru-RU" sz="2400" b="1" i="1" u="sng" dirty="0" smtClean="0"/>
              <a:t>Пример:</a:t>
            </a:r>
            <a:r>
              <a:rPr lang="ru-RU" sz="2400" i="1" dirty="0" smtClean="0"/>
              <a:t> совершеннолетний гражданин Сергей Петров принял участие в выборах в качестве кандидата в муниципальное собрание. </a:t>
            </a:r>
            <a:r>
              <a:rPr lang="ru-RU" sz="2400" b="1" i="1" u="sng" dirty="0" smtClean="0"/>
              <a:t>Отрасль:</a:t>
            </a:r>
            <a:r>
              <a:rPr lang="ru-RU" sz="2400" i="1" dirty="0" smtClean="0"/>
              <a:t> конституционное право</a:t>
            </a:r>
            <a:r>
              <a:rPr lang="ru-RU" sz="2400" b="1" i="1" dirty="0" smtClean="0"/>
              <a:t>.(1 балл)</a:t>
            </a:r>
          </a:p>
          <a:p>
            <a:pPr>
              <a:spcBef>
                <a:spcPts val="0"/>
              </a:spcBef>
            </a:pPr>
            <a:r>
              <a:rPr lang="ru-RU" sz="2400" i="1" dirty="0" smtClean="0"/>
              <a:t>Балл выставляется экспертом только за наличие </a:t>
            </a:r>
            <a:r>
              <a:rPr lang="ru-RU" sz="2400" b="1" u="sng" dirty="0" smtClean="0"/>
              <a:t>пары</a:t>
            </a:r>
            <a:r>
              <a:rPr lang="ru-RU" sz="2400" i="1" dirty="0" smtClean="0"/>
              <a:t>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u="sng" dirty="0" smtClean="0"/>
              <a:t>Пример + Отрасль, расположенные в соответствующем порядке!</a:t>
            </a:r>
            <a:endParaRPr lang="ru-RU" sz="2400" b="1" i="1" u="sng" dirty="0"/>
          </a:p>
        </p:txBody>
      </p:sp>
    </p:spTree>
    <p:extLst>
      <p:ext uri="{BB962C8B-B14F-4D97-AF65-F5344CB8AC3E}">
        <p14:creationId xmlns:p14="http://schemas.microsoft.com/office/powerpoint/2010/main" val="2835995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56754"/>
            <a:ext cx="8596668" cy="1136469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Оформление ответов </a:t>
            </a:r>
            <a:br>
              <a:rPr lang="ru-RU" sz="3200" dirty="0" smtClean="0"/>
            </a:br>
            <a:r>
              <a:rPr lang="ru-RU" sz="3200" dirty="0" smtClean="0"/>
              <a:t>при выполнении заданий ЕГЭ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075" y="1293223"/>
            <a:ext cx="10646228" cy="529045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smtClean="0"/>
              <a:t>На примере нового задания </a:t>
            </a:r>
            <a:r>
              <a:rPr lang="ru-RU" sz="2400" b="1" dirty="0" smtClean="0"/>
              <a:t>№23 </a:t>
            </a:r>
            <a:r>
              <a:rPr lang="ru-RU" sz="2400" dirty="0" smtClean="0"/>
              <a:t>(3 балла)</a:t>
            </a:r>
          </a:p>
          <a:p>
            <a:pPr marL="0" indent="0">
              <a:buNone/>
            </a:pPr>
            <a:r>
              <a:rPr lang="ru-RU" sz="2400" b="1" u="sng" dirty="0"/>
              <a:t>Т</a:t>
            </a:r>
            <a:r>
              <a:rPr lang="ru-RU" sz="2400" b="1" u="sng" dirty="0" smtClean="0"/>
              <a:t>ри подтверждения </a:t>
            </a:r>
            <a:r>
              <a:rPr lang="ru-RU" sz="2400" dirty="0" smtClean="0"/>
              <a:t>характеристики Конституции РФ:</a:t>
            </a:r>
          </a:p>
          <a:p>
            <a:pPr marL="0" indent="0">
              <a:buNone/>
            </a:pPr>
            <a:r>
              <a:rPr lang="ru-RU" sz="2400" dirty="0" smtClean="0"/>
              <a:t>1) </a:t>
            </a:r>
            <a:r>
              <a:rPr lang="ru-RU" sz="2400" u="sng" dirty="0"/>
              <a:t>В</a:t>
            </a:r>
            <a:r>
              <a:rPr lang="ru-RU" sz="2400" u="sng" dirty="0" smtClean="0"/>
              <a:t> Конституции РФ закреплена </a:t>
            </a:r>
            <a:r>
              <a:rPr lang="ru-RU" sz="2400" dirty="0" smtClean="0"/>
              <a:t>ценность российской культуры, разнообразия культур народов России;</a:t>
            </a:r>
          </a:p>
          <a:p>
            <a:pPr marL="0" indent="0">
              <a:buNone/>
            </a:pPr>
            <a:r>
              <a:rPr lang="ru-RU" sz="2400" dirty="0" smtClean="0"/>
              <a:t>2) </a:t>
            </a:r>
            <a:r>
              <a:rPr lang="ru-RU" sz="2400" u="sng" dirty="0"/>
              <a:t>В</a:t>
            </a:r>
            <a:r>
              <a:rPr lang="ru-RU" sz="2400" u="sng" dirty="0" smtClean="0"/>
              <a:t> Конституции РФ закреплен </a:t>
            </a:r>
            <a:r>
              <a:rPr lang="ru-RU" sz="2400" dirty="0" smtClean="0"/>
              <a:t>социальный характер Российского государства;</a:t>
            </a:r>
          </a:p>
          <a:p>
            <a:pPr marL="0" indent="0">
              <a:buNone/>
            </a:pPr>
            <a:r>
              <a:rPr lang="ru-RU" sz="2400" dirty="0" smtClean="0"/>
              <a:t>3) </a:t>
            </a:r>
            <a:r>
              <a:rPr lang="ru-RU" sz="2400" u="sng" dirty="0"/>
              <a:t>В</a:t>
            </a:r>
            <a:r>
              <a:rPr lang="ru-RU" sz="2400" u="sng" dirty="0" smtClean="0"/>
              <a:t> Конституции РФ закреплены </a:t>
            </a:r>
            <a:r>
              <a:rPr lang="ru-RU" sz="2400" dirty="0" smtClean="0"/>
              <a:t>социальные ценности исторической памяти, патриотизма, детства и семьи.</a:t>
            </a:r>
          </a:p>
          <a:p>
            <a:pPr lvl="1"/>
            <a:r>
              <a:rPr lang="ru-RU" sz="2800" i="1" dirty="0" smtClean="0"/>
              <a:t>Засчитываются только подтверждения, </a:t>
            </a:r>
            <a:r>
              <a:rPr lang="ru-RU" sz="2800" b="1" i="1" dirty="0" smtClean="0"/>
              <a:t>сформулированные как распространённые предложения </a:t>
            </a:r>
            <a:r>
              <a:rPr lang="ru-RU" sz="2800" i="1" dirty="0" smtClean="0"/>
              <a:t>(отдельные слова и словосочетания не засчитываются в качестве подтверждений).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097262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01890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Вариант работы с текстом Конституции РФ для подготовки выполнения задания № 23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6571" y="1188720"/>
            <a:ext cx="10633165" cy="5669279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В </a:t>
            </a:r>
            <a:r>
              <a:rPr lang="ru-RU" sz="2000" dirty="0"/>
              <a:t>соответствии с темами кодификатора вычитать текст Конституции </a:t>
            </a:r>
            <a:r>
              <a:rPr lang="ru-RU" sz="2000" dirty="0" smtClean="0"/>
              <a:t>РФ,  выписать соответствующие статьи</a:t>
            </a:r>
          </a:p>
          <a:p>
            <a:pPr marL="0" indent="0" algn="ctr">
              <a:buNone/>
            </a:pPr>
            <a:r>
              <a:rPr lang="ru-RU" sz="2000" dirty="0" smtClean="0"/>
              <a:t>(на примере </a:t>
            </a:r>
            <a:r>
              <a:rPr lang="ru-RU" sz="2000" b="1" dirty="0" smtClean="0"/>
              <a:t>раздела 4 «Политика</a:t>
            </a:r>
            <a:r>
              <a:rPr lang="ru-RU" sz="2000" dirty="0" smtClean="0"/>
              <a:t>»)</a:t>
            </a:r>
          </a:p>
          <a:p>
            <a:r>
              <a:rPr lang="ru-RU" sz="2000" dirty="0" smtClean="0"/>
              <a:t>4.1 Политика:____________; 4.2 Государство и его функции___________;</a:t>
            </a:r>
          </a:p>
          <a:p>
            <a:r>
              <a:rPr lang="ru-RU" sz="2000" dirty="0" smtClean="0"/>
              <a:t>4.3  Политическая система … ; 4.4 Типология политических режимов … ;</a:t>
            </a:r>
          </a:p>
          <a:p>
            <a:r>
              <a:rPr lang="ru-RU" sz="2000" dirty="0" smtClean="0"/>
              <a:t>4.5 Демократия, ее основные ценности и признаки: __________________;</a:t>
            </a:r>
          </a:p>
          <a:p>
            <a:r>
              <a:rPr lang="ru-RU" sz="2000" dirty="0" smtClean="0"/>
              <a:t>4.6. Гражданское общество и государство … ; 4.7 Политическая элита … ;</a:t>
            </a:r>
          </a:p>
          <a:p>
            <a:r>
              <a:rPr lang="ru-RU" sz="2000" dirty="0" smtClean="0"/>
              <a:t>4.8 Политические партии и движения … ; 4.9 СМИ в политической системе;</a:t>
            </a:r>
          </a:p>
          <a:p>
            <a:r>
              <a:rPr lang="ru-RU" sz="2000" dirty="0" smtClean="0"/>
              <a:t>4.10 Избирательная кампания в РФ … ; 4.11 Политический процесс … ;</a:t>
            </a:r>
          </a:p>
          <a:p>
            <a:r>
              <a:rPr lang="ru-RU" sz="2000" dirty="0" smtClean="0"/>
              <a:t>4.12 Политическое участие … ; 4.13 Политическое лидерство … ;</a:t>
            </a:r>
          </a:p>
          <a:p>
            <a:r>
              <a:rPr lang="ru-RU" sz="2000" dirty="0" smtClean="0"/>
              <a:t>4.14 Органы государственной власти РФ: ____________________________;</a:t>
            </a:r>
          </a:p>
          <a:p>
            <a:r>
              <a:rPr lang="ru-RU" sz="2000" dirty="0" smtClean="0"/>
              <a:t>4.15 Федеративное устройство РФ: __________________________________.</a:t>
            </a:r>
          </a:p>
          <a:p>
            <a:endParaRPr lang="ru-RU" sz="2000" dirty="0"/>
          </a:p>
          <a:p>
            <a:pPr algn="ctr"/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3129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0191" y="169818"/>
            <a:ext cx="8596668" cy="121484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ЕГЭ 2022: задание 18 (2 балла ) «Объяснение смысла понятия»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14847"/>
            <a:ext cx="10478346" cy="5486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/>
              <a:t>Не </a:t>
            </a:r>
            <a:r>
              <a:rPr lang="ru-RU" sz="2000" b="1" dirty="0"/>
              <a:t>засчитывается объяснение смысла понятия через: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отрицание (такое определение указывает на то, чем </a:t>
            </a:r>
            <a:r>
              <a:rPr lang="ru-RU" sz="2000" u="sng" dirty="0"/>
              <a:t>не</a:t>
            </a:r>
            <a:r>
              <a:rPr lang="ru-RU" sz="2000" dirty="0"/>
              <a:t> является предмет, </a:t>
            </a:r>
            <a:r>
              <a:rPr lang="ru-RU" sz="2000" u="sng" dirty="0"/>
              <a:t>не</a:t>
            </a:r>
            <a:r>
              <a:rPr lang="ru-RU" sz="2000" dirty="0"/>
              <a:t> указывая на то, чем является);</a:t>
            </a:r>
          </a:p>
          <a:p>
            <a:r>
              <a:rPr lang="ru-RU" sz="2000" dirty="0" smtClean="0"/>
              <a:t>метафору</a:t>
            </a:r>
            <a:r>
              <a:rPr lang="ru-RU" sz="2000" dirty="0"/>
              <a:t>, аллегорию, цитату (определение должно быть </a:t>
            </a:r>
            <a:r>
              <a:rPr lang="ru-RU" sz="2000" u="sng" dirty="0"/>
              <a:t>ясным</a:t>
            </a:r>
            <a:r>
              <a:rPr lang="ru-RU" sz="2000" dirty="0"/>
              <a:t>, </a:t>
            </a:r>
            <a:r>
              <a:rPr lang="ru-RU" sz="2000" u="sng" dirty="0"/>
              <a:t>не содержащим двусмысленности</a:t>
            </a:r>
            <a:r>
              <a:rPr lang="ru-RU" sz="2000" dirty="0"/>
              <a:t>);</a:t>
            </a:r>
          </a:p>
          <a:p>
            <a:r>
              <a:rPr lang="ru-RU" sz="2000" dirty="0" smtClean="0"/>
              <a:t>этимологию </a:t>
            </a:r>
            <a:r>
              <a:rPr lang="ru-RU" sz="2000" dirty="0"/>
              <a:t>слова (когда обучающиеся дают просто перевод понятия).</a:t>
            </a:r>
          </a:p>
          <a:p>
            <a:pPr marL="0" indent="0">
              <a:buNone/>
            </a:pPr>
            <a:r>
              <a:rPr lang="ru-RU" sz="2000" b="1" dirty="0"/>
              <a:t>Нельзя давать определение понятию Т О Л Ь К О через:</a:t>
            </a:r>
          </a:p>
          <a:p>
            <a:r>
              <a:rPr lang="ru-RU" sz="2000" dirty="0" smtClean="0"/>
              <a:t>тавтологию </a:t>
            </a:r>
            <a:r>
              <a:rPr lang="ru-RU" sz="2000" dirty="0"/>
              <a:t>(«идеалист – человек идеалистических убеждений», здесь определяющее понятие – повторение определяемого);</a:t>
            </a:r>
          </a:p>
          <a:p>
            <a:r>
              <a:rPr lang="ru-RU" sz="2000" dirty="0" smtClean="0"/>
              <a:t>генетическое </a:t>
            </a:r>
            <a:r>
              <a:rPr lang="ru-RU" sz="2000" dirty="0"/>
              <a:t>определение (указывает на происхождение предмета, способ его образования, но не исчерпывает сущности предмета);</a:t>
            </a:r>
          </a:p>
          <a:p>
            <a:r>
              <a:rPr lang="ru-RU" sz="2000" dirty="0" smtClean="0"/>
              <a:t>родовую </a:t>
            </a:r>
            <a:r>
              <a:rPr lang="ru-RU" sz="2000" dirty="0"/>
              <a:t>принадлежность (путем подведения под более широкое по объему понятие).</a:t>
            </a:r>
          </a:p>
          <a:p>
            <a:r>
              <a:rPr lang="ru-RU" sz="2000" dirty="0" smtClean="0"/>
              <a:t>использование информации, содержащейся  в тексте (этого точно будет недостаточно!)…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26704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447" y="130630"/>
            <a:ext cx="9483633" cy="1345474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          Определение </a:t>
            </a:r>
            <a:r>
              <a:rPr lang="ru-RU" dirty="0"/>
              <a:t>понятия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0447" y="796834"/>
            <a:ext cx="10894421" cy="586522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b="1" u="sng" dirty="0" smtClean="0"/>
              <a:t>Понятие определяется через 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b="1" u="sng" dirty="0" smtClean="0"/>
              <a:t>родовую </a:t>
            </a:r>
            <a:r>
              <a:rPr lang="ru-RU" sz="2800" b="1" u="sng" dirty="0"/>
              <a:t>принадлежность и видовое отличие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(должно быть </a:t>
            </a:r>
            <a:r>
              <a:rPr lang="ru-RU" sz="2800" b="1" u="sng" dirty="0"/>
              <a:t>не менее двух</a:t>
            </a:r>
            <a:r>
              <a:rPr lang="ru-RU" sz="2800" dirty="0"/>
              <a:t> существенных признаков</a:t>
            </a:r>
            <a:r>
              <a:rPr lang="ru-RU" sz="2800" dirty="0" smtClean="0"/>
              <a:t>)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 smtClean="0"/>
              <a:t>Это предполагает следующие шаги:</a:t>
            </a:r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ru-RU" sz="2200" dirty="0" smtClean="0"/>
              <a:t>1) Подведение </a:t>
            </a:r>
            <a:r>
              <a:rPr lang="ru-RU" sz="2200" u="sng" dirty="0"/>
              <a:t>определяемого </a:t>
            </a:r>
            <a:r>
              <a:rPr lang="ru-RU" sz="2200" u="sng" dirty="0" smtClean="0"/>
              <a:t>понятия</a:t>
            </a:r>
            <a:r>
              <a:rPr lang="ru-RU" sz="2200" dirty="0" smtClean="0"/>
              <a:t>  под </a:t>
            </a:r>
            <a:r>
              <a:rPr lang="ru-RU" sz="2200" dirty="0"/>
              <a:t>более широкое по объему </a:t>
            </a:r>
            <a:r>
              <a:rPr lang="ru-RU" sz="2200" u="sng" dirty="0"/>
              <a:t>родовое </a:t>
            </a:r>
            <a:r>
              <a:rPr lang="ru-RU" sz="2200" u="sng" dirty="0" smtClean="0"/>
              <a:t>понятие</a:t>
            </a:r>
            <a:r>
              <a:rPr lang="ru-RU" sz="2200" dirty="0" smtClean="0"/>
              <a:t>, </a:t>
            </a:r>
            <a:r>
              <a:rPr lang="ru-RU" sz="2200" dirty="0"/>
              <a:t>ближайшее к определяемому;</a:t>
            </a:r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ru-RU" sz="2200" dirty="0" smtClean="0"/>
              <a:t>2) Указание </a:t>
            </a:r>
            <a:r>
              <a:rPr lang="ru-RU" sz="2200" u="sng" dirty="0"/>
              <a:t>видового </a:t>
            </a:r>
            <a:r>
              <a:rPr lang="ru-RU" sz="2200" u="sng" dirty="0" smtClean="0"/>
              <a:t>отличия</a:t>
            </a:r>
            <a:r>
              <a:rPr lang="ru-RU" sz="2200" dirty="0" smtClean="0"/>
              <a:t>, </a:t>
            </a:r>
            <a:r>
              <a:rPr lang="ru-RU" sz="2200" dirty="0"/>
              <a:t>то есть признака, отличающего данный предмет (вид этого рода) от других видов, входящих в тот же род.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b="1" dirty="0"/>
              <a:t>Примеры: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200" dirty="0"/>
              <a:t>«</a:t>
            </a:r>
            <a:r>
              <a:rPr lang="ru-RU" sz="2200" i="1" dirty="0"/>
              <a:t>Чек</a:t>
            </a:r>
            <a:r>
              <a:rPr lang="ru-RU" sz="2200" dirty="0"/>
              <a:t> </a:t>
            </a:r>
            <a:r>
              <a:rPr lang="ru-RU" sz="2200" b="1" dirty="0"/>
              <a:t>(</a:t>
            </a:r>
            <a:r>
              <a:rPr lang="ru-RU" sz="2200" b="1" u="sng" dirty="0"/>
              <a:t>определяемое </a:t>
            </a:r>
            <a:r>
              <a:rPr lang="ru-RU" sz="2200" b="1" u="sng" dirty="0" smtClean="0"/>
              <a:t>понятие</a:t>
            </a:r>
            <a:r>
              <a:rPr lang="ru-RU" sz="2200" b="1" dirty="0" smtClean="0"/>
              <a:t>) </a:t>
            </a:r>
            <a:r>
              <a:rPr lang="ru-RU" sz="2200" dirty="0"/>
              <a:t>– </a:t>
            </a:r>
            <a:r>
              <a:rPr lang="ru-RU" sz="2200" i="1" dirty="0"/>
              <a:t>ценная бумага</a:t>
            </a:r>
            <a:r>
              <a:rPr lang="ru-RU" sz="2200" dirty="0"/>
              <a:t> </a:t>
            </a:r>
            <a:r>
              <a:rPr lang="ru-RU" sz="2200" b="1" dirty="0"/>
              <a:t>(</a:t>
            </a:r>
            <a:r>
              <a:rPr lang="ru-RU" sz="2200" b="1" u="sng" dirty="0"/>
              <a:t>родовое </a:t>
            </a:r>
            <a:r>
              <a:rPr lang="ru-RU" sz="2200" b="1" u="sng" dirty="0" smtClean="0"/>
              <a:t>понятие</a:t>
            </a:r>
            <a:r>
              <a:rPr lang="ru-RU" sz="2200" b="1" dirty="0" smtClean="0"/>
              <a:t>)</a:t>
            </a:r>
            <a:r>
              <a:rPr lang="ru-RU" sz="2200" dirty="0" smtClean="0"/>
              <a:t>, </a:t>
            </a:r>
            <a:r>
              <a:rPr lang="ru-RU" sz="2200" i="1" dirty="0"/>
              <a:t>содержащая ничем не обусловленное письменное распоряжение чекодателя банку уплатить держателю чека указанную в нем сумму</a:t>
            </a:r>
            <a:r>
              <a:rPr lang="ru-RU" sz="2200" dirty="0"/>
              <a:t> (</a:t>
            </a:r>
            <a:r>
              <a:rPr lang="ru-RU" sz="2200" b="1" u="sng" dirty="0"/>
              <a:t>видовое </a:t>
            </a:r>
            <a:r>
              <a:rPr lang="ru-RU" sz="2200" b="1" u="sng" dirty="0" smtClean="0"/>
              <a:t>отличие</a:t>
            </a:r>
            <a:r>
              <a:rPr lang="ru-RU" sz="2200" dirty="0" smtClean="0"/>
              <a:t> </a:t>
            </a:r>
            <a:r>
              <a:rPr lang="ru-RU" sz="2200" dirty="0"/>
              <a:t>– отличает чек от векселя, облигации и других ценных бумаг)».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200" dirty="0"/>
              <a:t>«</a:t>
            </a:r>
            <a:r>
              <a:rPr lang="ru-RU" sz="2200" i="1" dirty="0"/>
              <a:t>Республика</a:t>
            </a:r>
            <a:r>
              <a:rPr lang="ru-RU" sz="2200" dirty="0"/>
              <a:t> </a:t>
            </a:r>
            <a:r>
              <a:rPr lang="ru-RU" sz="2200" b="1" dirty="0"/>
              <a:t>(</a:t>
            </a:r>
            <a:r>
              <a:rPr lang="ru-RU" sz="2200" b="1" u="sng" dirty="0"/>
              <a:t>определяемое </a:t>
            </a:r>
            <a:r>
              <a:rPr lang="ru-RU" sz="2200" b="1" u="sng" dirty="0" smtClean="0"/>
              <a:t>понятие</a:t>
            </a:r>
            <a:r>
              <a:rPr lang="ru-RU" sz="2200" b="1" dirty="0" smtClean="0"/>
              <a:t>) </a:t>
            </a:r>
            <a:r>
              <a:rPr lang="ru-RU" sz="2200" b="1" dirty="0"/>
              <a:t>– </a:t>
            </a:r>
            <a:r>
              <a:rPr lang="ru-RU" sz="2200" i="1" dirty="0"/>
              <a:t>форма правления</a:t>
            </a:r>
            <a:r>
              <a:rPr lang="ru-RU" sz="2200" b="1" dirty="0"/>
              <a:t> (</a:t>
            </a:r>
            <a:r>
              <a:rPr lang="ru-RU" sz="2200" b="1" u="sng" dirty="0" smtClean="0"/>
              <a:t>родовое понятие</a:t>
            </a:r>
            <a:r>
              <a:rPr lang="ru-RU" sz="2200" b="1" dirty="0" smtClean="0"/>
              <a:t>), </a:t>
            </a:r>
            <a:r>
              <a:rPr lang="ru-RU" sz="2200" i="1" dirty="0"/>
              <a:t>при которой высшая государственная власть предоставлена выборному органу, избираемому на определенный срок</a:t>
            </a:r>
            <a:r>
              <a:rPr lang="ru-RU" sz="2200" dirty="0"/>
              <a:t> </a:t>
            </a:r>
            <a:r>
              <a:rPr lang="ru-RU" sz="2200" b="1" dirty="0"/>
              <a:t>(</a:t>
            </a:r>
            <a:r>
              <a:rPr lang="ru-RU" sz="2200" b="1" u="sng" dirty="0"/>
              <a:t>видовое </a:t>
            </a:r>
            <a:r>
              <a:rPr lang="ru-RU" sz="2200" b="1" u="sng" dirty="0" smtClean="0"/>
              <a:t>отличие</a:t>
            </a:r>
            <a:r>
              <a:rPr lang="ru-RU" sz="2200" b="1" dirty="0" smtClean="0"/>
              <a:t> – </a:t>
            </a:r>
            <a:r>
              <a:rPr lang="ru-RU" sz="2200" dirty="0"/>
              <a:t>отличает республику от монархии, где глава государства не избирается и правит пожизненно</a:t>
            </a:r>
            <a:r>
              <a:rPr lang="ru-RU" sz="2200" b="1" dirty="0"/>
              <a:t>)</a:t>
            </a:r>
            <a:r>
              <a:rPr lang="ru-RU" sz="2200" dirty="0"/>
              <a:t>.</a:t>
            </a:r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45401394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1425</TotalTime>
  <Words>1305</Words>
  <Application>Microsoft Office PowerPoint</Application>
  <PresentationFormat>Широкоэкранный</PresentationFormat>
  <Paragraphs>292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Times New Roman</vt:lpstr>
      <vt:lpstr>Trebuchet MS</vt:lpstr>
      <vt:lpstr>Wingdings 3</vt:lpstr>
      <vt:lpstr>Аспект</vt:lpstr>
      <vt:lpstr>ФЕДЕРАЛЬНОЕ ГОСУДАРСТВЕННОЕ КАЗЕННОЕ ОБЩЕОБРАЗОВАТЕЛЬНОЕ УЧРЕЖДЕНИЕ«СЕВАСТОПОЛЬСКИЙ КАДЕТСКИЙ КОРПУС СЛЕДСТВЕННОГО КОМИТЕТА РОССИЙСКОЙ ФЕДЕРАЦИИ ИМЕНИ В.И. ИСТОМИНА» </vt:lpstr>
      <vt:lpstr>Предварительный прогноз  результатов сдачи ЕГЭ кадетами</vt:lpstr>
      <vt:lpstr>О необходимости преподавания предмета обществознания на углубленном уровне</vt:lpstr>
      <vt:lpstr>Изменения в оценивании  заданий  второй части ЕГЭ</vt:lpstr>
      <vt:lpstr>Оформление ответов при выполнении заданий ЕГЭ (работа с текстом)</vt:lpstr>
      <vt:lpstr>Оформление ответов  при выполнении заданий ЕГЭ</vt:lpstr>
      <vt:lpstr>Вариант работы с текстом Конституции РФ для подготовки выполнения задания № 23</vt:lpstr>
      <vt:lpstr>ЕГЭ 2022: задание 18 (2 балла ) «Объяснение смысла понятия» </vt:lpstr>
      <vt:lpstr>          Определение понятия </vt:lpstr>
      <vt:lpstr>Где брать определения понятий?  «В качестве правильного может быть принято объяснение, ориентированное на признаки понятия, раскрытые в любом действующем  учебнике 6-11 классов из федерального перечня Минпросвещения РФ»  (демоверсия - указания по оцениванию задания № 18) </vt:lpstr>
      <vt:lpstr>Работа с экономическими терминами «Р Е Б У С»</vt:lpstr>
      <vt:lpstr>Составьте сложный план 1. Правила оформления</vt:lpstr>
      <vt:lpstr>Составьте сложный план 2. Универсальный алгоритм</vt:lpstr>
      <vt:lpstr>Составьте сложный план 3. Условная классификация видов планов (по формулировке темы)</vt:lpstr>
      <vt:lpstr>Составьте сложный план  4. «Узкая» тема</vt:lpstr>
      <vt:lpstr>Составьте сложный план  Пример плана на максимальные 4 б. </vt:lpstr>
      <vt:lpstr>Составьте сложный план  5. Хамелеон меняет цвет составил план, а баллов нет…</vt:lpstr>
      <vt:lpstr>Составьте сложный план Задание №24. Тема: «Наука и ее связь с другими областями духовной культуры».                ПЛАН: </vt:lpstr>
      <vt:lpstr>Составьте сложный план 6.Как попасть в ключи?  (пункты плана, по существу раскрывающие тему)</vt:lpstr>
      <vt:lpstr>Составьте сложный план. 40 вариантов заданий №24 по разделу «Политика»</vt:lpstr>
      <vt:lpstr>Задания № 25. Как приводить примеры?</vt:lpstr>
      <vt:lpstr>«Бермудский» треугольник:  объем, время, мотивация</vt:lpstr>
      <vt:lpstr>PS. Что делать?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ФЕДЕРАЛЬНОЕ ГОСУДАРСТВЕННОЕ КАЗЕННОЕ ОБЩЕОБРАЗОВАТЕЛЬНОЕ УЧРЕЖДЕНИЕ «СЕВАСТОПОЛЬСКИЙ КАДЕТСКИЙ КОРПУС СЛЕДСТВЕННОГО КОМИТЕТА РОССИЙСКОЙ ФЕДЕРАЦИИ ИМЕНИ В.И. ИСТОМИНА»       презентация опыта работы учителя высшей категории, эксперта ОГЭ и ЕГЭ по обществознанию Шкурко Г.А. по теме «Обществознание: трудные вопросы» Подготовка к ЕГЭ по обществознанию: секреты успеха</dc:title>
  <dc:creator>Пользователь</dc:creator>
  <cp:lastModifiedBy>Пользователь</cp:lastModifiedBy>
  <cp:revision>115</cp:revision>
  <dcterms:created xsi:type="dcterms:W3CDTF">2021-11-29T17:19:23Z</dcterms:created>
  <dcterms:modified xsi:type="dcterms:W3CDTF">2022-02-19T19:10:16Z</dcterms:modified>
</cp:coreProperties>
</file>