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65" r:id="rId5"/>
    <p:sldId id="267" r:id="rId6"/>
    <p:sldId id="277" r:id="rId7"/>
    <p:sldId id="275" r:id="rId8"/>
    <p:sldId id="279" r:id="rId9"/>
    <p:sldId id="281" r:id="rId10"/>
    <p:sldId id="268" r:id="rId11"/>
    <p:sldId id="283" r:id="rId12"/>
    <p:sldId id="260" r:id="rId13"/>
    <p:sldId id="284" r:id="rId14"/>
    <p:sldId id="285" r:id="rId15"/>
    <p:sldId id="286" r:id="rId16"/>
    <p:sldId id="287" r:id="rId17"/>
    <p:sldId id="288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27381" y="1598515"/>
            <a:ext cx="3862754" cy="261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41A28-D418-4C98-9218-479ABB95EC61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«Глобальные компетенции – как компонент функциональной грамотности»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2279104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Афанасьев И.А., учитель истории и обществознания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Требования ФГОС ООО к результатам освоения образовательной программы ООО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1188720"/>
          <a:ext cx="9144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48773"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Личностные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Метапредметные</a:t>
                      </a:r>
                      <a:r>
                        <a:rPr lang="ru-RU" dirty="0" smtClean="0"/>
                        <a:t>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Предметные результаты</a:t>
                      </a:r>
                      <a:endParaRPr lang="ru-RU" dirty="0"/>
                    </a:p>
                  </a:txBody>
                  <a:tcPr/>
                </a:tc>
              </a:tr>
              <a:tr h="4920507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сформированность</a:t>
                      </a:r>
                      <a:r>
                        <a:rPr lang="ru-RU" baseline="0" dirty="0" smtClean="0"/>
                        <a:t> системы значимых социальных и межличностных отношений, ценностно-смысловых установок, отражающие личностные и гражданские позиции в деятельности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социальные компетенции, </a:t>
                      </a:r>
                      <a:r>
                        <a:rPr lang="ru-RU" baseline="0" dirty="0" err="1" smtClean="0"/>
                        <a:t>спасобность</a:t>
                      </a:r>
                      <a:r>
                        <a:rPr lang="ru-RU" baseline="0" dirty="0" smtClean="0"/>
                        <a:t> ставить цели строить жизненные планы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способность к осознанию  российской идентичности в поликультурном социуме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освоение обучающимися </a:t>
                      </a:r>
                      <a:r>
                        <a:rPr lang="ru-RU" dirty="0" err="1" smtClean="0"/>
                        <a:t>межпредметные</a:t>
                      </a:r>
                      <a:r>
                        <a:rPr lang="ru-RU" dirty="0" smtClean="0"/>
                        <a:t> понятия и универсальные учебные действия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способность их использовать в учебной, познавательной</a:t>
                      </a:r>
                      <a:r>
                        <a:rPr lang="ru-RU" baseline="0" dirty="0" smtClean="0"/>
                        <a:t> и социальной практике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самостоятельность планирования и осуществления учебной деятельности и организации учебного сотрудничества с педагогами и сверстниками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Освоение обучающимися в ходе изучения учебного предмета …</a:t>
                      </a:r>
                      <a:r>
                        <a:rPr lang="ru-RU" baseline="0" dirty="0" smtClean="0"/>
                        <a:t> 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Ключевые компетенции у учащихся: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785926"/>
            <a:ext cx="835824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готовность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разрешению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проблем,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технологическая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компетентность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38125" algn="l"/>
              </a:tabLst>
            </a:pPr>
            <a:r>
              <a:rPr lang="ru-RU" sz="28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готовность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самообразованию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готовность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использованию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информационных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ресурсов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готовность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взаимодействию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коммуникативная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компетентность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0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чем выражается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глобальных компетенций?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Критическое рассмотрение с различных точек зрения проблем глобального характера и межкультурного взаимодействия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Осознание, как культурные, религиозные, политические, расовые и иные различия могут оказывать влияние на восприятие, суждения и взгляды (наши собственные и других людей)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Открытое, уважительное и эффективное взаимодействие с другими людьми на основе разделяемого всеми уважения к человеческому достоинству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Эффективные индивидуальные или групповые действия (деятельность) во имя коллективного благополучия и устойчивого развития в различных ситуациях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изменения в системе историко-обществоведческого образования: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2844" y="1428736"/>
            <a:ext cx="87154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произошел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отказ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формационного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подхода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внедрение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образовательный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процесс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учебно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методических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комплектов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основанных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цивилизационном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культурологическом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антропологическом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подходах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возросло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значение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историко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обществоведческого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образования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средства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гражданского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 нравственно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патриотического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образования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усилено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внимания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изучению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духовной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жизни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общества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человека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истории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вместо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приоритетного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изучения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экономической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истории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9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Технология критического мышления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496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3600" dirty="0" smtClean="0"/>
              <a:t>Стадия "вызова" направлена на вызов у учащихся уже имеющихся знаний по изучаемому вопросу, мотивацию к дальнейшей работе.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968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Прием "</a:t>
            </a:r>
            <a:r>
              <a:rPr lang="ru-RU" i="1" dirty="0" err="1" smtClean="0">
                <a:solidFill>
                  <a:srgbClr val="002060"/>
                </a:solidFill>
              </a:rPr>
              <a:t>верные-неверные</a:t>
            </a:r>
            <a:r>
              <a:rPr lang="ru-RU" i="1" dirty="0" smtClean="0">
                <a:solidFill>
                  <a:srgbClr val="002060"/>
                </a:solidFill>
              </a:rPr>
              <a:t> утверждения</a:t>
            </a:r>
            <a:r>
              <a:rPr lang="ru-RU" dirty="0" smtClean="0">
                <a:solidFill>
                  <a:srgbClr val="002060"/>
                </a:solidFill>
              </a:rPr>
              <a:t>".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брака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была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принцесса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София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Августа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Фредерика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Ангальт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Цербская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Священник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сказал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"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Вашу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дочь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ожидает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великое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будущее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вижу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лбу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3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короны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";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была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племянницей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Петра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Екатерина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отомстила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Румянцеву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хотел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присягать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бабе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Любила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своего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мужа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была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счастлива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браке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428596" y="4857760"/>
            <a:ext cx="85011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стадии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осмысления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учащиеся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работают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новой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информацией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делая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полях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пометки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"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v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" -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уже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знаю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, "+" -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новая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, "?" -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понял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есть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данной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маркировки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можно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составить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таблицу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45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прием "плюс-минус-вопрос"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По итогам можно составить таблицу. Часто в результате заполнения таблицы появляются две противоположные точки зрения на личность или событие. Например, на личность Бориса Годунова.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445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972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На стадии </a:t>
            </a:r>
            <a:r>
              <a:rPr lang="ru-RU" i="1" dirty="0" smtClean="0">
                <a:solidFill>
                  <a:srgbClr val="C00000"/>
                </a:solidFill>
              </a:rPr>
              <a:t>рефлексии</a:t>
            </a:r>
            <a:r>
              <a:rPr lang="ru-RU" dirty="0" smtClean="0"/>
              <a:t> необходимо вернуться к заданным вопросам, предположениям. Если не на все вопросы ответили на уроке, предлагается самим учащимся посмотреть дополнительную литературу. По обществознанию рефлексивный этап часто заканчивается написанием эссе.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543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Формирование глобальной компетентности – это составная часть целостного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воспитательного процесса, который отражает объективную необходимость, связанную с требованиями времени, и субъективный запрос мотивированных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субьектов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образовательного процесса – учащихся, учителей и родителей.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поликультурных и многонациональных образовательных организациях России существуют необходимые предпосылки для формирования осознанного межкультурного взаимодействия.  Развитие информационных технологий, обеспечивает возможность участия обучающихся в межрегиональных и международных проектах.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   Почему понятие глобальные компетенции стало актуальным для современной школы?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«Глобальные компетенции» в системе функциональной грамотности</a:t>
            </a:r>
            <a:endParaRPr lang="ru-RU" sz="36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4104456" cy="41044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Глобальная компетентность (глобальные компетенции)-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компонент функциональной грамотности,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одна из ключевых компетенций, составляющих основу ориентации и успешного существования в современном социуме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А.А.Леонтьев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700808"/>
            <a:ext cx="4248472" cy="41044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Глобальные компетенции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целостно интегрированный компонент функциональной грамотности, имеющий собственное предметное содержание, ценностную основу и нацеленный на формирование универсальных навыков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Коваль,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Дюкова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12700" marR="104139" algn="just">
              <a:lnSpc>
                <a:spcPct val="100000"/>
              </a:lnSpc>
              <a:spcBef>
                <a:spcPts val="105"/>
              </a:spcBef>
              <a:buNone/>
            </a:pPr>
            <a:r>
              <a:rPr lang="ru-RU" b="1" spc="-20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ru-RU" b="1" spc="-2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Глобальная </a:t>
            </a:r>
            <a:r>
              <a:rPr lang="ru-RU" b="1" spc="-5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компетентность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многогранная 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протяжении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всей жизни.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Глобально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компетентная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способна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изучать местные, 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глобальные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 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межкультурного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взаимодействия,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 и 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различные точки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зрения и 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мировоззрения,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 и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уважительно  взаимодействовать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другими,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также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2700" marR="240029" algn="just">
              <a:lnSpc>
                <a:spcPct val="100000"/>
              </a:lnSpc>
              <a:buNone/>
            </a:pP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действовать ответственно для обеспечения 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устойчивого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и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коллективного 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благополучия.</a:t>
            </a:r>
          </a:p>
          <a:p>
            <a:pPr marL="12700" marR="240029">
              <a:lnSpc>
                <a:spcPct val="100000"/>
              </a:lnSpc>
              <a:buNone/>
            </a:pPr>
            <a:endParaRPr lang="ru-RU" spc="-15" dirty="0" smtClean="0"/>
          </a:p>
          <a:p>
            <a:pPr marL="12700" marR="240029">
              <a:lnSpc>
                <a:spcPct val="100000"/>
              </a:lnSpc>
              <a:buNone/>
            </a:pPr>
            <a:endParaRPr lang="ru-RU" spc="-15" dirty="0" smtClean="0"/>
          </a:p>
          <a:p>
            <a:pPr marL="12700" marR="240029">
              <a:lnSpc>
                <a:spcPct val="100000"/>
              </a:lnSpc>
              <a:buNone/>
            </a:pPr>
            <a:endParaRPr lang="ru-RU" dirty="0"/>
          </a:p>
        </p:txBody>
      </p:sp>
      <p:sp>
        <p:nvSpPr>
          <p:cNvPr id="4" name="object 22"/>
          <p:cNvSpPr txBox="1"/>
          <p:nvPr/>
        </p:nvSpPr>
        <p:spPr>
          <a:xfrm>
            <a:off x="4716016" y="5517232"/>
            <a:ext cx="398208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(PISA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Assessment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Analytical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spc="-10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)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1" cy="5125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Проблемы разработки инструментария «Глобальные компетенции» в исследовании PISA: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705275"/>
          </a:xfrm>
        </p:spPr>
        <p:txBody>
          <a:bodyPr>
            <a:noAutofit/>
          </a:bodyPr>
          <a:lstStyle/>
          <a:p>
            <a:r>
              <a:rPr lang="ru-RU" sz="1800" dirty="0" smtClean="0"/>
              <a:t>Пример </a:t>
            </a:r>
            <a:r>
              <a:rPr lang="ru-RU" sz="1800" dirty="0"/>
              <a:t>ситуации: </a:t>
            </a:r>
            <a:r>
              <a:rPr lang="ru-RU" sz="1800" i="1" dirty="0"/>
              <a:t>Учащийся участвует в совместной работе с двумя школьниками, приехавшими из других стран. Он ждет двух сокурсников, которые опаздывают, и задается вопросом «Почему они могут опаздывать». Разрабатывается задание с выбором ответов, среди которых «люди в стране XY не ценят встречи вовремя» или «люди в стране XY, похоже, не соблюдают договоренности». </a:t>
            </a:r>
          </a:p>
          <a:p>
            <a:r>
              <a:rPr lang="ru-RU" sz="1800" dirty="0"/>
              <a:t>Очень аккуратно следует подходить к отбору ситуаций и к формулируемым ответам. 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Предложенные ситуации подразумевают четко выраженные социально желательные реакции учащихся через стереотипное содержание и варианты ответа. Такие задания реально оценивают как учащиеся могут угадать и соответствовать социальным ожиданиям, а не глобальные компетенции, т.е. не соответствуют своему назначению. Явные варианты ответов не работают в заданиях.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глобальных компетенций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84784"/>
            <a:ext cx="26642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Знания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484784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Умения</a:t>
            </a:r>
            <a:r>
              <a:rPr lang="ru-RU" sz="3600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924944"/>
            <a:ext cx="26642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Ценности</a:t>
            </a:r>
            <a:r>
              <a:rPr lang="ru-RU" sz="3600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2924944"/>
            <a:ext cx="25202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Отношения </a:t>
            </a:r>
          </a:p>
          <a:p>
            <a:pPr algn="ctr"/>
            <a:endParaRPr lang="ru-RU" dirty="0"/>
          </a:p>
        </p:txBody>
      </p:sp>
      <p:pic>
        <p:nvPicPr>
          <p:cNvPr id="10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4221088"/>
            <a:ext cx="6984776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Проявление компетенций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252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/>
                <a:gridCol w="2057400"/>
                <a:gridCol w="2232248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Изучать вопросы локального, глобального и культурного значения 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Понимать и ценить разные точки зрения и мировоззрения 	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Участвовать в открытых, соответствующих обстоятельствам и эффективных межкультурных взаимодействиях 	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Действовать ответственно в интересах устойчивого развития и коллективного благополучия 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560" y="347590"/>
            <a:ext cx="8064896" cy="533450"/>
          </a:xfrm>
          <a:prstGeom prst="rect">
            <a:avLst/>
          </a:prstGeom>
        </p:spPr>
        <p:txBody>
          <a:bodyPr vert="horz" wrap="square" lIns="0" tIns="10131" rIns="0" bIns="0" rtlCol="0">
            <a:spAutoFit/>
          </a:bodyPr>
          <a:lstStyle/>
          <a:p>
            <a:pPr marL="10664">
              <a:spcBef>
                <a:spcPts val="80"/>
              </a:spcBef>
            </a:pPr>
            <a:r>
              <a:rPr sz="3400" spc="-38" dirty="0"/>
              <a:t>Глобальные</a:t>
            </a:r>
            <a:r>
              <a:rPr sz="3400" spc="-34" dirty="0"/>
              <a:t> </a:t>
            </a:r>
            <a:r>
              <a:rPr sz="3400" spc="-13" dirty="0"/>
              <a:t>компетенции</a:t>
            </a:r>
            <a:endParaRPr sz="34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2596" y="4121360"/>
            <a:ext cx="2006991" cy="81931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701" y="2500223"/>
            <a:ext cx="2063262" cy="65749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33846" y="2471066"/>
            <a:ext cx="2063262" cy="63416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97150" y="4137396"/>
            <a:ext cx="1999957" cy="7653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7440" y="2049745"/>
            <a:ext cx="4536830" cy="354842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49682" y="1641545"/>
            <a:ext cx="2063750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6782">
              <a:spcBef>
                <a:spcPts val="192"/>
              </a:spcBef>
            </a:pP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Доступ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к </a:t>
            </a:r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чистой</a:t>
            </a:r>
            <a:r>
              <a:rPr b="1" spc="-3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spc="-13" dirty="0">
                <a:solidFill>
                  <a:srgbClr val="001F5F"/>
                </a:solidFill>
                <a:latin typeface="Calibri"/>
                <a:cs typeface="Calibri"/>
              </a:rPr>
              <a:t>воде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3342" y="3426449"/>
            <a:ext cx="1921119" cy="57930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1" rIns="0" bIns="0" rtlCol="0">
            <a:spAutoFit/>
          </a:bodyPr>
          <a:lstStyle/>
          <a:p>
            <a:pPr marL="76782">
              <a:spcBef>
                <a:spcPts val="197"/>
              </a:spcBef>
            </a:pPr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Забота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b="1" spc="-2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животных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2919" y="5004579"/>
            <a:ext cx="1094154" cy="302305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1" rIns="0" bIns="0" rtlCol="0">
            <a:spAutoFit/>
          </a:bodyPr>
          <a:lstStyle/>
          <a:p>
            <a:pPr marL="76782">
              <a:spcBef>
                <a:spcPts val="197"/>
              </a:spcBef>
            </a:pP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Здоровье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33455" y="1641546"/>
            <a:ext cx="2063262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7315">
              <a:spcBef>
                <a:spcPts val="192"/>
              </a:spcBef>
            </a:pPr>
            <a:r>
              <a:rPr b="1" spc="-13" dirty="0">
                <a:solidFill>
                  <a:srgbClr val="001F5F"/>
                </a:solidFill>
                <a:latin typeface="Calibri"/>
                <a:cs typeface="Calibri"/>
              </a:rPr>
              <a:t>Между </a:t>
            </a:r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горами</a:t>
            </a:r>
            <a:r>
              <a:rPr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endParaRPr dirty="0">
              <a:latin typeface="Calibri"/>
              <a:cs typeface="Calibri"/>
            </a:endParaRPr>
          </a:p>
          <a:p>
            <a:pPr marL="77315"/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морем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22416" y="3224050"/>
            <a:ext cx="2063262" cy="856301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0" rIns="0" bIns="0" rtlCol="0">
            <a:spAutoFit/>
          </a:bodyPr>
          <a:lstStyle/>
          <a:p>
            <a:pPr marL="77315">
              <a:spcBef>
                <a:spcPts val="196"/>
              </a:spcBef>
            </a:pPr>
            <a:r>
              <a:rPr b="1" spc="-25" dirty="0">
                <a:solidFill>
                  <a:srgbClr val="001F5F"/>
                </a:solidFill>
                <a:latin typeface="Calibri"/>
                <a:cs typeface="Calibri"/>
              </a:rPr>
              <a:t>Государство</a:t>
            </a:r>
            <a:endParaRPr dirty="0">
              <a:latin typeface="Calibri"/>
              <a:cs typeface="Calibri"/>
            </a:endParaRPr>
          </a:p>
          <a:p>
            <a:pPr marL="77315"/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«Мусорные</a:t>
            </a:r>
            <a:r>
              <a:rPr b="1" spc="-1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острова»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92583" y="5000448"/>
            <a:ext cx="2156558" cy="856302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1" rIns="0" bIns="0" rtlCol="0">
            <a:spAutoFit/>
          </a:bodyPr>
          <a:lstStyle/>
          <a:p>
            <a:pPr marL="77315">
              <a:spcBef>
                <a:spcPts val="197"/>
              </a:spcBef>
            </a:pP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Образование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мире:</a:t>
            </a:r>
            <a:endParaRPr dirty="0">
              <a:latin typeface="Calibri"/>
              <a:cs typeface="Calibri"/>
            </a:endParaRPr>
          </a:p>
          <a:p>
            <a:pPr marL="77315"/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право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 бизнес</a:t>
            </a:r>
            <a:endParaRPr dirty="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9701" y="5936391"/>
            <a:ext cx="1937825" cy="49567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901376" y="5936391"/>
            <a:ext cx="2184008" cy="43444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262919" y="998023"/>
            <a:ext cx="1952869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6782">
              <a:spcBef>
                <a:spcPts val="192"/>
              </a:spcBef>
            </a:pP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Мониторинг </a:t>
            </a:r>
            <a:r>
              <a:rPr b="1" dirty="0">
                <a:solidFill>
                  <a:srgbClr val="0D0D0D"/>
                </a:solidFill>
                <a:latin typeface="Calibri"/>
                <a:cs typeface="Calibri"/>
              </a:rPr>
              <a:t>5</a:t>
            </a:r>
            <a:r>
              <a:rPr b="1" spc="-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класс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33004" y="973361"/>
            <a:ext cx="1952869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7849">
              <a:spcBef>
                <a:spcPts val="192"/>
              </a:spcBef>
            </a:pP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Мониторинг </a:t>
            </a:r>
            <a:r>
              <a:rPr b="1" dirty="0">
                <a:solidFill>
                  <a:srgbClr val="0D0D0D"/>
                </a:solidFill>
                <a:latin typeface="Calibri"/>
                <a:cs typeface="Calibri"/>
              </a:rPr>
              <a:t>7</a:t>
            </a:r>
            <a:r>
              <a:rPr b="1" spc="-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класс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04320" y="1442184"/>
            <a:ext cx="1965081" cy="626321"/>
          </a:xfrm>
          <a:prstGeom prst="rect">
            <a:avLst/>
          </a:prstGeom>
        </p:spPr>
        <p:txBody>
          <a:bodyPr vert="horz" wrap="square" lIns="0" tIns="10664" rIns="0" bIns="0" rtlCol="0">
            <a:spAutoFit/>
          </a:bodyPr>
          <a:lstStyle/>
          <a:p>
            <a:pPr marL="10664">
              <a:spcBef>
                <a:spcPts val="84"/>
              </a:spcBef>
            </a:pPr>
            <a:r>
              <a:rPr sz="2000" b="1" spc="-8" dirty="0">
                <a:latin typeface="Calibri"/>
                <a:cs typeface="Calibri"/>
              </a:rPr>
              <a:t>Исследование</a:t>
            </a:r>
            <a:r>
              <a:rPr sz="2000" b="1" spc="-42" dirty="0">
                <a:latin typeface="Calibri"/>
                <a:cs typeface="Calibri"/>
              </a:rPr>
              <a:t> </a:t>
            </a:r>
            <a:r>
              <a:rPr sz="2000" b="1" spc="-8" dirty="0">
                <a:latin typeface="Calibri"/>
                <a:cs typeface="Calibri"/>
              </a:rPr>
              <a:t>PISA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928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«Глобальные компетенции – как компонент функциональной грамотности» </vt:lpstr>
      <vt:lpstr>Презентация PowerPoint</vt:lpstr>
      <vt:lpstr>«Глобальные компетенции» в системе функциональной грамотности</vt:lpstr>
      <vt:lpstr>Презентация PowerPoint</vt:lpstr>
      <vt:lpstr>Презентация PowerPoint</vt:lpstr>
      <vt:lpstr>Проблемы разработки инструментария «Глобальные компетенции» в исследовании PISA:  </vt:lpstr>
      <vt:lpstr>Структура глобальных компетенций </vt:lpstr>
      <vt:lpstr>Проявление компетенций </vt:lpstr>
      <vt:lpstr>Глобальные компетенции</vt:lpstr>
      <vt:lpstr>Требования ФГОС ООО к результатам освоения образовательной программы ООО </vt:lpstr>
      <vt:lpstr>Ключевые компетенции у учащихся:</vt:lpstr>
      <vt:lpstr>В чем выражается сформированность глобальных компетенций?  </vt:lpstr>
      <vt:lpstr> изменения в системе историко-обществоведческого образования:</vt:lpstr>
      <vt:lpstr>Технология критического мышления</vt:lpstr>
      <vt:lpstr>Прием "верные-неверные утверждения".</vt:lpstr>
      <vt:lpstr>прием "плюс-минус-вопрос"</vt:lpstr>
      <vt:lpstr>   На стадии рефлексии необходимо вернуться к заданным вопросам, предположениям. Если не на все вопросы ответили на уроке, предлагается самим учащимся посмотреть дополнительную литературу. По обществознанию рефлексивный этап часто заканчивается написанием эссе.</vt:lpstr>
      <vt:lpstr>Выводы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72</cp:revision>
  <dcterms:created xsi:type="dcterms:W3CDTF">2020-11-18T06:04:26Z</dcterms:created>
  <dcterms:modified xsi:type="dcterms:W3CDTF">2022-02-16T12:13:45Z</dcterms:modified>
</cp:coreProperties>
</file>