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76" r:id="rId2"/>
    <p:sldId id="270" r:id="rId3"/>
    <p:sldId id="271" r:id="rId4"/>
    <p:sldId id="272" r:id="rId5"/>
    <p:sldId id="265" r:id="rId6"/>
    <p:sldId id="274" r:id="rId7"/>
    <p:sldId id="275" r:id="rId8"/>
    <p:sldId id="264" r:id="rId9"/>
    <p:sldId id="266" r:id="rId10"/>
    <p:sldId id="267" r:id="rId11"/>
    <p:sldId id="268" r:id="rId12"/>
    <p:sldId id="261" r:id="rId13"/>
    <p:sldId id="27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4D3706-74D8-4B8D-81D6-671721230070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39B49-85BD-4223-80C0-3D9892B283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945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39B49-85BD-4223-80C0-3D9892B28352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501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zlov.ru/tw_files2/urls_1/7/d-6019/6019_html_30a59ef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8" y="1"/>
            <a:ext cx="94392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88435" y="143412"/>
            <a:ext cx="80814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39111" y="1628800"/>
            <a:ext cx="58705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cs typeface="Aparajita" pitchFamily="34" charset="0"/>
              </a:rPr>
              <a:t>Самообразование педагогов</a:t>
            </a:r>
          </a:p>
          <a:p>
            <a:r>
              <a:rPr lang="ru-RU" sz="3200" b="1" dirty="0" smtClean="0">
                <a:solidFill>
                  <a:srgbClr val="7030A0"/>
                </a:solidFill>
                <a:cs typeface="Aparajita" pitchFamily="34" charset="0"/>
              </a:rPr>
              <a:t> в дошкольном учреждении</a:t>
            </a:r>
            <a:endParaRPr lang="ru-RU" sz="3200" b="1" dirty="0">
              <a:solidFill>
                <a:srgbClr val="7030A0"/>
              </a:solidFill>
              <a:cs typeface="Aparajit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03640" y="364502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воспитатель</a:t>
            </a:r>
          </a:p>
          <a:p>
            <a:r>
              <a:rPr lang="ru-RU" dirty="0"/>
              <a:t>	</a:t>
            </a:r>
            <a:r>
              <a:rPr lang="ru-RU" dirty="0" smtClean="0"/>
              <a:t>     Алехина О.В.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975431" y="6309320"/>
            <a:ext cx="4020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Петропавловск-Камчатский, </a:t>
            </a:r>
            <a:r>
              <a:rPr lang="ru-RU" dirty="0" smtClean="0"/>
              <a:t>2019 </a:t>
            </a:r>
            <a:r>
              <a:rPr lang="ru-RU" dirty="0" smtClean="0"/>
              <a:t>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50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2355" y="572653"/>
            <a:ext cx="6777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Ограничения проекта и риски: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589767"/>
            <a:ext cx="842493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Неготовность педагога к участию в проекте, к  самоанализу деятельности;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Внутренние сопротивления, которые может встретить автор проекта (отсутствие мотивации других участников, страх перед нововведениями, заниженная самооценка  участников проекта, </a:t>
            </a:r>
            <a:r>
              <a:rPr lang="ru-RU" sz="2400" dirty="0"/>
              <a:t>отсутствие </a:t>
            </a:r>
            <a:r>
              <a:rPr lang="ru-RU" sz="2400" dirty="0" smtClean="0"/>
              <a:t> критериальной базы определения эффективности данного проекта);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Отсутствие форм, механизмов учета результатов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428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13690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      </a:t>
            </a:r>
            <a:r>
              <a:rPr lang="ru-RU" sz="2800" i="1" dirty="0" smtClean="0">
                <a:solidFill>
                  <a:srgbClr val="C00000"/>
                </a:solidFill>
              </a:rPr>
              <a:t>Содержание тетради по самообразованию </a:t>
            </a:r>
          </a:p>
          <a:p>
            <a:r>
              <a:rPr lang="ru-RU" b="1" i="1" dirty="0" smtClean="0"/>
              <a:t>Год:</a:t>
            </a:r>
          </a:p>
          <a:p>
            <a:r>
              <a:rPr lang="ru-RU" b="1" i="1" dirty="0" smtClean="0"/>
              <a:t>Проблема:</a:t>
            </a:r>
          </a:p>
          <a:p>
            <a:r>
              <a:rPr lang="ru-RU" b="1" i="1" dirty="0" smtClean="0"/>
              <a:t>Тема:</a:t>
            </a:r>
          </a:p>
          <a:p>
            <a:r>
              <a:rPr lang="ru-RU" b="1" i="1" dirty="0" smtClean="0"/>
              <a:t>Цель:</a:t>
            </a:r>
          </a:p>
          <a:p>
            <a:r>
              <a:rPr lang="ru-RU" b="1" i="1" dirty="0" smtClean="0"/>
              <a:t>Задачи:</a:t>
            </a:r>
            <a:endParaRPr lang="ru-RU" b="1" i="1" dirty="0"/>
          </a:p>
        </p:txBody>
      </p:sp>
      <p:pic>
        <p:nvPicPr>
          <p:cNvPr id="4" name="Рисунок 3" descr="http://images.myshared.ru/7/802030/slide_2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" t="43619" r="2571" b="20762"/>
          <a:stretch/>
        </p:blipFill>
        <p:spPr bwMode="auto">
          <a:xfrm>
            <a:off x="107504" y="2704744"/>
            <a:ext cx="9036496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993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575170"/>
            <a:ext cx="84480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Личный план Самообразования 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		воспитателя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1988840"/>
            <a:ext cx="578543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b="1" i="1" dirty="0" smtClean="0"/>
              <a:t>Фамилия , имя, отчество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i="1" dirty="0" smtClean="0"/>
              <a:t>Название темы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i="1" dirty="0" smtClean="0"/>
              <a:t>Цели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i="1" dirty="0" smtClean="0"/>
              <a:t>Задачи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i="1" dirty="0" smtClean="0"/>
              <a:t>Предполагаемый результат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i="1" dirty="0" smtClean="0"/>
              <a:t>Этапы работы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i="1" dirty="0" smtClean="0"/>
              <a:t>Сроки выполнения каждого этапа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i="1" dirty="0" smtClean="0"/>
              <a:t>Действия и мероприятия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i="1" dirty="0" smtClean="0"/>
              <a:t>Способ демонстрации результата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i="1" dirty="0" smtClean="0"/>
              <a:t>Форма отчета о проделанной работе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i="1" dirty="0" smtClean="0"/>
              <a:t>Литература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31708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accent5">
                    <a:lumMod val="75000"/>
                  </a:schemeClr>
                </a:solidFill>
              </a:rPr>
              <a:t>В течение учебного года педагоги ДОУ, следуя своему плану самообразования, ведут работу по выбранной теме:</a:t>
            </a:r>
          </a:p>
          <a:p>
            <a:pPr lvl="0" fontAlgn="base"/>
            <a:endParaRPr lang="ru-RU" dirty="0" smtClean="0"/>
          </a:p>
          <a:p>
            <a:pPr lvl="0" fontAlgn="base"/>
            <a:r>
              <a:rPr lang="ru-RU" dirty="0" smtClean="0"/>
              <a:t>-Изучают </a:t>
            </a:r>
            <a:r>
              <a:rPr lang="ru-RU" dirty="0"/>
              <a:t>необходимую литературу.</a:t>
            </a:r>
          </a:p>
          <a:p>
            <a:pPr lvl="0" fontAlgn="base"/>
            <a:endParaRPr lang="ru-RU" dirty="0" smtClean="0"/>
          </a:p>
          <a:p>
            <a:pPr lvl="0" fontAlgn="base"/>
            <a:r>
              <a:rPr lang="ru-RU" dirty="0" smtClean="0"/>
              <a:t>-Посещают МО</a:t>
            </a:r>
            <a:r>
              <a:rPr lang="ru-RU" dirty="0"/>
              <a:t>, для обогащения опытом работы.</a:t>
            </a:r>
          </a:p>
          <a:p>
            <a:pPr lvl="0" fontAlgn="base"/>
            <a:r>
              <a:rPr lang="ru-RU" dirty="0"/>
              <a:t>Выступают на педсоветах, семинарах, проводят консультации для коллег, мастер – классы.</a:t>
            </a:r>
          </a:p>
          <a:p>
            <a:pPr lvl="0" fontAlgn="base"/>
            <a:endParaRPr lang="ru-RU" dirty="0" smtClean="0"/>
          </a:p>
          <a:p>
            <a:pPr lvl="0" fontAlgn="base"/>
            <a:r>
              <a:rPr lang="ru-RU" dirty="0" smtClean="0"/>
              <a:t>-Ведут </a:t>
            </a:r>
            <a:r>
              <a:rPr lang="ru-RU" dirty="0"/>
              <a:t>дополнительную работу с детьми: диагностику знаний, умений и навыков детей по своей теме в начале и конце учебного года, занятия, беседы, праздники и развлечения, выставки детских работ, кружки.</a:t>
            </a:r>
          </a:p>
          <a:p>
            <a:r>
              <a:rPr lang="ru-RU" dirty="0"/>
              <a:t>      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В конце учебного года все педагоги составляют отчёт о проделанной работе по теме самообразования и выступают с ним на итоговом </a:t>
            </a:r>
            <a:r>
              <a:rPr lang="ru-RU" dirty="0" smtClean="0"/>
              <a:t>педсовете, или отдельно проводят презентации, выставки работ и т.п. по выбору педагога.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604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260648"/>
            <a:ext cx="612068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	</a:t>
            </a:r>
            <a:r>
              <a:rPr lang="ru-RU" sz="3200" i="1" dirty="0" smtClean="0">
                <a:solidFill>
                  <a:srgbClr val="C00000"/>
                </a:solidFill>
              </a:rPr>
              <a:t>Перспективный план</a:t>
            </a:r>
            <a:endParaRPr lang="ru-RU" sz="3200" i="1" dirty="0">
              <a:solidFill>
                <a:srgbClr val="C00000"/>
              </a:solidFill>
            </a:endParaRPr>
          </a:p>
          <a:p>
            <a:r>
              <a:rPr lang="ru-RU" sz="2000" b="1" i="1" dirty="0" smtClean="0"/>
              <a:t>Тема:</a:t>
            </a:r>
          </a:p>
          <a:p>
            <a:r>
              <a:rPr lang="ru-RU" sz="2000" b="1" i="1" dirty="0" smtClean="0"/>
              <a:t>Цель:</a:t>
            </a:r>
          </a:p>
          <a:p>
            <a:r>
              <a:rPr lang="ru-RU" sz="2000" b="1" i="1" dirty="0" smtClean="0"/>
              <a:t>Задачи:</a:t>
            </a:r>
            <a:endParaRPr lang="ru-RU" sz="2000" b="1" i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039183"/>
              </p:ext>
            </p:extLst>
          </p:nvPr>
        </p:nvGraphicFramePr>
        <p:xfrm>
          <a:off x="683568" y="2132856"/>
          <a:ext cx="7704856" cy="3394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71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1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ru-RU" b="1" i="1" u="none" dirty="0" smtClean="0"/>
                        <a:t>Месяц</a:t>
                      </a:r>
                      <a:endParaRPr lang="ru-RU" b="1" i="1" u="none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u="none" dirty="0" smtClean="0"/>
                        <a:t>Форма</a:t>
                      </a:r>
                      <a:endParaRPr lang="ru-RU" b="1" i="1" u="non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u="none" dirty="0" smtClean="0"/>
                        <a:t>Задачи </a:t>
                      </a:r>
                      <a:endParaRPr lang="ru-RU" b="1" i="1" u="non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u="none" dirty="0" smtClean="0"/>
                        <a:t>Работа с родителями</a:t>
                      </a:r>
                      <a:endParaRPr lang="ru-RU" b="1" i="1" u="non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Сентябрь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Беседа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dirty="0" smtClean="0"/>
                    </a:p>
                    <a:p>
                      <a:pPr marL="0" indent="0">
                        <a:buNone/>
                      </a:pPr>
                      <a:endParaRPr lang="ru-RU" dirty="0" smtClean="0"/>
                    </a:p>
                    <a:p>
                      <a:pPr marL="0" indent="0">
                        <a:buNone/>
                      </a:pPr>
                      <a:r>
                        <a:rPr lang="ru-RU" dirty="0" smtClean="0"/>
                        <a:t>2.Развлечение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Познакомить с историей возникновения.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2413">
                <a:tc>
                  <a:txBody>
                    <a:bodyPr/>
                    <a:lstStyle/>
                    <a:p>
                      <a:r>
                        <a:rPr lang="ru-RU" dirty="0" smtClean="0"/>
                        <a:t>Октябрь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</a:p>
                    <a:p>
                      <a:r>
                        <a:rPr lang="ru-RU" dirty="0" smtClean="0"/>
                        <a:t>2.</a:t>
                      </a:r>
                    </a:p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835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ИТОГИ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438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24744"/>
            <a:ext cx="806489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000" i="1" dirty="0" smtClean="0"/>
              <a:t>	Что </a:t>
            </a:r>
            <a:r>
              <a:rPr lang="ru-RU" sz="2000" i="1" dirty="0"/>
              <a:t>заставляет людей постоянно работать над собой, </a:t>
            </a:r>
            <a:r>
              <a:rPr lang="ru-RU" sz="2000" i="1" dirty="0" smtClean="0"/>
              <a:t>пополнять </a:t>
            </a:r>
            <a:r>
              <a:rPr lang="ru-RU" sz="2000" i="1" dirty="0"/>
              <a:t>свои знания, занимаясь самообразованием? </a:t>
            </a:r>
            <a:endParaRPr lang="ru-RU" sz="2000" i="1" dirty="0" smtClean="0"/>
          </a:p>
          <a:p>
            <a:pPr fontAlgn="base"/>
            <a:r>
              <a:rPr lang="ru-RU" sz="2000" i="1" dirty="0" smtClean="0"/>
              <a:t>Наука</a:t>
            </a:r>
            <a:r>
              <a:rPr lang="ru-RU" sz="2000" i="1" dirty="0"/>
              <a:t>, техника, производство </a:t>
            </a:r>
            <a:r>
              <a:rPr lang="ru-RU" sz="2000" i="1" dirty="0" smtClean="0"/>
              <a:t>развиваются совершенствуются </a:t>
            </a:r>
            <a:r>
              <a:rPr lang="ru-RU" sz="2000" i="1" dirty="0"/>
              <a:t>непрерывно. </a:t>
            </a:r>
            <a:endParaRPr lang="ru-RU" sz="2000" i="1" dirty="0" smtClean="0"/>
          </a:p>
          <a:p>
            <a:pPr fontAlgn="base"/>
            <a:r>
              <a:rPr lang="ru-RU" sz="2000" i="1" dirty="0" smtClean="0"/>
              <a:t>Ученые </a:t>
            </a:r>
            <a:r>
              <a:rPr lang="ru-RU" sz="2000" i="1" dirty="0"/>
              <a:t>утверждают, что знания, которыми располагает </a:t>
            </a:r>
            <a:r>
              <a:rPr lang="ru-RU" sz="2000" i="1" dirty="0" smtClean="0"/>
              <a:t>человечество, удваиваются </a:t>
            </a:r>
            <a:r>
              <a:rPr lang="ru-RU" sz="2000" i="1" dirty="0"/>
              <a:t>каждые 10 лет</a:t>
            </a:r>
            <a:r>
              <a:rPr lang="ru-RU" sz="2000" i="1" dirty="0" smtClean="0"/>
              <a:t>.</a:t>
            </a:r>
          </a:p>
          <a:p>
            <a:pPr fontAlgn="base"/>
            <a:r>
              <a:rPr lang="ru-RU" sz="2000" i="1" dirty="0" smtClean="0"/>
              <a:t> </a:t>
            </a:r>
            <a:r>
              <a:rPr lang="ru-RU" sz="2000" i="1" dirty="0"/>
              <a:t>Следовательно, знания, полученные ранее, </a:t>
            </a:r>
            <a:r>
              <a:rPr lang="ru-RU" sz="2000" i="1" dirty="0" smtClean="0"/>
              <a:t>могут устаревать</a:t>
            </a:r>
            <a:r>
              <a:rPr lang="ru-RU" sz="2000" i="1" dirty="0"/>
              <a:t>. В современном мире отмечается заметное повышение </a:t>
            </a:r>
            <a:r>
              <a:rPr lang="ru-RU" sz="2000" i="1" dirty="0" smtClean="0"/>
              <a:t>социальной </a:t>
            </a:r>
            <a:r>
              <a:rPr lang="ru-RU" sz="2000" i="1" dirty="0"/>
              <a:t>роли образования, которое становится главным ресурсом общества. </a:t>
            </a:r>
            <a:endParaRPr lang="ru-RU" sz="2000" i="1" dirty="0" smtClean="0"/>
          </a:p>
          <a:p>
            <a:pPr fontAlgn="base"/>
            <a:r>
              <a:rPr lang="ru-RU" sz="2000" i="1" dirty="0" smtClean="0"/>
              <a:t>Усиление </a:t>
            </a:r>
            <a:r>
              <a:rPr lang="ru-RU" sz="2000" i="1" dirty="0"/>
              <a:t>интеллектуального потенциала, в основе которого заложен приоритет </a:t>
            </a:r>
            <a:r>
              <a:rPr lang="ru-RU" sz="2000" i="1" dirty="0" err="1" smtClean="0"/>
              <a:t>самоценности</a:t>
            </a:r>
            <a:r>
              <a:rPr lang="ru-RU" sz="2000" i="1" dirty="0" smtClean="0"/>
              <a:t> </a:t>
            </a:r>
            <a:r>
              <a:rPr lang="ru-RU" sz="2000" i="1" dirty="0"/>
              <a:t>человека, способного к саморазвитию, – </a:t>
            </a:r>
            <a:r>
              <a:rPr lang="ru-RU" sz="2000" i="1" dirty="0" smtClean="0"/>
              <a:t>одна </a:t>
            </a:r>
            <a:r>
              <a:rPr lang="ru-RU" sz="2000" i="1" dirty="0"/>
              <a:t>из важных задач образования.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62754" y="405946"/>
            <a:ext cx="5085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Самообразования педагогов </a:t>
            </a:r>
            <a:endParaRPr lang="ru-RU" sz="28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78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14733"/>
            <a:ext cx="7786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Формы повышения квалификации педагогов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7057" y="1556792"/>
            <a:ext cx="736132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i="1" dirty="0" smtClean="0"/>
              <a:t>	Чтобы </a:t>
            </a:r>
            <a:r>
              <a:rPr lang="ru-RU" sz="2400" i="1" dirty="0"/>
              <a:t>не отстать от времени, педагог должен постоянно совершенствовать свои знания, овладевать прогрессивными педагогиче­скими технологиями воспитания и обучения и тем самым обеспечить возможность для своего развития. Система непрерывного повышения квалификации педагогов ДОУ предполагает разные формы:</a:t>
            </a:r>
          </a:p>
          <a:p>
            <a:pPr fontAlgn="base"/>
            <a:r>
              <a:rPr lang="ru-RU" sz="2400" i="1" dirty="0" smtClean="0"/>
              <a:t>обучение на курсах (один раз в три года);</a:t>
            </a:r>
            <a:r>
              <a:rPr lang="ru-RU" sz="2400" i="1" dirty="0"/>
              <a:t> </a:t>
            </a:r>
            <a:r>
              <a:rPr lang="ru-RU" sz="2400" b="1" i="1" dirty="0"/>
              <a:t>самообразование;</a:t>
            </a:r>
          </a:p>
          <a:p>
            <a:pPr fontAlgn="base"/>
            <a:r>
              <a:rPr lang="ru-RU" sz="2400" b="1" i="1" dirty="0" smtClean="0"/>
              <a:t>участие в методической работе города, района, детского сада.</a:t>
            </a:r>
          </a:p>
          <a:p>
            <a:pPr fontAlgn="base"/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999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22218"/>
            <a:ext cx="820891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b="1" i="1" dirty="0">
                <a:solidFill>
                  <a:srgbClr val="C00000"/>
                </a:solidFill>
              </a:rPr>
              <a:t>Самообразование</a:t>
            </a:r>
            <a:r>
              <a:rPr lang="ru-RU" sz="2400" b="1" i="1" dirty="0"/>
              <a:t> –</a:t>
            </a:r>
            <a:r>
              <a:rPr lang="ru-RU" sz="2400" i="1" dirty="0"/>
              <a:t> это самостоятельное приобретение знаний из различных источников с учетом интересов и склонностей каждого конкретного человека. Как процесс овладения знаниями, оно тесно связано с самовоспитанием и считается его составной частью. Самообразование помогает адаптироваться в меняющейся социальной и политической среде и вписаться в контекст происходящего.</a:t>
            </a:r>
          </a:p>
          <a:p>
            <a:pPr fontAlgn="base"/>
            <a:endParaRPr lang="ru-RU" sz="2400" i="1" dirty="0" smtClean="0"/>
          </a:p>
          <a:p>
            <a:pPr fontAlgn="base"/>
            <a:r>
              <a:rPr lang="ru-RU" sz="2400" i="1" dirty="0" smtClean="0"/>
              <a:t>В </a:t>
            </a:r>
            <a:r>
              <a:rPr lang="ru-RU" sz="2400" i="1" dirty="0"/>
              <a:t>период между обучением на курсах необходимо заниматься самообразованием, которое расширяет и углубляет знания, полученные на курсах, способствует осмыслению опыта на более высоком теоретическом уровне.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67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95736" y="326299"/>
            <a:ext cx="52806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Выбор тем самообразования 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9024" y="1088613"/>
            <a:ext cx="878497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/>
              <a:t>С учетом индивидуальности опыта и профильного мастерства каждого  воспитателя.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/>
              <a:t>Всегда связаны с прогнозируемым результатом ( что мы хотим изменить ) и направлены на достижение </a:t>
            </a:r>
          </a:p>
          <a:p>
            <a:r>
              <a:rPr lang="ru-RU" sz="2400" i="1" dirty="0"/>
              <a:t> </a:t>
            </a:r>
            <a:r>
              <a:rPr lang="ru-RU" sz="2400" i="1" dirty="0" smtClean="0"/>
              <a:t>    качественно новых результатов работ.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/>
              <a:t>Одна из годовых задач ДОУ.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/>
              <a:t>Проблема, которая вызывает у педагога затруднение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/>
              <a:t>Пополнение знаний по уже имеющемуся опыту.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/>
              <a:t>Желательно, чтоб тема самообразования была связана с проблемой в ДОУ, с приоритетным направлением его деятельности.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/>
              <a:t>После обучения педагог может поделиться полученными новыми знаниями по отдельным предметам.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139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8071" y="620688"/>
            <a:ext cx="8136904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/>
              <a:t>	</a:t>
            </a:r>
            <a:r>
              <a:rPr lang="ru-RU" sz="2400" b="1" dirty="0" smtClean="0">
                <a:solidFill>
                  <a:srgbClr val="C00000"/>
                </a:solidFill>
              </a:rPr>
              <a:t>Подводя </a:t>
            </a:r>
            <a:r>
              <a:rPr lang="ru-RU" sz="2400" b="1" dirty="0">
                <a:solidFill>
                  <a:srgbClr val="C00000"/>
                </a:solidFill>
              </a:rPr>
              <a:t>итог, еще раз подчеркнем, что </a:t>
            </a:r>
            <a:r>
              <a:rPr lang="ru-RU" sz="2400" b="1" dirty="0" smtClean="0">
                <a:solidFill>
                  <a:srgbClr val="C00000"/>
                </a:solidFill>
              </a:rPr>
              <a:t>  	формы самообразования </a:t>
            </a:r>
            <a:r>
              <a:rPr lang="ru-RU" sz="2400" b="1" dirty="0">
                <a:solidFill>
                  <a:srgbClr val="C00000"/>
                </a:solidFill>
              </a:rPr>
              <a:t>многообразны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</a:p>
          <a:p>
            <a:pPr fontAlgn="base"/>
            <a:endParaRPr lang="ru-RU" dirty="0">
              <a:solidFill>
                <a:srgbClr val="C00000"/>
              </a:solidFill>
            </a:endParaRP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000" dirty="0"/>
              <a:t>Р</a:t>
            </a:r>
            <a:r>
              <a:rPr lang="ru-RU" sz="2000" dirty="0" smtClean="0"/>
              <a:t>абота </a:t>
            </a:r>
            <a:r>
              <a:rPr lang="ru-RU" sz="2000" dirty="0"/>
              <a:t>в библиотеках с книгами, периодическими изданиями;</a:t>
            </a:r>
          </a:p>
          <a:p>
            <a:pPr fontAlgn="base"/>
            <a:r>
              <a:rPr lang="ru-RU" sz="2000" dirty="0"/>
              <a:t> </a:t>
            </a:r>
            <a:r>
              <a:rPr lang="ru-RU" sz="2000" dirty="0" smtClean="0"/>
              <a:t>    участие </a:t>
            </a:r>
            <a:r>
              <a:rPr lang="ru-RU" sz="2000" dirty="0"/>
              <a:t>в работе научно-­практических </a:t>
            </a:r>
            <a:r>
              <a:rPr lang="ru-RU" sz="2000" dirty="0" smtClean="0"/>
              <a:t>конференций,      	семинаров; ведение </a:t>
            </a:r>
            <a:r>
              <a:rPr lang="ru-RU" sz="2000" dirty="0"/>
              <a:t>собственной картотеки по </a:t>
            </a:r>
            <a:r>
              <a:rPr lang="ru-RU" sz="2000" dirty="0" smtClean="0"/>
              <a:t> 	исследуемой </a:t>
            </a:r>
            <a:r>
              <a:rPr lang="ru-RU" sz="2000" dirty="0"/>
              <a:t>проблеме.</a:t>
            </a: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000" dirty="0"/>
              <a:t>Результатом усилий педагога являются совершенствование работы с </a:t>
            </a:r>
            <a:r>
              <a:rPr lang="ru-RU" sz="2000" dirty="0" smtClean="0"/>
              <a:t>детьми, рост </a:t>
            </a:r>
            <a:r>
              <a:rPr lang="ru-RU" sz="2000" dirty="0"/>
              <a:t>его профессионального мастерства.</a:t>
            </a:r>
          </a:p>
          <a:p>
            <a:pPr fontAlgn="base"/>
            <a:r>
              <a:rPr lang="ru-RU" sz="2000" dirty="0" smtClean="0"/>
              <a:t>      </a:t>
            </a:r>
          </a:p>
          <a:p>
            <a:pPr fontAlgn="base"/>
            <a:r>
              <a:rPr lang="ru-RU" sz="2000" b="1" i="1" dirty="0"/>
              <a:t>	</a:t>
            </a: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</a:rPr>
              <a:t>Несколько 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советов занимающимся самообразованием</a:t>
            </a: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000" dirty="0"/>
              <a:t>ВАЖНО, чтобы знания по какому-­либо вопросу, приобретаемые из одного </a:t>
            </a:r>
            <a:r>
              <a:rPr lang="ru-RU" sz="2000" dirty="0" smtClean="0"/>
              <a:t>источника, дополнялись </a:t>
            </a:r>
            <a:r>
              <a:rPr lang="ru-RU" sz="2000" dirty="0"/>
              <a:t>сведениями из другого документа.</a:t>
            </a: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000" dirty="0"/>
              <a:t>Это заставляет занимающегося сравнивать, анализировать, делать выводы и </a:t>
            </a:r>
            <a:r>
              <a:rPr lang="ru-RU" sz="2000" dirty="0" smtClean="0"/>
              <a:t>формировать свое </a:t>
            </a:r>
            <a:r>
              <a:rPr lang="ru-RU" sz="2000" dirty="0"/>
              <a:t>собственное мнение по данному вопросу.</a:t>
            </a: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000" dirty="0"/>
              <a:t>ВАЖНО научиться пользоваться библиотечными каталогами.</a:t>
            </a:r>
          </a:p>
        </p:txBody>
      </p:sp>
    </p:spTree>
    <p:extLst>
      <p:ext uri="{BB962C8B-B14F-4D97-AF65-F5344CB8AC3E}">
        <p14:creationId xmlns:p14="http://schemas.microsoft.com/office/powerpoint/2010/main" val="278256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2637"/>
            <a:ext cx="828092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ru-RU" sz="2400" b="1" i="1" u="sng" dirty="0" smtClean="0"/>
          </a:p>
          <a:p>
            <a:pPr fontAlgn="base"/>
            <a:r>
              <a:rPr lang="ru-RU" sz="2400" b="1" i="1" u="sng" dirty="0" smtClean="0">
                <a:solidFill>
                  <a:srgbClr val="C00000"/>
                </a:solidFill>
              </a:rPr>
              <a:t>Советы </a:t>
            </a:r>
            <a:r>
              <a:rPr lang="ru-RU" sz="2400" b="1" i="1" u="sng" dirty="0">
                <a:solidFill>
                  <a:srgbClr val="C00000"/>
                </a:solidFill>
              </a:rPr>
              <a:t>по реализации самообразования педагога.</a:t>
            </a:r>
            <a:endParaRPr lang="ru-RU" sz="2400" i="1" dirty="0">
              <a:solidFill>
                <a:srgbClr val="C00000"/>
              </a:solidFill>
            </a:endParaRPr>
          </a:p>
          <a:p>
            <a:pPr fontAlgn="base"/>
            <a:r>
              <a:rPr lang="ru-RU" sz="1600" u="sng" dirty="0">
                <a:solidFill>
                  <a:srgbClr val="C00000"/>
                </a:solidFill>
              </a:rPr>
              <a:t>	</a:t>
            </a:r>
            <a:r>
              <a:rPr lang="ru-RU" sz="1600" u="sng" dirty="0" smtClean="0"/>
              <a:t>Реализуя</a:t>
            </a:r>
            <a:r>
              <a:rPr lang="ru-RU" sz="1600" u="sng" dirty="0"/>
              <a:t> </a:t>
            </a:r>
            <a:r>
              <a:rPr lang="ru-RU" sz="1600" u="sng" dirty="0" smtClean="0"/>
              <a:t>дифференцированный</a:t>
            </a:r>
            <a:r>
              <a:rPr lang="ru-RU" sz="1600" u="sng" dirty="0"/>
              <a:t> подход в определении ведущих направлений профессионального развития педагогов, можно порекомендовать следующую тематику самообразования соответственно опыту и педагогическому стажу.</a:t>
            </a:r>
            <a:endParaRPr lang="ru-RU" sz="1600" dirty="0"/>
          </a:p>
          <a:p>
            <a:pPr fontAlgn="base"/>
            <a:r>
              <a:rPr lang="ru-RU" sz="1600" b="1" i="1" u="sng" dirty="0"/>
              <a:t>Для молодых специалистов</a:t>
            </a:r>
            <a:r>
              <a:rPr lang="ru-RU" sz="1600" b="1" u="sng" dirty="0"/>
              <a:t>:</a:t>
            </a:r>
            <a:endParaRPr lang="ru-RU" sz="1600" dirty="0"/>
          </a:p>
          <a:p>
            <a:pPr fontAlgn="base"/>
            <a:r>
              <a:rPr lang="ru-RU" sz="1600" u="sng" dirty="0"/>
              <a:t>Осознание ценностей личностно-ориентированной модели воспитания, обучения и развития; Формирование основ педагогического мастерства; Развитие умений и конструктивных способностей.</a:t>
            </a:r>
            <a:endParaRPr lang="ru-RU" sz="1600" dirty="0"/>
          </a:p>
          <a:p>
            <a:pPr fontAlgn="base"/>
            <a:r>
              <a:rPr lang="ru-RU" sz="1600" b="1" i="1" u="sng" dirty="0"/>
              <a:t>Для воспитателей, работающих свыше 5 лет:</a:t>
            </a:r>
            <a:endParaRPr lang="ru-RU" sz="1600" i="1" dirty="0"/>
          </a:p>
          <a:p>
            <a:pPr fontAlgn="base"/>
            <a:r>
              <a:rPr lang="ru-RU" sz="1600" u="sng" dirty="0"/>
              <a:t>Овладение способами проектирования воспитательно-образовательного процесса с целью повышения его эффективности и качества в условиях </a:t>
            </a:r>
            <a:r>
              <a:rPr lang="ru-RU" sz="1600" u="sng" dirty="0" smtClean="0"/>
              <a:t>вариативного</a:t>
            </a:r>
            <a:r>
              <a:rPr lang="ru-RU" sz="1600" u="sng" dirty="0"/>
              <a:t> образования; Формирование умения анализировать </a:t>
            </a:r>
            <a:r>
              <a:rPr lang="ru-RU" sz="1600" dirty="0"/>
              <a:t>научно-методическую </a:t>
            </a:r>
            <a:r>
              <a:rPr lang="ru-RU" sz="1600" dirty="0" smtClean="0"/>
              <a:t>литературу</a:t>
            </a:r>
            <a:r>
              <a:rPr lang="ru-RU" sz="1600" u="sng" dirty="0" smtClean="0"/>
              <a:t>, </a:t>
            </a:r>
            <a:r>
              <a:rPr lang="ru-RU" sz="1600" u="sng" dirty="0"/>
              <a:t>применение полученных знаний на практике, активизация творческих способностей.</a:t>
            </a:r>
            <a:endParaRPr lang="ru-RU" sz="1600" dirty="0"/>
          </a:p>
          <a:p>
            <a:pPr fontAlgn="base"/>
            <a:r>
              <a:rPr lang="ru-RU" sz="1600" b="1" i="1" u="sng" dirty="0"/>
              <a:t>Для опытных, творчески-работающих воспитателей</a:t>
            </a:r>
            <a:r>
              <a:rPr lang="ru-RU" sz="1600" b="1" u="sng" dirty="0"/>
              <a:t>:</a:t>
            </a:r>
            <a:endParaRPr lang="ru-RU" sz="1600" dirty="0"/>
          </a:p>
          <a:p>
            <a:pPr fontAlgn="base"/>
            <a:r>
              <a:rPr lang="ru-RU" sz="1600" u="sng" dirty="0"/>
              <a:t>Развитие способностей к перепроектированию собственной деятельности в контексте тенденций развития психолого-педагогической науки и </a:t>
            </a:r>
            <a:r>
              <a:rPr lang="ru-RU" sz="1600" u="sng" dirty="0" smtClean="0"/>
              <a:t>социального заказа</a:t>
            </a:r>
            <a:r>
              <a:rPr lang="ru-RU" sz="1600" u="sng" dirty="0"/>
              <a:t> общества; Проявление творческого потенциала педагога; Пропаганда своих достижений; Развитие </a:t>
            </a:r>
            <a:r>
              <a:rPr lang="ru-RU" sz="1600" u="sng" dirty="0" smtClean="0"/>
              <a:t>исследовательской деятельности</a:t>
            </a:r>
            <a:endParaRPr lang="ru-RU" sz="1600" u="sng" dirty="0"/>
          </a:p>
          <a:p>
            <a:pPr fontAlgn="base"/>
            <a:r>
              <a:rPr lang="ru-RU" sz="1600" b="1" i="1" u="sng" dirty="0"/>
              <a:t>Для педагогов без специального образования:</a:t>
            </a:r>
            <a:endParaRPr lang="ru-RU" sz="1600" i="1" dirty="0"/>
          </a:p>
          <a:p>
            <a:pPr fontAlgn="base"/>
            <a:r>
              <a:rPr lang="ru-RU" sz="1600" u="sng" dirty="0"/>
              <a:t>Овладение методикой работы с детьми; Адаптация к педагогической деятельности.</a:t>
            </a:r>
            <a:endParaRPr lang="ru-RU" sz="1600" dirty="0"/>
          </a:p>
          <a:p>
            <a:pPr fontAlgn="base"/>
            <a:r>
              <a:rPr lang="ru-RU" sz="1600" b="1" i="1" u="sng" dirty="0"/>
              <a:t>Тематикой самообразования также может быть:</a:t>
            </a:r>
            <a:endParaRPr lang="ru-RU" sz="1600" i="1" dirty="0"/>
          </a:p>
          <a:p>
            <a:pPr fontAlgn="base"/>
            <a:r>
              <a:rPr lang="ru-RU" sz="1600" u="sng" dirty="0"/>
              <a:t>одна из годовых задач ДОУ; проблема, которая вызывает у педагога затруднение; пополнение знаний по уже имеющемуся </a:t>
            </a:r>
            <a:r>
              <a:rPr lang="ru-RU" sz="1600" u="sng" dirty="0" smtClean="0"/>
              <a:t>опыту.</a:t>
            </a:r>
            <a:endParaRPr lang="ru-RU" sz="1600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534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777686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Цель самообразования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едагога</a:t>
            </a:r>
          </a:p>
          <a:p>
            <a:pPr algn="ctr"/>
            <a:endParaRPr lang="ru-RU" sz="2400" dirty="0">
              <a:solidFill>
                <a:srgbClr val="FF00FF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Повышение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общекультурного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уровня педагога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Овладение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достижениями педагогической</a:t>
            </a:r>
          </a:p>
          <a:p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  науки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передовой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педагогической практики.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Углубление знаний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по разным методикам.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Расширение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общепедагогических и </a:t>
            </a:r>
          </a:p>
          <a:p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  психологических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знаний с целью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расширения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r>
              <a:rPr lang="ru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  и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совершенствования методов обучения и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         воспитания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6175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5856" y="332656"/>
            <a:ext cx="72626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u="sng" dirty="0" smtClean="0"/>
              <a:t>Основной целью проектного метода в </a:t>
            </a:r>
          </a:p>
          <a:p>
            <a:pPr algn="ctr"/>
            <a:r>
              <a:rPr lang="ru-RU" sz="2800" dirty="0" smtClean="0"/>
              <a:t>дошкольном учреждениях является 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Развитие свободной творческой личности  ребенка</a:t>
            </a:r>
            <a:r>
              <a:rPr lang="ru-RU" sz="2000" i="1" dirty="0" smtClean="0">
                <a:solidFill>
                  <a:srgbClr val="FF0000"/>
                </a:solidFill>
              </a:rPr>
              <a:t>.</a:t>
            </a:r>
            <a:endParaRPr lang="ru-RU" sz="2000" i="1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http://mypresentation.ru/documents/8f1042eaa439dfa0d6bbedab37cb2437/img3.jp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1" t="34854" r="4457" b="5282"/>
          <a:stretch/>
        </p:blipFill>
        <p:spPr bwMode="auto">
          <a:xfrm>
            <a:off x="605856" y="1916832"/>
            <a:ext cx="7926584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7845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512</TotalTime>
  <Words>361</Words>
  <Application>Microsoft Office PowerPoint</Application>
  <PresentationFormat>Экран (4:3)</PresentationFormat>
  <Paragraphs>119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Aparajita</vt:lpstr>
      <vt:lpstr>Arial</vt:lpstr>
      <vt:lpstr>Calibri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Кристина</dc:creator>
  <cp:lastModifiedBy>Admin</cp:lastModifiedBy>
  <cp:revision>36</cp:revision>
  <dcterms:created xsi:type="dcterms:W3CDTF">2018-01-21T03:12:54Z</dcterms:created>
  <dcterms:modified xsi:type="dcterms:W3CDTF">2022-02-19T10:52:30Z</dcterms:modified>
</cp:coreProperties>
</file>