
<file path=[Content_Types].xml><?xml version="1.0" encoding="utf-8"?>
<Types xmlns="http://schemas.openxmlformats.org/package/2006/content-types">
  <Default ContentType="image/gif" Extension="gif"/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Props+xml" PartName="/ppt/presProps.xml"/>
  <Override ContentType="application/vnd.openxmlformats-officedocument.presentationml.presentation.main+xml" PartName="/ppt/presentation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aveSubsetFonts="1">
  <p:sldMasterIdLst>
    <p:sldMasterId id="214748367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735763" cy="986631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Arial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Arial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Arial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Arial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Arial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/>
        <a:ea typeface="+mn-ea"/>
        <a:cs typeface="Arial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/>
        <a:ea typeface="+mn-ea"/>
        <a:cs typeface="Arial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/>
        <a:ea typeface="+mn-ea"/>
        <a:cs typeface="Arial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/>
        <a:ea typeface="+mn-ea"/>
        <a:cs typeface="Arial"/>
      </a:defRPr>
    </a:lvl9pPr>
  </p:defaultTextStyle>
</p:presentation>
</file>

<file path=ppt/presProps.xml><?xml version="1.0" encoding="utf-8"?>
<p:presentation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showPr showNarration="1">
    <p:present/>
    <p:sldAll/>
    <p:penClr>
      <a:prstClr val="red"/>
    </p:penClr>
    <p:extLst>
      <p:ext uri="{2FDB2607-1784-4EEB-B798-7EB5836EED8A}">
        <p14:showMediaCtrls xmlns:p14="http://schemas.microsoft.com/office/powerpoint/2010/main" val="1"/>
      </p:ext>
    </p:extLst>
  </p:showPr>
</p:presentationPr>
</file>

<file path=ppt/tableStyles.xml><?xml version="1.0" encoding="utf-8"?>
<a:tblStyleLst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def="{5C22544A-7EE6-4342-B048-85BDC9FD1C3A}"/>
</file>

<file path=ppt/viewProps.xml><?xml version="1.0" encoding="utf-8"?>
<p:view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lastView="sldThumbnailView">
  <p:normalViewPr>
    <p:restoredLeft sz="15587"/>
    <p:restoredTop sz="94698"/>
  </p:normalViewPr>
  <p:slideViewPr>
    <p:cSldViewPr>
      <p:cViewPr>
        <p:scale>
          <a:sx n="48" d="100"/>
          <a:sy n="48" d="100"/>
        </p:scale>
        <p:origin x="-2016" y="-558"/>
      </p:cViewPr>
      <p:guideLst>
        <p:guide orient="horz" pos="2159"/>
        <p:guide pos="287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 ?><Relationships xmlns="http://schemas.openxmlformats.org/package/2006/relationships"><Relationship Id="rId1" Type="http://schemas.openxmlformats.org/officeDocument/2006/relationships/slideMaster" Target="slideMasters/slideMaster1.xml"  /><Relationship Id="rId10" Type="http://schemas.openxmlformats.org/officeDocument/2006/relationships/slide" Target="slides/slide9.xml"  /><Relationship Id="rId11" Type="http://schemas.openxmlformats.org/officeDocument/2006/relationships/presProps" Target="presProps.xml"  /><Relationship Id="rId12" Type="http://schemas.openxmlformats.org/officeDocument/2006/relationships/viewProps" Target="viewProps.xml"  /><Relationship Id="rId13" Type="http://schemas.openxmlformats.org/officeDocument/2006/relationships/theme" Target="theme/theme1.xml"  /><Relationship Id="rId14" Type="http://schemas.openxmlformats.org/officeDocument/2006/relationships/tableStyles" Target="tableStyles.xml"  /><Relationship Id="rId2" Type="http://schemas.openxmlformats.org/officeDocument/2006/relationships/slide" Target="slides/slide1.xml"  /><Relationship Id="rId3" Type="http://schemas.openxmlformats.org/officeDocument/2006/relationships/slide" Target="slides/slide2.xml"  /><Relationship Id="rId4" Type="http://schemas.openxmlformats.org/officeDocument/2006/relationships/slide" Target="slides/slide3.xml"  /><Relationship Id="rId5" Type="http://schemas.openxmlformats.org/officeDocument/2006/relationships/slide" Target="slides/slide4.xml"  /><Relationship Id="rId6" Type="http://schemas.openxmlformats.org/officeDocument/2006/relationships/slide" Target="slides/slide5.xml"  /><Relationship Id="rId7" Type="http://schemas.openxmlformats.org/officeDocument/2006/relationships/slide" Target="slides/slide6.xml"  /><Relationship Id="rId8" Type="http://schemas.openxmlformats.org/officeDocument/2006/relationships/slide" Target="slides/slide7.xml"  /><Relationship Id="rId9" Type="http://schemas.openxmlformats.org/officeDocument/2006/relationships/slide" Target="slides/slide8.xml"  /></Relationships>
</file>

<file path=ppt/slideLayouts/_rels/slideLayout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Relationship Id="rId2" Type="http://schemas.openxmlformats.org/officeDocument/2006/relationships/image" Target="../media/image1.png"  /><Relationship Id="rId3" Type="http://schemas.openxmlformats.org/officeDocument/2006/relationships/image" Target="../media/image2.png"  /></Relationships>
</file>

<file path=ppt/slideLayouts/_rels/slideLayout10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Relationship Id="rId2" Type="http://schemas.openxmlformats.org/officeDocument/2006/relationships/image" Target="../media/image2.png"  /></Relationships>
</file>

<file path=ppt/slideLayouts/_rels/slideLayout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5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6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7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8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9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7" descr="0_650e7_8099bb8a_XL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3500438"/>
            <a:ext cx="3311525" cy="361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6" descr="0_650ce_ead10366_XL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173913" y="3933825"/>
            <a:ext cx="1970087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0A482D-F024-4B6A-AC09-E6D3BE9698E1}" type="datetimeFigureOut">
              <a:rPr lang="ru-RU"/>
              <a:pPr>
                <a:defRPr/>
              </a:pPr>
              <a:t>19.07.2018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51BF8B-D4C7-402F-AB71-E03C53224E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F37054-A3ED-46F8-9753-8D3AB7CFF744}" type="datetimeFigureOut">
              <a:rPr lang="ru-RU"/>
              <a:pPr>
                <a:defRPr/>
              </a:pPr>
              <a:t>19.07.2018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377112-F1FD-4B7C-AE9C-6F95A44F49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BC9B01-748E-4F42-8F42-865AE5F6C922}" type="datetimeFigureOut">
              <a:rPr lang="ru-RU"/>
              <a:pPr>
                <a:defRPr/>
              </a:pPr>
              <a:t>19.07.2018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3DE982-F234-4759-AB91-1CEF54A558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0_650ce_ead10366_XL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050088" y="3749675"/>
            <a:ext cx="2093912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152E8D-CA84-4EB6-8F82-F7CE84159D1F}" type="datetimeFigureOut">
              <a:rPr lang="ru-RU"/>
              <a:pPr>
                <a:defRPr/>
              </a:pPr>
              <a:t>19.07.2018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86F7C6-958E-487C-B352-E31E8125E6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FB549E-1FA1-46F7-972E-7DABCA00EAF5}" type="datetimeFigureOut">
              <a:rPr lang="ru-RU"/>
              <a:pPr>
                <a:defRPr/>
              </a:pPr>
              <a:t>19.07.2018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89C819-213B-49A1-856C-A83A88295B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CFD909-46E5-494D-81E4-CECBA48B8B92}" type="datetimeFigureOut">
              <a:rPr lang="ru-RU"/>
              <a:pPr>
                <a:defRPr/>
              </a:pPr>
              <a:t>19.07.2018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089CD-F9B8-4160-BD49-9CD0B726DE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E21D08-2986-4891-9F16-C06BA723A229}" type="datetimeFigureOut">
              <a:rPr lang="ru-RU"/>
              <a:pPr>
                <a:defRPr/>
              </a:pPr>
              <a:t>19.07.2018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9B27AB-610C-4073-BF75-4B9D8470C0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CBC230-C3C6-4017-A6A5-49426B3F457F}" type="datetimeFigureOut">
              <a:rPr lang="ru-RU"/>
              <a:pPr>
                <a:defRPr/>
              </a:pPr>
              <a:t>19.07.2018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7CDA23-B630-482F-8B17-AA3CB361EF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F4A40C-6FCA-41E9-8FE6-3FBB6B99731C}" type="datetimeFigureOut">
              <a:rPr lang="ru-RU"/>
              <a:pPr>
                <a:defRPr/>
              </a:pPr>
              <a:t>19.07.2018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02A3F-B33B-406A-A6E5-97E5792A9A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D81463-916E-4C3C-B72D-78921544A468}" type="datetimeFigureOut">
              <a:rPr lang="ru-RU"/>
              <a:pPr>
                <a:defRPr/>
              </a:pPr>
              <a:t>19.07.2018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CD448C-26CD-4160-9BCD-041928EA49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83ABB8-D735-40D3-B15A-970843074582}" type="datetimeFigureOut">
              <a:rPr lang="ru-RU"/>
              <a:pPr>
                <a:defRPr/>
              </a:pPr>
              <a:t>19.07.2018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60CF79-42AF-4E1B-910F-BFC54211CB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10" Type="http://schemas.openxmlformats.org/officeDocument/2006/relationships/slideLayout" Target="../slideLayouts/slideLayout10.xml"  /><Relationship Id="rId11" Type="http://schemas.openxmlformats.org/officeDocument/2006/relationships/slideLayout" Target="../slideLayouts/slideLayout11.xml"  /><Relationship Id="rId12" Type="http://schemas.openxmlformats.org/officeDocument/2006/relationships/theme" Target="../theme/theme1.xml"  /><Relationship Id="rId13" Type="http://schemas.openxmlformats.org/officeDocument/2006/relationships/image" Target="../media/image3.jpeg"  /><Relationship Id="rId2" Type="http://schemas.openxmlformats.org/officeDocument/2006/relationships/slideLayout" Target="../slideLayouts/slideLayout2.xml"  /><Relationship Id="rId3" Type="http://schemas.openxmlformats.org/officeDocument/2006/relationships/slideLayout" Target="../slideLayouts/slideLayout3.xml"  /><Relationship Id="rId4" Type="http://schemas.openxmlformats.org/officeDocument/2006/relationships/slideLayout" Target="../slideLayouts/slideLayout4.xml"  /><Relationship Id="rId5" Type="http://schemas.openxmlformats.org/officeDocument/2006/relationships/slideLayout" Target="../slideLayouts/slideLayout5.xml"  /><Relationship Id="rId6" Type="http://schemas.openxmlformats.org/officeDocument/2006/relationships/slideLayout" Target="../slideLayouts/slideLayout6.xml"  /><Relationship Id="rId7" Type="http://schemas.openxmlformats.org/officeDocument/2006/relationships/slideLayout" Target="../slideLayouts/slideLayout7.xml"  /><Relationship Id="rId8" Type="http://schemas.openxmlformats.org/officeDocument/2006/relationships/slideLayout" Target="../slideLayouts/slideLayout8.xml"  /><Relationship Id="rId9" Type="http://schemas.openxmlformats.org/officeDocument/2006/relationships/slideLayout" Target="../slideLayouts/slideLayout9.xml" 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E9E3CF3-EF4E-45E9-9EE3-2C817CF5D6A1}" type="datetimeFigureOut">
              <a:rPr lang="ru-RU"/>
              <a:pPr>
                <a:defRPr/>
              </a:pPr>
              <a:t>19.07.2018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CD0779E-47C3-4BFE-A63C-23B9668DBE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2" Type="http://schemas.openxmlformats.org/officeDocument/2006/relationships/image" Target="../media/image4.gif"  /><Relationship Id="rId3" Type="http://schemas.openxmlformats.org/officeDocument/2006/relationships/image" Target="../media/image4.gif"  /><Relationship Id="rId4" Type="http://schemas.openxmlformats.org/officeDocument/2006/relationships/image" Target="../media/image5.gif"  /></Relationships>
</file>

<file path=ppt/slides/_rels/slide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5.gif"  /><Relationship Id="rId3" Type="http://schemas.openxmlformats.org/officeDocument/2006/relationships/image" Target="../media/image4.gif"  /></Relationships>
</file>

<file path=ppt/slides/_rels/slide3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5.gif"  /><Relationship Id="rId3" Type="http://schemas.openxmlformats.org/officeDocument/2006/relationships/image" Target="../media/image6.gif"  /></Relationships>
</file>

<file path=ppt/slides/_rels/slide4.xml.rels><?xml version="1.0" encoding="UTF-8" standalone="yes" ?><Relationships xmlns="http://schemas.openxmlformats.org/package/2006/relationships"><Relationship Id="rId1" Target="../slideLayouts/slideLayout2.xml" Type="http://schemas.openxmlformats.org/officeDocument/2006/relationships/slideLayout"/><Relationship Id="rId2" Target="file:///C:/Users/o910-/Desktop/VID-20210528-WA0021.mp4" TargetMode="External" Type="http://schemas.openxmlformats.org/officeDocument/2006/relationships/video"/><Relationship Id="rId3" Target="file:///C:\Users\o910-\Desktop\VID-20210528-WA0021.mp4" TargetMode="External" Type="http://schemas.microsoft.com/office/2007/relationships/media"/><Relationship Id="rId4" Target="../media/image7.jpeg" Type="http://schemas.openxmlformats.org/officeDocument/2006/relationships/image"/><Relationship Id="rId5" Target="../media/image5.gif" Type="http://schemas.openxmlformats.org/officeDocument/2006/relationships/image"/><Relationship Id="rId6" Target="../media/image8.gif" Type="http://schemas.openxmlformats.org/officeDocument/2006/relationships/image"/><Relationship Id="rId7" Target="../media/image9.gif" Type="http://schemas.openxmlformats.org/officeDocument/2006/relationships/image"/></Relationships>
</file>

<file path=ppt/slides/_rels/slide5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10.gif"  /><Relationship Id="rId3" Type="http://schemas.openxmlformats.org/officeDocument/2006/relationships/image" Target="../media/image5.gif"  /></Relationships>
</file>

<file path=ppt/slides/_rels/slide6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11.gif"  /><Relationship Id="rId3" Type="http://schemas.openxmlformats.org/officeDocument/2006/relationships/image" Target="../media/image5.gif"  /></Relationships>
</file>

<file path=ppt/slides/_rels/slide7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5.gif"  /><Relationship Id="rId3" Type="http://schemas.openxmlformats.org/officeDocument/2006/relationships/image" Target="../media/image12.gif"  /><Relationship Id="rId4" Type="http://schemas.openxmlformats.org/officeDocument/2006/relationships/image" Target="../media/image13.gif"  /></Relationships>
</file>

<file path=ppt/slides/_rels/slide8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5.gif"  /><Relationship Id="rId3" Type="http://schemas.openxmlformats.org/officeDocument/2006/relationships/image" Target="../media/image4.gif"  /><Relationship Id="rId4" Type="http://schemas.openxmlformats.org/officeDocument/2006/relationships/image" Target="../media/image4.gif"  /><Relationship Id="rId5" Type="http://schemas.openxmlformats.org/officeDocument/2006/relationships/image" Target="../media/image4.gif"  /></Relationships>
</file>

<file path=ppt/slides/_rels/slide9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14.gif"  /><Relationship Id="rId3" Type="http://schemas.openxmlformats.org/officeDocument/2006/relationships/image" Target="../media/image15.gif"  /></Relationships>
</file>

<file path=ppt/slides/slide1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0"/>
          </p:nvPr>
        </p:nvSpPr>
        <p:spPr>
          <a:xfrm>
            <a:off x="684213" y="368659"/>
            <a:ext cx="7740215" cy="2700300"/>
          </a:xfrm>
        </p:spPr>
        <p:txBody>
          <a:bodyPr>
            <a:normAutofit/>
          </a:bodyPr>
          <a:lstStyle/>
          <a:p>
            <a:pPr algn="r" eaLnBrk="1" hangingPunct="1">
              <a:spcAft>
                <a:spcPts val="0"/>
              </a:spcAft>
              <a:defRPr/>
            </a:pPr>
            <a:r>
              <a:rPr xmlns:mc="http://schemas.openxmlformats.org/markup-compatibility/2006" xmlns:hp="http://schemas.haansoft.com/office/presentation/8.0" lang="ru-RU" altLang="en-US" sz="8000" b="1" mc:Ignorable="hp" hp:hslEmbossed="0">
                <a:solidFill>
                  <a:srgbClr val="179d05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Monotype Corsiva"/>
              </a:rPr>
              <a:t>ВЫПУСКНОЙ  “</a:t>
            </a:r>
            <a:endParaRPr xmlns:mc="http://schemas.openxmlformats.org/markup-compatibility/2006" xmlns:hp="http://schemas.haansoft.com/office/presentation/8.0" lang="ru-RU" altLang="en-US" sz="8000" b="1" mc:Ignorable="hp" hp:hslEmbossed="0">
              <a:solidFill>
                <a:srgbClr val="179d05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Monotype Corsiva"/>
            </a:endParaRPr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43213" y="3429000"/>
            <a:ext cx="4296903" cy="3143250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en-US" sz="2400" b="1">
                <a:solidFill>
                  <a:srgbClr val="f9173d"/>
                </a:solidFill>
                <a:latin typeface="Monotype Corsiva"/>
              </a:rPr>
              <a:t>МКОУ Сагуновская СОШ </a:t>
            </a:r>
            <a:r>
              <a:rPr lang="en-US" altLang="ru-RU" sz="2400" b="1">
                <a:solidFill>
                  <a:srgbClr val="f9173d"/>
                </a:solidFill>
                <a:latin typeface="Monotype Corsiva"/>
              </a:rPr>
              <a:t>(</a:t>
            </a:r>
            <a:r>
              <a:rPr lang="ru-RU" altLang="en-US" sz="2400" b="1">
                <a:solidFill>
                  <a:srgbClr val="f9173d"/>
                </a:solidFill>
                <a:latin typeface="Monotype Corsiva"/>
              </a:rPr>
              <a:t> разновозрастная группа </a:t>
            </a:r>
            <a:r>
              <a:rPr lang="en-US" altLang="ru-RU" sz="2400" b="1">
                <a:solidFill>
                  <a:srgbClr val="f9173d"/>
                </a:solidFill>
                <a:latin typeface="Monotype Corsiva"/>
              </a:rPr>
              <a:t>3-7</a:t>
            </a:r>
            <a:r>
              <a:rPr lang="ru-RU" altLang="en-US" sz="2400" b="1">
                <a:solidFill>
                  <a:srgbClr val="f9173d"/>
                </a:solidFill>
                <a:latin typeface="Monotype Corsiva"/>
              </a:rPr>
              <a:t> лет</a:t>
            </a:r>
            <a:r>
              <a:rPr lang="en-US" altLang="ru-RU" sz="2400" b="1">
                <a:solidFill>
                  <a:srgbClr val="f9173d"/>
                </a:solidFill>
                <a:latin typeface="Monotype Corsiva"/>
              </a:rPr>
              <a:t>)</a:t>
            </a:r>
            <a:endParaRPr lang="en-US" altLang="ru-RU" sz="2400" b="1">
              <a:solidFill>
                <a:srgbClr val="f9173d"/>
              </a:solidFill>
              <a:latin typeface="Monotype Corsiva"/>
            </a:endParaRPr>
          </a:p>
          <a:p>
            <a:pPr eaLnBrk="1" hangingPunct="1">
              <a:defRPr/>
            </a:pPr>
            <a:endParaRPr lang="en-US" altLang="ru-RU" sz="2400" b="1">
              <a:solidFill>
                <a:srgbClr val="f9173d"/>
              </a:solidFill>
              <a:latin typeface="Monotype Corsiva"/>
            </a:endParaRPr>
          </a:p>
          <a:p>
            <a:pPr eaLnBrk="1" hangingPunct="1">
              <a:defRPr/>
            </a:pPr>
            <a:r>
              <a:rPr lang="ru-RU" sz="2400" b="1">
                <a:solidFill>
                  <a:srgbClr val="f9173d"/>
                </a:solidFill>
                <a:latin typeface="Monotype Corsiva"/>
              </a:rPr>
              <a:t>Музыкальный руководитель </a:t>
            </a:r>
            <a:endParaRPr lang="ru-RU" sz="2400" b="1">
              <a:solidFill>
                <a:srgbClr val="f9173d"/>
              </a:solidFill>
              <a:latin typeface="Monotype Corsiva"/>
            </a:endParaRPr>
          </a:p>
          <a:p>
            <a:pPr eaLnBrk="1" hangingPunct="1">
              <a:defRPr/>
            </a:pPr>
            <a:r>
              <a:rPr lang="ru-RU" altLang="en-US" sz="2400" b="1">
                <a:solidFill>
                  <a:srgbClr val="f9173d"/>
                </a:solidFill>
                <a:latin typeface="Monotype Corsiva"/>
              </a:rPr>
              <a:t>Попова О</a:t>
            </a:r>
            <a:r>
              <a:rPr lang="en-US" altLang="ru-RU" sz="2400" b="1">
                <a:solidFill>
                  <a:srgbClr val="f9173d"/>
                </a:solidFill>
                <a:latin typeface="Monotype Corsiva"/>
              </a:rPr>
              <a:t>.</a:t>
            </a:r>
            <a:r>
              <a:rPr lang="ru-RU" altLang="en-US" sz="2400" b="1">
                <a:solidFill>
                  <a:srgbClr val="f9173d"/>
                </a:solidFill>
                <a:latin typeface="Monotype Corsiva"/>
              </a:rPr>
              <a:t>В</a:t>
            </a:r>
            <a:r>
              <a:rPr lang="ru-RU" sz="2400" b="1">
                <a:solidFill>
                  <a:srgbClr val="f9173d"/>
                </a:solidFill>
                <a:latin typeface="Monotype Corsiva"/>
              </a:rPr>
              <a:t>.</a:t>
            </a:r>
            <a:r>
              <a:rPr lang="ru-RU" altLang="en-US" sz="2400" b="1">
                <a:solidFill>
                  <a:srgbClr val="f9173d"/>
                </a:solidFill>
                <a:latin typeface="Monotype Corsiva"/>
              </a:rPr>
              <a:t>                             </a:t>
            </a:r>
            <a:endParaRPr lang="ru-RU" altLang="en-US" sz="2400" b="1">
              <a:solidFill>
                <a:srgbClr val="f9173d"/>
              </a:solidFill>
              <a:latin typeface="Monotype Corsiva"/>
            </a:endParaRPr>
          </a:p>
        </p:txBody>
      </p:sp>
      <p:pic>
        <p:nvPicPr>
          <p:cNvPr id="13316" name="Picture 6" descr="cveta-1156"/>
          <p:cNvPicPr>
            <a:picLocks noChangeAspect="1" noChangeArrowheads="1" noCrop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2843213" y="5562600"/>
            <a:ext cx="1260475" cy="1295400"/>
          </a:xfrm>
          <a:prstGeom prst="rect">
            <a:avLst/>
          </a:prstGeom>
          <a:noFill/>
          <a:ln w="9525">
            <a:noFill/>
            <a:miter/>
          </a:ln>
        </p:spPr>
      </p:pic>
      <p:pic>
        <p:nvPicPr>
          <p:cNvPr id="13317" name="Picture 6" descr="cveta-1156"/>
          <p:cNvPicPr>
            <a:picLocks noChangeAspect="1" noChangeArrowheads="1" noCrop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5867400" y="5300663"/>
            <a:ext cx="1260475" cy="1295400"/>
          </a:xfrm>
          <a:prstGeom prst="rect">
            <a:avLst/>
          </a:prstGeom>
          <a:noFill/>
          <a:ln w="9525">
            <a:noFill/>
            <a:miter/>
          </a:ln>
        </p:spPr>
      </p:pic>
      <p:pic>
        <p:nvPicPr>
          <p:cNvPr id="13320" name="Picture 3" descr="apogoda-9"/>
          <p:cNvPicPr>
            <a:picLocks noChangeAspect="1" noChangeArrowheads="1" noCrop="1"/>
          </p:cNvPicPr>
          <p:nvPr/>
        </p:nvPicPr>
        <p:blipFill rotWithShape="1">
          <a:blip r:embed="rId4"/>
          <a:srcRect/>
          <a:stretch>
            <a:fillRect/>
          </a:stretch>
        </p:blipFill>
        <p:spPr>
          <a:xfrm>
            <a:off x="7164388" y="188913"/>
            <a:ext cx="1676400" cy="1752600"/>
          </a:xfrm>
          <a:prstGeom prst="rect">
            <a:avLst/>
          </a:prstGeom>
          <a:noFill/>
          <a:ln w="9525">
            <a:noFill/>
            <a:miter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Содержимое 2"/>
          <p:cNvSpPr>
            <a:spLocks noGrp="1"/>
          </p:cNvSpPr>
          <p:nvPr>
            <p:ph idx="1"/>
          </p:nvPr>
        </p:nvSpPr>
        <p:spPr>
          <a:xfrm>
            <a:off x="457200" y="1628775"/>
            <a:ext cx="8229600" cy="4497388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Arial"/>
              <a:buNone/>
              <a:defRPr/>
            </a:pPr>
            <a:r>
              <a:rPr lang="ru-RU" b="1">
                <a:solidFill>
                  <a:srgbClr val="006600"/>
                </a:solidFill>
              </a:rPr>
              <a:t>    </a:t>
            </a:r>
            <a:r>
              <a:rPr lang="ru-RU" altLang="en-US" b="1">
                <a:solidFill>
                  <a:srgbClr val="006600"/>
                </a:solidFill>
              </a:rPr>
              <a:t>Цели</a:t>
            </a:r>
            <a:r>
              <a:rPr lang="en-US" altLang="ru-RU" b="1">
                <a:solidFill>
                  <a:srgbClr val="006600"/>
                </a:solidFill>
              </a:rPr>
              <a:t>:</a:t>
            </a:r>
            <a:r>
              <a:rPr lang="ru-RU" altLang="en-US" b="1">
                <a:solidFill>
                  <a:srgbClr val="006600"/>
                </a:solidFill>
              </a:rPr>
              <a:t> Формирование отзывчивости на музыку</a:t>
            </a:r>
            <a:r>
              <a:rPr lang="en-US" altLang="ru-RU" b="1">
                <a:solidFill>
                  <a:srgbClr val="006600"/>
                </a:solidFill>
              </a:rPr>
              <a:t>,</a:t>
            </a:r>
            <a:r>
              <a:rPr lang="ru-RU" altLang="en-US" b="1">
                <a:solidFill>
                  <a:srgbClr val="006600"/>
                </a:solidFill>
              </a:rPr>
              <a:t> создание благоприятного эмоционального отклика детей</a:t>
            </a:r>
            <a:r>
              <a:rPr lang="en-US" altLang="ru-RU" b="1">
                <a:solidFill>
                  <a:srgbClr val="006600"/>
                </a:solidFill>
              </a:rPr>
              <a:t>.</a:t>
            </a:r>
            <a:r>
              <a:rPr lang="ru-RU" altLang="en-US" b="1">
                <a:solidFill>
                  <a:srgbClr val="006600"/>
                </a:solidFill>
              </a:rPr>
              <a:t> </a:t>
            </a:r>
            <a:endParaRPr lang="ru-RU" altLang="en-US" b="1">
              <a:solidFill>
                <a:srgbClr val="006600"/>
              </a:solidFill>
            </a:endParaRPr>
          </a:p>
          <a:p>
            <a:pPr algn="ctr" eaLnBrk="1" hangingPunct="1">
              <a:lnSpc>
                <a:spcPct val="90000"/>
              </a:lnSpc>
              <a:buFont typeface="Arial"/>
              <a:buNone/>
              <a:defRPr/>
            </a:pPr>
            <a:r>
              <a:rPr lang="ru-RU" altLang="en-US" b="1">
                <a:solidFill>
                  <a:srgbClr val="006600"/>
                </a:solidFill>
              </a:rPr>
              <a:t>             </a:t>
            </a:r>
            <a:endParaRPr lang="ru-RU" altLang="en-US" b="1">
              <a:solidFill>
                <a:srgbClr val="006600"/>
              </a:solidFill>
            </a:endParaRPr>
          </a:p>
          <a:p>
            <a:pPr algn="ctr" eaLnBrk="1" hangingPunct="1">
              <a:lnSpc>
                <a:spcPct val="90000"/>
              </a:lnSpc>
              <a:buFont typeface="Arial"/>
              <a:buNone/>
              <a:defRPr/>
            </a:pPr>
            <a:r>
              <a:rPr lang="ru-RU" altLang="en-US" b="1">
                <a:solidFill>
                  <a:srgbClr val="006600"/>
                </a:solidFill>
              </a:rPr>
              <a:t> Задачи</a:t>
            </a:r>
            <a:r>
              <a:rPr lang="en-US" altLang="ru-RU" b="1">
                <a:solidFill>
                  <a:srgbClr val="006600"/>
                </a:solidFill>
              </a:rPr>
              <a:t>:</a:t>
            </a:r>
            <a:r>
              <a:rPr lang="ru-RU" altLang="en-US" b="1">
                <a:solidFill>
                  <a:srgbClr val="006600"/>
                </a:solidFill>
              </a:rPr>
              <a:t> развитие коммуникативных навыков</a:t>
            </a:r>
            <a:r>
              <a:rPr lang="en-US" altLang="ru-RU" b="1">
                <a:solidFill>
                  <a:srgbClr val="006600"/>
                </a:solidFill>
              </a:rPr>
              <a:t>,</a:t>
            </a:r>
            <a:r>
              <a:rPr lang="ru-RU" altLang="en-US" b="1">
                <a:solidFill>
                  <a:srgbClr val="006600"/>
                </a:solidFill>
              </a:rPr>
              <a:t> развития двигательной координации</a:t>
            </a:r>
            <a:r>
              <a:rPr lang="en-US" altLang="ru-RU" b="1">
                <a:solidFill>
                  <a:srgbClr val="006600"/>
                </a:solidFill>
              </a:rPr>
              <a:t>,</a:t>
            </a:r>
            <a:r>
              <a:rPr lang="ru-RU" altLang="en-US" b="1">
                <a:solidFill>
                  <a:srgbClr val="006600"/>
                </a:solidFill>
              </a:rPr>
              <a:t> развитие чувства ритма</a:t>
            </a:r>
            <a:r>
              <a:rPr lang="en-US" altLang="ru-RU" b="1">
                <a:solidFill>
                  <a:srgbClr val="006600"/>
                </a:solidFill>
              </a:rPr>
              <a:t>.</a:t>
            </a:r>
            <a:endParaRPr lang="en-US" altLang="ru-RU" b="1">
              <a:solidFill>
                <a:srgbClr val="006600"/>
              </a:solidFill>
            </a:endParaRPr>
          </a:p>
        </p:txBody>
      </p:sp>
      <p:pic>
        <p:nvPicPr>
          <p:cNvPr id="14338" name="Picture 3" descr="apogoda-9"/>
          <p:cNvPicPr>
            <a:picLocks noChangeAspect="1" noChangeArrowheads="1" noCrop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7164388" y="188913"/>
            <a:ext cx="1676400" cy="1752600"/>
          </a:xfrm>
          <a:prstGeom prst="rect">
            <a:avLst/>
          </a:prstGeom>
          <a:noFill/>
          <a:ln w="9525">
            <a:noFill/>
            <a:miter/>
          </a:ln>
        </p:spPr>
      </p:pic>
      <p:pic>
        <p:nvPicPr>
          <p:cNvPr id="14340" name="Picture 6" descr="cveta-1156"/>
          <p:cNvPicPr>
            <a:picLocks noChangeAspect="1" noChangeArrowheads="1" noCrop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1619250" y="5157788"/>
            <a:ext cx="1260475" cy="1295400"/>
          </a:xfrm>
          <a:prstGeom prst="rect">
            <a:avLst/>
          </a:prstGeom>
          <a:noFill/>
          <a:ln w="9525">
            <a:noFill/>
            <a:miter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Содержимое 2"/>
          <p:cNvSpPr>
            <a:spLocks noGrp="1"/>
          </p:cNvSpPr>
          <p:nvPr>
            <p:ph idx="1"/>
          </p:nvPr>
        </p:nvSpPr>
        <p:spPr>
          <a:xfrm>
            <a:off x="611188" y="1484313"/>
            <a:ext cx="7570787" cy="5000625"/>
          </a:xfrm>
        </p:spPr>
        <p:txBody>
          <a:bodyPr/>
          <a:lstStyle/>
          <a:p>
            <a:pPr algn="ctr" eaLnBrk="1" hangingPunct="1">
              <a:buFont typeface="Arial"/>
              <a:buNone/>
              <a:defRPr/>
            </a:pPr>
            <a:r>
              <a:rPr lang="ru-RU" sz="2800" b="1"/>
              <a:t>    </a:t>
            </a:r>
            <a:endParaRPr lang="ru-RU" sz="2800" b="1"/>
          </a:p>
          <a:p>
            <a:pPr algn="ctr" eaLnBrk="1" hangingPunct="1">
              <a:lnSpc>
                <a:spcPct val="90000"/>
              </a:lnSpc>
              <a:buFont typeface="Arial"/>
              <a:buNone/>
              <a:defRPr/>
            </a:pPr>
            <a:r>
              <a:rPr lang="ru-RU" altLang="en-US" sz="2400" b="1">
                <a:solidFill>
                  <a:srgbClr val="006600"/>
                </a:solidFill>
                <a:latin typeface="Arabic Typesetting"/>
              </a:rPr>
              <a:t>Инновация</a:t>
            </a:r>
            <a:r>
              <a:rPr lang="en-US" altLang="ru-RU" sz="2400" b="1">
                <a:solidFill>
                  <a:srgbClr val="006600"/>
                </a:solidFill>
                <a:latin typeface="Arabic Typesetting"/>
              </a:rPr>
              <a:t>:</a:t>
            </a:r>
            <a:r>
              <a:rPr lang="ru-RU" altLang="en-US" sz="2400" b="1">
                <a:solidFill>
                  <a:srgbClr val="006600"/>
                </a:solidFill>
                <a:latin typeface="Arabic Typesetting"/>
              </a:rPr>
              <a:t>                                  Коммуникативные танцы</a:t>
            </a:r>
            <a:r>
              <a:rPr lang="en-US" altLang="ru-RU" sz="2400" b="1">
                <a:solidFill>
                  <a:srgbClr val="006600"/>
                </a:solidFill>
                <a:latin typeface="Arabic Typesetting"/>
              </a:rPr>
              <a:t>.</a:t>
            </a:r>
            <a:endParaRPr lang="en-US" altLang="ru-RU" sz="2400" b="1">
              <a:solidFill>
                <a:srgbClr val="006600"/>
              </a:solidFill>
              <a:latin typeface="Arabic Typesetting"/>
            </a:endParaRPr>
          </a:p>
          <a:p>
            <a:pPr algn="ctr" eaLnBrk="1" hangingPunct="1">
              <a:lnSpc>
                <a:spcPct val="90000"/>
              </a:lnSpc>
              <a:buFont typeface="Arial"/>
              <a:buNone/>
              <a:defRPr/>
            </a:pPr>
            <a:r>
              <a:rPr lang="ru-RU" altLang="en-US" sz="2400" b="1">
                <a:solidFill>
                  <a:srgbClr val="006600"/>
                </a:solidFill>
                <a:latin typeface="Arabic Typesetting"/>
              </a:rPr>
              <a:t>Вовлечение ребенка в процесс музицирования лежит через создание атмосферы приятия друг друга и эмоционально</a:t>
            </a:r>
            <a:r>
              <a:rPr lang="en-US" altLang="ru-RU" sz="2400" b="1">
                <a:solidFill>
                  <a:srgbClr val="006600"/>
                </a:solidFill>
                <a:latin typeface="Arabic Typesetting"/>
              </a:rPr>
              <a:t>-</a:t>
            </a:r>
            <a:r>
              <a:rPr lang="ru-RU" altLang="en-US" sz="2400" b="1">
                <a:solidFill>
                  <a:srgbClr val="006600"/>
                </a:solidFill>
                <a:latin typeface="Arabic Typesetting"/>
              </a:rPr>
              <a:t>психическое раскрепощение</a:t>
            </a:r>
            <a:r>
              <a:rPr lang="en-US" altLang="ru-RU" sz="2400" b="1">
                <a:solidFill>
                  <a:srgbClr val="006600"/>
                </a:solidFill>
                <a:latin typeface="Arabic Typesetting"/>
              </a:rPr>
              <a:t>.</a:t>
            </a:r>
            <a:r>
              <a:rPr lang="ru-RU" altLang="en-US" sz="2400" b="1">
                <a:solidFill>
                  <a:srgbClr val="006600"/>
                </a:solidFill>
                <a:latin typeface="Arabic Typesetting"/>
              </a:rPr>
              <a:t>  Если следовать формуле</a:t>
            </a:r>
            <a:r>
              <a:rPr lang="en-US" altLang="ru-RU" sz="2400" b="1">
                <a:solidFill>
                  <a:srgbClr val="006600"/>
                </a:solidFill>
                <a:latin typeface="Arabic Typesetting"/>
              </a:rPr>
              <a:t>,</a:t>
            </a:r>
            <a:r>
              <a:rPr lang="ru-RU" altLang="en-US" sz="2400" b="1">
                <a:solidFill>
                  <a:srgbClr val="006600"/>
                </a:solidFill>
                <a:latin typeface="Arabic Typesetting"/>
              </a:rPr>
              <a:t> что “ учиться нужно весело”</a:t>
            </a:r>
            <a:r>
              <a:rPr lang="en-US" altLang="ru-RU" sz="2400" b="1">
                <a:solidFill>
                  <a:srgbClr val="006600"/>
                </a:solidFill>
                <a:latin typeface="Arabic Typesetting"/>
              </a:rPr>
              <a:t>,</a:t>
            </a:r>
            <a:r>
              <a:rPr lang="ru-RU" altLang="en-US" sz="2400" b="1">
                <a:solidFill>
                  <a:srgbClr val="006600"/>
                </a:solidFill>
                <a:latin typeface="Arabic Typesetting"/>
              </a:rPr>
              <a:t> то лучшего материала для занятий с детьми как танцы и игры</a:t>
            </a:r>
            <a:r>
              <a:rPr lang="en-US" altLang="ru-RU" sz="2400" b="1">
                <a:solidFill>
                  <a:srgbClr val="006600"/>
                </a:solidFill>
                <a:latin typeface="Arabic Typesetting"/>
              </a:rPr>
              <a:t>-</a:t>
            </a:r>
            <a:r>
              <a:rPr lang="ru-RU" altLang="en-US" sz="2400" b="1">
                <a:solidFill>
                  <a:srgbClr val="006600"/>
                </a:solidFill>
                <a:latin typeface="Arabic Typesetting"/>
              </a:rPr>
              <a:t> ничего не придумаешь</a:t>
            </a:r>
            <a:r>
              <a:rPr lang="en-US" altLang="ru-RU" sz="2400" b="1">
                <a:solidFill>
                  <a:srgbClr val="006600"/>
                </a:solidFill>
                <a:latin typeface="Arabic Typesetting"/>
              </a:rPr>
              <a:t>!</a:t>
            </a:r>
            <a:endParaRPr lang="en-US" altLang="ru-RU" sz="2400" b="1">
              <a:solidFill>
                <a:srgbClr val="006600"/>
              </a:solidFill>
              <a:latin typeface="Arabic Typesetting"/>
            </a:endParaRPr>
          </a:p>
          <a:p>
            <a:pPr algn="ctr" eaLnBrk="1" hangingPunct="1">
              <a:buFont typeface="Arial"/>
              <a:buNone/>
              <a:defRPr/>
            </a:pPr>
            <a:endParaRPr lang="ru-RU" sz="2400">
              <a:solidFill>
                <a:srgbClr val="006600"/>
              </a:solidFill>
              <a:ea typeface="Arabic Typesetting"/>
              <a:cs typeface="Arabic Typesetting"/>
            </a:endParaRPr>
          </a:p>
          <a:p>
            <a:pPr eaLnBrk="1" hangingPunct="1">
              <a:buFont typeface="Arial"/>
              <a:buNone/>
              <a:defRPr/>
            </a:pPr>
            <a:endParaRPr lang="ru-RU" sz="2400"/>
          </a:p>
        </p:txBody>
      </p:sp>
      <p:pic>
        <p:nvPicPr>
          <p:cNvPr id="15362" name="Picture 3" descr="apogoda-9"/>
          <p:cNvPicPr>
            <a:picLocks noChangeAspect="1" noChangeArrowheads="1" noCrop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7566025" y="0"/>
            <a:ext cx="1419225" cy="1484313"/>
          </a:xfrm>
          <a:prstGeom prst="rect">
            <a:avLst/>
          </a:prstGeom>
          <a:noFill/>
          <a:ln w="9525">
            <a:noFill/>
            <a:miter/>
          </a:ln>
        </p:spPr>
      </p:pic>
      <p:pic>
        <p:nvPicPr>
          <p:cNvPr id="15363" name="Picture 4" descr="3"/>
          <p:cNvPicPr>
            <a:picLocks noChangeAspect="1" noChangeArrowheads="1" noCrop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395288" y="4221163"/>
            <a:ext cx="1943100" cy="1881187"/>
          </a:xfrm>
          <a:prstGeom prst="rect">
            <a:avLst/>
          </a:prstGeom>
          <a:noFill/>
          <a:ln w="9525">
            <a:noFill/>
            <a:miter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VID-20210528-WA0021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 rotWithShape="1">
          <a:blip r:embed="rId4"/>
          <a:stretch>
            <a:fillRect/>
          </a:stretch>
        </p:blipFill>
        <p:spPr>
          <a:xfrm>
            <a:off x="719572" y="1412776"/>
            <a:ext cx="7848872" cy="4716524"/>
          </a:xfrm>
          <a:prstGeom prst="rect">
            <a:avLst/>
          </a:prstGeom>
          <a:noFill/>
          <a:ln w="9525" cap="flat" cmpd="sng" algn="ctr">
            <a:noFill/>
            <a:prstDash val="solid"/>
            <a:miter/>
          </a:ln>
        </p:spPr>
      </p:pic>
      <p:pic>
        <p:nvPicPr>
          <p:cNvPr id="16386" name="Picture 3" descr="apogoda-9"/>
          <p:cNvPicPr>
            <a:picLocks noChangeAspect="1" noChangeArrowheads="1" noCrop="1"/>
          </p:cNvPicPr>
          <p:nvPr/>
        </p:nvPicPr>
        <p:blipFill rotWithShape="1">
          <a:blip r:embed="rId5"/>
          <a:srcRect/>
          <a:stretch>
            <a:fillRect/>
          </a:stretch>
        </p:blipFill>
        <p:spPr>
          <a:xfrm>
            <a:off x="7164388" y="188913"/>
            <a:ext cx="1676400" cy="1752600"/>
          </a:xfrm>
          <a:prstGeom prst="rect">
            <a:avLst/>
          </a:prstGeom>
          <a:noFill/>
          <a:ln w="9525">
            <a:noFill/>
            <a:miter/>
          </a:ln>
        </p:spPr>
      </p:pic>
      <p:pic>
        <p:nvPicPr>
          <p:cNvPr id="16387" name="Picture 6" descr="0_60850_519e13d8_XL"/>
          <p:cNvPicPr>
            <a:picLocks noChangeAspect="1" noChangeArrowheads="1" noCrop="1"/>
          </p:cNvPicPr>
          <p:nvPr/>
        </p:nvPicPr>
        <p:blipFill rotWithShape="1">
          <a:blip r:embed="rId6"/>
          <a:srcRect/>
          <a:stretch>
            <a:fillRect/>
          </a:stretch>
        </p:blipFill>
        <p:spPr>
          <a:xfrm>
            <a:off x="2411413" y="476250"/>
            <a:ext cx="3362325" cy="2114550"/>
          </a:xfrm>
          <a:prstGeom prst="rect">
            <a:avLst/>
          </a:prstGeom>
          <a:noFill/>
          <a:ln w="9525">
            <a:noFill/>
            <a:miter/>
          </a:ln>
        </p:spPr>
      </p:pic>
      <p:pic>
        <p:nvPicPr>
          <p:cNvPr id="16388" name="Picture 5" descr="608de277e595ec43d03e7800ffa64fa0"/>
          <p:cNvPicPr>
            <a:picLocks noChangeAspect="1" noChangeArrowheads="1" noCrop="1"/>
          </p:cNvPicPr>
          <p:nvPr/>
        </p:nvPicPr>
        <p:blipFill rotWithShape="1">
          <a:blip r:embed="rId7"/>
          <a:srcRect/>
          <a:stretch>
            <a:fillRect/>
          </a:stretch>
        </p:blipFill>
        <p:spPr>
          <a:xfrm>
            <a:off x="1763713" y="4652963"/>
            <a:ext cx="1312862" cy="1050925"/>
          </a:xfrm>
          <a:prstGeom prst="rect">
            <a:avLst/>
          </a:prstGeom>
          <a:noFill/>
          <a:ln w="9525">
            <a:noFill/>
            <a:miter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3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85337" fill="hold"/>
                                        <p:tgtEl>
                                          <p:spTgt spid="1638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85"/>
                  </p:tgtEl>
                </p:cond>
              </p:nextCondLst>
            </p:seq>
            <p:video>
              <p:cMediaNode vol="25000">
                <p:cTn id="7" fill="hold" display="0">
                  <p:stCondLst>
                    <p:cond delay="indefinite"/>
                  </p:stCondLst>
                </p:cTn>
                <p:tgtEl>
                  <p:spTgt spid="16385"/>
                </p:tgtEl>
              </p:cMediaNode>
            </p:video>
          </p:childTnLst>
        </p:cTn>
      </p:par>
    </p:tnLst>
  </p:timing>
</p:sld>
</file>

<file path=ppt/slides/slide5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Содержимое 2"/>
          <p:cNvSpPr>
            <a:spLocks noGrp="1"/>
          </p:cNvSpPr>
          <p:nvPr>
            <p:ph idx="1"/>
          </p:nvPr>
        </p:nvSpPr>
        <p:spPr>
          <a:xfrm>
            <a:off x="457200" y="765175"/>
            <a:ext cx="7786688" cy="4608513"/>
          </a:xfrm>
        </p:spPr>
        <p:txBody>
          <a:bodyPr/>
          <a:lstStyle/>
          <a:p>
            <a:pPr algn="ctr" eaLnBrk="1" hangingPunct="1">
              <a:buFont typeface="Arial"/>
              <a:buNone/>
              <a:defRPr/>
            </a:pPr>
            <a:r>
              <a:rPr lang="ru-RU" altLang="en-US" sz="2800" b="1">
                <a:solidFill>
                  <a:srgbClr val="006600"/>
                </a:solidFill>
              </a:rPr>
              <a:t>Разучивая коммуникативне танцы</a:t>
            </a:r>
            <a:r>
              <a:rPr lang="en-US" altLang="ru-RU" sz="2800" b="1">
                <a:solidFill>
                  <a:srgbClr val="006600"/>
                </a:solidFill>
              </a:rPr>
              <a:t>,</a:t>
            </a:r>
            <a:r>
              <a:rPr lang="ru-RU" altLang="en-US" sz="2800" b="1">
                <a:solidFill>
                  <a:srgbClr val="006600"/>
                </a:solidFill>
              </a:rPr>
              <a:t> дети познают себя и сверстников</a:t>
            </a:r>
            <a:r>
              <a:rPr lang="en-US" altLang="ru-RU" sz="2800" b="1">
                <a:solidFill>
                  <a:srgbClr val="006600"/>
                </a:solidFill>
              </a:rPr>
              <a:t>.</a:t>
            </a:r>
            <a:r>
              <a:rPr lang="ru-RU" altLang="en-US" sz="2800" b="1">
                <a:solidFill>
                  <a:srgbClr val="006600"/>
                </a:solidFill>
              </a:rPr>
              <a:t> Их разучивание не занимает много времени</a:t>
            </a:r>
            <a:r>
              <a:rPr lang="en-US" altLang="ru-RU" sz="2800" b="1">
                <a:solidFill>
                  <a:srgbClr val="006600"/>
                </a:solidFill>
              </a:rPr>
              <a:t>,</a:t>
            </a:r>
            <a:r>
              <a:rPr lang="ru-RU" altLang="en-US" sz="2800" b="1">
                <a:solidFill>
                  <a:srgbClr val="006600"/>
                </a:solidFill>
              </a:rPr>
              <a:t> так как  движения простые и повторяются несколько раз</a:t>
            </a:r>
            <a:r>
              <a:rPr lang="en-US" altLang="ru-RU" sz="2800" b="1">
                <a:solidFill>
                  <a:srgbClr val="006600"/>
                </a:solidFill>
              </a:rPr>
              <a:t>.</a:t>
            </a:r>
            <a:endParaRPr lang="en-US" altLang="ru-RU" sz="2800" b="1">
              <a:solidFill>
                <a:srgbClr val="006600"/>
              </a:solidFill>
            </a:endParaRPr>
          </a:p>
          <a:p>
            <a:pPr algn="ctr" eaLnBrk="1" hangingPunct="1">
              <a:buFont typeface="Arial"/>
              <a:buNone/>
              <a:defRPr/>
            </a:pPr>
            <a:endParaRPr lang="ru-RU" sz="2800" b="1">
              <a:solidFill>
                <a:srgbClr val="006600"/>
              </a:solidFill>
            </a:endParaRPr>
          </a:p>
          <a:p>
            <a:pPr algn="ctr" eaLnBrk="1" hangingPunct="1">
              <a:buFont typeface="Arial"/>
              <a:buNone/>
              <a:defRPr/>
            </a:pPr>
            <a:endParaRPr lang="ru-RU" b="1">
              <a:solidFill>
                <a:srgbClr val="006600"/>
              </a:solidFill>
            </a:endParaRPr>
          </a:p>
          <a:p>
            <a:pPr algn="ctr" eaLnBrk="1" hangingPunct="1">
              <a:buFont typeface="Arial"/>
              <a:buNone/>
              <a:defRPr/>
            </a:pPr>
            <a:endParaRPr lang="ru-RU" b="1">
              <a:solidFill>
                <a:srgbClr val="006600"/>
              </a:solidFill>
            </a:endParaRPr>
          </a:p>
          <a:p>
            <a:pPr algn="ctr" eaLnBrk="1" hangingPunct="1">
              <a:buFont typeface="Arial"/>
              <a:buNone/>
              <a:defRPr/>
            </a:pPr>
            <a:endParaRPr lang="ru-RU" b="1">
              <a:solidFill>
                <a:srgbClr val="006600"/>
              </a:solidFill>
            </a:endParaRPr>
          </a:p>
          <a:p>
            <a:pPr algn="ctr" eaLnBrk="1" hangingPunct="1">
              <a:buFont typeface="Arial"/>
              <a:buNone/>
              <a:defRPr/>
            </a:pPr>
            <a:endParaRPr lang="ru-RU" b="1">
              <a:solidFill>
                <a:srgbClr val="006600"/>
              </a:solidFill>
            </a:endParaRPr>
          </a:p>
          <a:p>
            <a:pPr algn="ctr" eaLnBrk="1" hangingPunct="1">
              <a:buFont typeface="Arial"/>
              <a:buNone/>
              <a:defRPr/>
            </a:pPr>
            <a:endParaRPr lang="ru-RU" b="1">
              <a:solidFill>
                <a:srgbClr val="006600"/>
              </a:solidFill>
            </a:endParaRPr>
          </a:p>
          <a:p>
            <a:pPr algn="ctr" eaLnBrk="1" hangingPunct="1">
              <a:buFont typeface="Arial"/>
              <a:buNone/>
              <a:defRPr/>
            </a:pPr>
            <a:endParaRPr lang="ru-RU" b="1">
              <a:solidFill>
                <a:srgbClr val="006600"/>
              </a:solidFill>
            </a:endParaRPr>
          </a:p>
        </p:txBody>
      </p:sp>
      <p:pic>
        <p:nvPicPr>
          <p:cNvPr id="17410" name="Picture 3" descr="0_60866_1f8deb4c_XL"/>
          <p:cNvPicPr>
            <a:picLocks noChangeAspect="1" noChangeArrowheads="1" noCrop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611188" y="4508500"/>
            <a:ext cx="2286000" cy="2152650"/>
          </a:xfrm>
          <a:prstGeom prst="rect">
            <a:avLst/>
          </a:prstGeom>
          <a:noFill/>
          <a:ln w="9525">
            <a:noFill/>
            <a:miter/>
          </a:ln>
        </p:spPr>
      </p:pic>
      <p:pic>
        <p:nvPicPr>
          <p:cNvPr id="17411" name="Picture 4" descr="apogoda-9"/>
          <p:cNvPicPr>
            <a:picLocks noChangeAspect="1" noChangeArrowheads="1" noCrop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7804150" y="260350"/>
            <a:ext cx="1035050" cy="1081088"/>
          </a:xfrm>
          <a:prstGeom prst="rect">
            <a:avLst/>
          </a:prstGeom>
          <a:noFill/>
          <a:ln w="9525">
            <a:noFill/>
            <a:miter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algn="ctr" eaLnBrk="1" hangingPunct="1">
              <a:buFont typeface="Arial"/>
              <a:buNone/>
              <a:defRPr/>
            </a:pPr>
            <a:endParaRPr lang="ru-RU" b="1">
              <a:solidFill>
                <a:srgbClr val="006600"/>
              </a:solidFill>
            </a:endParaRPr>
          </a:p>
          <a:p>
            <a:pPr algn="ctr" eaLnBrk="1" hangingPunct="1">
              <a:buFont typeface="Arial"/>
              <a:buNone/>
              <a:defRPr/>
            </a:pPr>
            <a:r>
              <a:rPr lang="ru-RU" b="1">
                <a:solidFill>
                  <a:srgbClr val="006600"/>
                </a:solidFill>
              </a:rPr>
              <a:t>А совместная деятельность подарит Вам и ребенку хорошее настроение!</a:t>
            </a:r>
            <a:endParaRPr lang="ru-RU" b="1">
              <a:solidFill>
                <a:srgbClr val="006600"/>
              </a:solidFill>
            </a:endParaRPr>
          </a:p>
          <a:p>
            <a:pPr eaLnBrk="1" hangingPunct="1">
              <a:defRPr/>
            </a:pPr>
            <a:endParaRPr lang="ru-RU"/>
          </a:p>
        </p:txBody>
      </p:sp>
      <p:pic>
        <p:nvPicPr>
          <p:cNvPr id="18434" name="Picture 4" descr="35fe4ad6fe9d"/>
          <p:cNvPicPr>
            <a:picLocks noChangeAspect="1" noChangeArrowheads="1" noCrop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2051050" y="3429000"/>
            <a:ext cx="2073275" cy="2879725"/>
          </a:xfrm>
          <a:prstGeom prst="rect">
            <a:avLst/>
          </a:prstGeom>
          <a:noFill/>
          <a:ln w="9525">
            <a:noFill/>
            <a:miter/>
          </a:ln>
        </p:spPr>
      </p:pic>
      <p:pic>
        <p:nvPicPr>
          <p:cNvPr id="18435" name="Picture 5" descr="apogoda-9"/>
          <p:cNvPicPr>
            <a:picLocks noChangeAspect="1" noChangeArrowheads="1" noCrop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6588125" y="188913"/>
            <a:ext cx="1676400" cy="1752600"/>
          </a:xfrm>
          <a:prstGeom prst="rect">
            <a:avLst/>
          </a:prstGeom>
          <a:noFill/>
          <a:ln w="9525">
            <a:noFill/>
            <a:miter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algn="ctr" eaLnBrk="1" hangingPunct="1">
              <a:buFont typeface="Arial"/>
              <a:buNone/>
              <a:defRPr/>
            </a:pPr>
            <a:r>
              <a:rPr lang="ru-RU"/>
              <a:t>    </a:t>
            </a:r>
            <a:r>
              <a:rPr lang="ru-RU" sz="2800" b="1">
                <a:solidFill>
                  <a:srgbClr val="006600"/>
                </a:solidFill>
              </a:rPr>
              <a:t>Музыкально развиваться помогают </a:t>
            </a:r>
            <a:endParaRPr lang="ru-RU" sz="2800" b="1">
              <a:solidFill>
                <a:srgbClr val="006600"/>
              </a:solidFill>
            </a:endParaRPr>
          </a:p>
          <a:p>
            <a:pPr algn="ctr" eaLnBrk="1" hangingPunct="1">
              <a:buFont typeface="Arial"/>
              <a:buNone/>
              <a:defRPr/>
            </a:pPr>
            <a:r>
              <a:rPr lang="ru-RU" sz="2800" b="1">
                <a:solidFill>
                  <a:srgbClr val="006600"/>
                </a:solidFill>
              </a:rPr>
              <a:t>игры – забавы с пением и движениями.</a:t>
            </a:r>
            <a:endParaRPr lang="ru-RU" sz="2800" b="1">
              <a:solidFill>
                <a:srgbClr val="006600"/>
              </a:solidFill>
            </a:endParaRPr>
          </a:p>
          <a:p>
            <a:pPr algn="ctr" eaLnBrk="1" hangingPunct="1">
              <a:buFont typeface="Arial"/>
              <a:buNone/>
              <a:defRPr/>
            </a:pPr>
            <a:r>
              <a:rPr lang="ru-RU" sz="2800" b="1">
                <a:solidFill>
                  <a:srgbClr val="006600"/>
                </a:solidFill>
              </a:rPr>
              <a:t>Например: «</a:t>
            </a:r>
            <a:r>
              <a:rPr lang="ru-RU" altLang="en-US" sz="2800" b="1">
                <a:solidFill>
                  <a:srgbClr val="006600"/>
                </a:solidFill>
              </a:rPr>
              <a:t>Бесконечная полька</a:t>
            </a:r>
            <a:r>
              <a:rPr lang="ru-RU" sz="2800" b="1">
                <a:solidFill>
                  <a:srgbClr val="006600"/>
                </a:solidFill>
              </a:rPr>
              <a:t>», «</a:t>
            </a:r>
            <a:r>
              <a:rPr lang="ru-RU" altLang="en-US" sz="2800" b="1">
                <a:solidFill>
                  <a:srgbClr val="006600"/>
                </a:solidFill>
              </a:rPr>
              <a:t>Пяточка</a:t>
            </a:r>
            <a:r>
              <a:rPr lang="en-US" altLang="ru-RU" sz="2800" b="1">
                <a:solidFill>
                  <a:srgbClr val="006600"/>
                </a:solidFill>
              </a:rPr>
              <a:t>-</a:t>
            </a:r>
            <a:r>
              <a:rPr lang="ru-RU" altLang="en-US" sz="2800" b="1">
                <a:solidFill>
                  <a:srgbClr val="006600"/>
                </a:solidFill>
              </a:rPr>
              <a:t>носочек</a:t>
            </a:r>
            <a:r>
              <a:rPr lang="ru-RU" sz="2800" b="1">
                <a:solidFill>
                  <a:srgbClr val="006600"/>
                </a:solidFill>
              </a:rPr>
              <a:t> », «</a:t>
            </a:r>
            <a:r>
              <a:rPr lang="ru-RU" altLang="en-US" sz="2800" b="1">
                <a:solidFill>
                  <a:srgbClr val="006600"/>
                </a:solidFill>
              </a:rPr>
              <a:t>Ручеек</a:t>
            </a:r>
            <a:r>
              <a:rPr lang="ru-RU" sz="2800" b="1">
                <a:solidFill>
                  <a:srgbClr val="006600"/>
                </a:solidFill>
              </a:rPr>
              <a:t>»,</a:t>
            </a:r>
            <a:r>
              <a:rPr lang="ru-RU" altLang="en-US" sz="2800" b="1">
                <a:solidFill>
                  <a:srgbClr val="006600"/>
                </a:solidFill>
              </a:rPr>
              <a:t> и другие</a:t>
            </a:r>
            <a:r>
              <a:rPr lang="ru-RU" sz="2800" b="1">
                <a:solidFill>
                  <a:srgbClr val="006600"/>
                </a:solidFill>
              </a:rPr>
              <a:t>. Эти игры помогают развитию коммуникативности, способствуют тесному взаимодействию </a:t>
            </a:r>
            <a:r>
              <a:rPr lang="ru-RU" altLang="en-US" sz="2800" b="1">
                <a:solidFill>
                  <a:srgbClr val="006600"/>
                </a:solidFill>
              </a:rPr>
              <a:t>детей</a:t>
            </a:r>
            <a:r>
              <a:rPr lang="en-US" altLang="ru-RU" sz="2800" b="1">
                <a:solidFill>
                  <a:srgbClr val="006600"/>
                </a:solidFill>
              </a:rPr>
              <a:t>.</a:t>
            </a:r>
            <a:endParaRPr lang="en-US" altLang="ru-RU" sz="2800" b="1">
              <a:solidFill>
                <a:srgbClr val="006600"/>
              </a:solidFill>
            </a:endParaRPr>
          </a:p>
        </p:txBody>
      </p:sp>
      <p:pic>
        <p:nvPicPr>
          <p:cNvPr id="19458" name="Picture 4" descr="apogoda-9"/>
          <p:cNvPicPr>
            <a:picLocks noChangeAspect="1" noChangeArrowheads="1" noCrop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6748463" y="188913"/>
            <a:ext cx="1516062" cy="1584325"/>
          </a:xfrm>
          <a:prstGeom prst="rect">
            <a:avLst/>
          </a:prstGeom>
          <a:noFill/>
          <a:ln w="9525">
            <a:noFill/>
            <a:miter/>
          </a:ln>
        </p:spPr>
      </p:pic>
      <p:pic>
        <p:nvPicPr>
          <p:cNvPr id="19459" name="Picture 4" descr="826966850"/>
          <p:cNvPicPr>
            <a:picLocks noChangeAspect="1" noChangeArrowheads="1" noCrop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1403350" y="5445125"/>
            <a:ext cx="863600" cy="1079500"/>
          </a:xfrm>
          <a:prstGeom prst="rect">
            <a:avLst/>
          </a:prstGeom>
          <a:noFill/>
          <a:ln w="9525">
            <a:noFill/>
            <a:miter/>
          </a:ln>
        </p:spPr>
      </p:pic>
      <p:pic>
        <p:nvPicPr>
          <p:cNvPr id="19460" name="Picture 5" descr="970356402"/>
          <p:cNvPicPr>
            <a:picLocks noChangeAspect="1" noChangeArrowheads="1" noCrop="1"/>
          </p:cNvPicPr>
          <p:nvPr/>
        </p:nvPicPr>
        <p:blipFill rotWithShape="1">
          <a:blip r:embed="rId4"/>
          <a:srcRect/>
          <a:stretch>
            <a:fillRect/>
          </a:stretch>
        </p:blipFill>
        <p:spPr>
          <a:xfrm flipH="1">
            <a:off x="2411413" y="5589588"/>
            <a:ext cx="1008062" cy="965200"/>
          </a:xfrm>
          <a:prstGeom prst="rect">
            <a:avLst/>
          </a:prstGeom>
          <a:noFill/>
          <a:ln w="9525">
            <a:noFill/>
            <a:miter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557338"/>
            <a:ext cx="8229600" cy="4525962"/>
          </a:xfrm>
        </p:spPr>
        <p:txBody>
          <a:bodyPr/>
          <a:lstStyle/>
          <a:p>
            <a:pPr algn="ctr" eaLnBrk="1" hangingPunct="1">
              <a:buFont typeface="Arial"/>
              <a:buNone/>
              <a:defRPr/>
            </a:pPr>
            <a:r>
              <a:rPr lang="ru-RU" altLang="en-US" sz="2800" b="1">
                <a:solidFill>
                  <a:srgbClr val="006600"/>
                </a:solidFill>
              </a:rPr>
              <a:t>Коммуникативные танцы в основном построены на жестах и движения</a:t>
            </a:r>
            <a:r>
              <a:rPr lang="en-US" altLang="ru-RU" sz="2800" b="1">
                <a:solidFill>
                  <a:srgbClr val="006600"/>
                </a:solidFill>
              </a:rPr>
              <a:t>.</a:t>
            </a:r>
            <a:r>
              <a:rPr lang="ru-RU" altLang="en-US" sz="2800" b="1">
                <a:solidFill>
                  <a:srgbClr val="006600"/>
                </a:solidFill>
              </a:rPr>
              <a:t>Взаимодействие с другими детьми помогает ребенку ориентироваться в пространстве</a:t>
            </a:r>
            <a:r>
              <a:rPr lang="en-US" altLang="ru-RU" sz="2800" b="1">
                <a:solidFill>
                  <a:srgbClr val="006600"/>
                </a:solidFill>
              </a:rPr>
              <a:t>,</a:t>
            </a:r>
            <a:r>
              <a:rPr lang="ru-RU" altLang="en-US" sz="2800" b="1">
                <a:solidFill>
                  <a:srgbClr val="006600"/>
                </a:solidFill>
              </a:rPr>
              <a:t>выстраивать интересные образования </a:t>
            </a:r>
            <a:r>
              <a:rPr lang="en-US" altLang="ru-RU" sz="2800" b="1">
                <a:solidFill>
                  <a:srgbClr val="006600"/>
                </a:solidFill>
              </a:rPr>
              <a:t>(</a:t>
            </a:r>
            <a:r>
              <a:rPr lang="ru-RU" altLang="en-US" sz="2800" b="1">
                <a:solidFill>
                  <a:srgbClr val="006600"/>
                </a:solidFill>
              </a:rPr>
              <a:t> движения по кругу вперед или боком</a:t>
            </a:r>
            <a:r>
              <a:rPr lang="en-US" altLang="ru-RU" sz="2800" b="1">
                <a:solidFill>
                  <a:srgbClr val="006600"/>
                </a:solidFill>
              </a:rPr>
              <a:t>,</a:t>
            </a:r>
            <a:r>
              <a:rPr lang="ru-RU" altLang="en-US" sz="2800" b="1">
                <a:solidFill>
                  <a:srgbClr val="006600"/>
                </a:solidFill>
              </a:rPr>
              <a:t> параллельные линии и т</a:t>
            </a:r>
            <a:r>
              <a:rPr lang="en-US" altLang="ru-RU" sz="2800" b="1">
                <a:solidFill>
                  <a:srgbClr val="006600"/>
                </a:solidFill>
              </a:rPr>
              <a:t>.</a:t>
            </a:r>
            <a:r>
              <a:rPr lang="ru-RU" altLang="en-US" sz="2800" b="1">
                <a:solidFill>
                  <a:srgbClr val="006600"/>
                </a:solidFill>
              </a:rPr>
              <a:t>д</a:t>
            </a:r>
            <a:r>
              <a:rPr lang="en-US" altLang="ru-RU" sz="2800" b="1">
                <a:solidFill>
                  <a:srgbClr val="006600"/>
                </a:solidFill>
              </a:rPr>
              <a:t>.)</a:t>
            </a:r>
            <a:endParaRPr lang="en-US" altLang="ru-RU" sz="2800" b="1">
              <a:solidFill>
                <a:srgbClr val="006600"/>
              </a:solidFill>
            </a:endParaRPr>
          </a:p>
          <a:p>
            <a:pPr algn="ctr" eaLnBrk="1" hangingPunct="1">
              <a:buFont typeface="Arial"/>
              <a:buNone/>
              <a:defRPr/>
            </a:pPr>
            <a:endParaRPr lang="ru-RU" b="1"/>
          </a:p>
        </p:txBody>
      </p:sp>
      <p:pic>
        <p:nvPicPr>
          <p:cNvPr id="20482" name="Picture 4" descr="apogoda-9"/>
          <p:cNvPicPr>
            <a:picLocks noChangeAspect="1" noChangeArrowheads="1" noCrop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7380288" y="260350"/>
            <a:ext cx="1377950" cy="1439863"/>
          </a:xfrm>
          <a:prstGeom prst="rect">
            <a:avLst/>
          </a:prstGeom>
          <a:noFill/>
          <a:ln w="9525">
            <a:noFill/>
            <a:miter/>
          </a:ln>
        </p:spPr>
      </p:pic>
      <p:pic>
        <p:nvPicPr>
          <p:cNvPr id="20483" name="Picture 4" descr="cveta-1156"/>
          <p:cNvPicPr>
            <a:picLocks noChangeAspect="1" noChangeArrowheads="1" noCrop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395288" y="4724400"/>
            <a:ext cx="1260475" cy="1295400"/>
          </a:xfrm>
          <a:prstGeom prst="rect">
            <a:avLst/>
          </a:prstGeom>
          <a:noFill/>
          <a:ln w="9525">
            <a:noFill/>
            <a:miter/>
          </a:ln>
        </p:spPr>
      </p:pic>
      <p:pic>
        <p:nvPicPr>
          <p:cNvPr id="20484" name="Picture 5" descr="cveta-1156"/>
          <p:cNvPicPr>
            <a:picLocks noChangeAspect="1" noChangeArrowheads="1" noCrop="1"/>
          </p:cNvPicPr>
          <p:nvPr/>
        </p:nvPicPr>
        <p:blipFill rotWithShape="1">
          <a:blip r:embed="rId4"/>
          <a:srcRect/>
          <a:stretch>
            <a:fillRect/>
          </a:stretch>
        </p:blipFill>
        <p:spPr>
          <a:xfrm>
            <a:off x="1331913" y="5300663"/>
            <a:ext cx="1260475" cy="1295400"/>
          </a:xfrm>
          <a:prstGeom prst="rect">
            <a:avLst/>
          </a:prstGeom>
          <a:noFill/>
          <a:ln w="9525">
            <a:noFill/>
            <a:miter/>
          </a:ln>
        </p:spPr>
      </p:pic>
      <p:pic>
        <p:nvPicPr>
          <p:cNvPr id="20485" name="Picture 6" descr="cveta-1156"/>
          <p:cNvPicPr>
            <a:picLocks noChangeAspect="1" noChangeArrowheads="1" noCrop="1"/>
          </p:cNvPicPr>
          <p:nvPr/>
        </p:nvPicPr>
        <p:blipFill rotWithShape="1">
          <a:blip r:embed="rId5"/>
          <a:srcRect/>
          <a:stretch>
            <a:fillRect/>
          </a:stretch>
        </p:blipFill>
        <p:spPr>
          <a:xfrm>
            <a:off x="2627313" y="4868863"/>
            <a:ext cx="1260475" cy="1295400"/>
          </a:xfrm>
          <a:prstGeom prst="rect">
            <a:avLst/>
          </a:prstGeom>
          <a:noFill/>
          <a:ln w="9525">
            <a:noFill/>
            <a:miter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WordArt 4"/>
          <p:cNvSpPr>
            <a:spLocks noChangeArrowheads="1" noChangeShapeType="1" noTextEdit="1"/>
          </p:cNvSpPr>
          <p:nvPr/>
        </p:nvSpPr>
        <p:spPr bwMode="auto">
          <a:xfrm>
            <a:off x="1619250" y="2205038"/>
            <a:ext cx="5857875" cy="17065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СПАСИБО ЗА ВНИМАНИЕ</a:t>
            </a:r>
          </a:p>
        </p:txBody>
      </p:sp>
      <p:pic>
        <p:nvPicPr>
          <p:cNvPr id="21506" name="Picture 4" descr="apogoda-9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19925" y="260350"/>
            <a:ext cx="1377950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6" descr="cveta-116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19475" y="476250"/>
            <a:ext cx="19050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8" descr="cveta-116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188" y="4221163"/>
            <a:ext cx="19050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9" descr="cveta-116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3" y="4076700"/>
            <a:ext cx="19050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ep:Properties xmlns:r="http://schemas.openxmlformats.org/officeDocument/2006/relationships" xmlns:ep="http://schemas.openxmlformats.org/officeDocument/2006/extended-properties" xmlns:vt="http://schemas.openxmlformats.org/officeDocument/2006/docPropsVTypes">
  <ep:Manager/>
  <ep:Company>WolfishLair</ep:Company>
  <ep:Words>165</ep:Words>
  <ep:PresentationFormat>Экран (4:3)</ep:PresentationFormat>
  <ep:Paragraphs>17</ep:Paragraphs>
  <ep:Slides>9</ep:Slides>
  <ep:Notes>0</ep:Notes>
  <ep:TotalTime>0</ep:TotalTime>
  <ep:HiddenSlides>0</ep:HiddenSlides>
  <ep:MMClips>1</ep:MMClips>
  <ep:HeadingPairs>
    <vt:vector size="4" baseType="variant">
      <vt:variant>
        <vt:lpstr>Тема</vt:lpstr>
      </vt:variant>
      <vt:variant>
        <vt:i4>1</vt:i4>
      </vt:variant>
      <vt:variant>
        <vt:lpstr>Заголовок слайда</vt:lpstr>
      </vt:variant>
      <vt:variant>
        <vt:i4>9</vt:i4>
      </vt:variant>
    </vt:vector>
  </ep:HeadingPairs>
  <ep:TitlesOfParts>
    <vt:vector size="10" baseType="lpstr">
      <vt:lpstr>Тема Office</vt:lpstr>
      <vt:lpstr>ВЫПУСКНОЙ  “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ep:TitlesOfParts>
  <ep:HyperlinkBase/>
  <ep:Application>Show</ep:Application>
  <ep:AppVersion>12.0000</ep:AppVersion>
</ep:Properties>
</file>

<file path=docProps/core.xml><?xml version="1.0" encoding="utf-8"?>
<cp:coreProperties xmlns:r="http://schemas.openxmlformats.org/officeDocument/2006/relationships"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2013-01-08T16:57:29.000</dcterms:created>
  <dc:creator>Белозёрова</dc:creator>
  <cp:lastModifiedBy>o910-</cp:lastModifiedBy>
  <dcterms:modified xsi:type="dcterms:W3CDTF">2021-06-22T21:05:52.223</dcterms:modified>
  <cp:revision>28</cp:revision>
  <dc:title>Четвёртый лишний</dc:title>
  <cp:version>0906.0100.01</cp:version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688701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S9.1.2</vt:lpwstr>
  </property>
</Properties>
</file>