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64" r:id="rId3"/>
    <p:sldId id="265" r:id="rId4"/>
    <p:sldId id="266" r:id="rId5"/>
    <p:sldId id="267" r:id="rId6"/>
    <p:sldId id="268" r:id="rId7"/>
    <p:sldId id="269" r:id="rId8"/>
    <p:sldId id="270" r:id="rId9"/>
    <p:sldId id="271" r:id="rId10"/>
    <p:sldId id="256" r:id="rId11"/>
    <p:sldId id="257" r:id="rId12"/>
    <p:sldId id="258" r:id="rId13"/>
    <p:sldId id="259" r:id="rId14"/>
    <p:sldId id="260" r:id="rId15"/>
    <p:sldId id="261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19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8C7977-5B5A-4B82-8151-76D6CD9483D7}" type="datetimeFigureOut">
              <a:rPr lang="ru-RU" smtClean="0"/>
              <a:pPr/>
              <a:t>15.02.2015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58212C-2FCE-43B8-B75D-CCFF7E555B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8C7977-5B5A-4B82-8151-76D6CD9483D7}" type="datetimeFigureOut">
              <a:rPr lang="ru-RU" smtClean="0"/>
              <a:pPr/>
              <a:t>15.02.2015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58212C-2FCE-43B8-B75D-CCFF7E555B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8C7977-5B5A-4B82-8151-76D6CD9483D7}" type="datetimeFigureOut">
              <a:rPr lang="ru-RU" smtClean="0"/>
              <a:pPr/>
              <a:t>15.02.2015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58212C-2FCE-43B8-B75D-CCFF7E555B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8C7977-5B5A-4B82-8151-76D6CD9483D7}" type="datetimeFigureOut">
              <a:rPr lang="ru-RU" smtClean="0"/>
              <a:pPr/>
              <a:t>15.02.2015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58212C-2FCE-43B8-B75D-CCFF7E555B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8C7977-5B5A-4B82-8151-76D6CD9483D7}" type="datetimeFigureOut">
              <a:rPr lang="ru-RU" smtClean="0"/>
              <a:pPr/>
              <a:t>15.02.2015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58212C-2FCE-43B8-B75D-CCFF7E555B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8C7977-5B5A-4B82-8151-76D6CD9483D7}" type="datetimeFigureOut">
              <a:rPr lang="ru-RU" smtClean="0"/>
              <a:pPr/>
              <a:t>15.02.2015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58212C-2FCE-43B8-B75D-CCFF7E555B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8C7977-5B5A-4B82-8151-76D6CD9483D7}" type="datetimeFigureOut">
              <a:rPr lang="ru-RU" smtClean="0"/>
              <a:pPr/>
              <a:t>15.02.2015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58212C-2FCE-43B8-B75D-CCFF7E555B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8C7977-5B5A-4B82-8151-76D6CD9483D7}" type="datetimeFigureOut">
              <a:rPr lang="ru-RU" smtClean="0"/>
              <a:pPr/>
              <a:t>15.02.2015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58212C-2FCE-43B8-B75D-CCFF7E555B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8C7977-5B5A-4B82-8151-76D6CD9483D7}" type="datetimeFigureOut">
              <a:rPr lang="ru-RU" smtClean="0"/>
              <a:pPr/>
              <a:t>15.02.2015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58212C-2FCE-43B8-B75D-CCFF7E555B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8C7977-5B5A-4B82-8151-76D6CD9483D7}" type="datetimeFigureOut">
              <a:rPr lang="ru-RU" smtClean="0"/>
              <a:pPr/>
              <a:t>15.02.2015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58212C-2FCE-43B8-B75D-CCFF7E555B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8C7977-5B5A-4B82-8151-76D6CD9483D7}" type="datetimeFigureOut">
              <a:rPr lang="ru-RU" smtClean="0"/>
              <a:pPr/>
              <a:t>15.02.2015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58212C-2FCE-43B8-B75D-CCFF7E555B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8C7977-5B5A-4B82-8151-76D6CD9483D7}" type="datetimeFigureOut">
              <a:rPr lang="ru-RU" smtClean="0"/>
              <a:pPr/>
              <a:t>15.02.2015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58212C-2FCE-43B8-B75D-CCFF7E555B7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20688"/>
            <a:ext cx="8229600" cy="5112568"/>
          </a:xfrm>
        </p:spPr>
        <p:txBody>
          <a:bodyPr>
            <a:normAutofit/>
          </a:bodyPr>
          <a:lstStyle/>
          <a:p>
            <a:r>
              <a:rPr lang="ru-RU" sz="5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ФГОС – федеральный государственный образовательный стандарт дошкольного образования</a:t>
            </a:r>
            <a:endParaRPr lang="ru-RU" sz="5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76672"/>
            <a:ext cx="7772400" cy="5688631"/>
          </a:xfrm>
          <a:solidFill>
            <a:schemeClr val="accent6">
              <a:lumMod val="40000"/>
              <a:lumOff val="60000"/>
            </a:schemeClr>
          </a:solidFill>
          <a:ln w="76200">
            <a:solidFill>
              <a:schemeClr val="accent1"/>
            </a:solidFill>
            <a:prstDash val="sysDot"/>
          </a:ln>
          <a:effectLst>
            <a:glow rad="139700">
              <a:schemeClr val="accent4">
                <a:satMod val="175000"/>
                <a:alpha val="40000"/>
              </a:schemeClr>
            </a:glow>
          </a:effectLst>
          <a:scene3d>
            <a:camera prst="isometricOffAxis1Right"/>
            <a:lightRig rig="threePt" dir="t"/>
          </a:scene3d>
          <a:sp3d extrusionH="76200">
            <a:bevelT prst="convex"/>
            <a:extrusionClr>
              <a:schemeClr val="accent4">
                <a:lumMod val="60000"/>
                <a:lumOff val="40000"/>
              </a:schemeClr>
            </a:extrusionClr>
          </a:sp3d>
        </p:spPr>
        <p:txBody>
          <a:bodyPr>
            <a:normAutofit/>
          </a:bodyPr>
          <a:lstStyle/>
          <a:p>
            <a:r>
              <a:rPr lang="ru-RU" sz="6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ФГТ  и  ФГОС ДО</a:t>
            </a:r>
            <a:endParaRPr lang="ru-RU" sz="6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634082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НАПРАВЛЕНИЕ ПРОГРАММЫ</a:t>
            </a:r>
            <a:endParaRPr lang="ru-RU" sz="2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908720"/>
            <a:ext cx="4038600" cy="5217443"/>
          </a:xfrm>
          <a:ln>
            <a:solidFill>
              <a:schemeClr val="tx1"/>
            </a:solidFill>
            <a:prstDash val="dash"/>
          </a:ln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ФГТ</a:t>
            </a:r>
          </a:p>
          <a:p>
            <a:pPr>
              <a:buFont typeface="Wingdings" pitchFamily="2" charset="2"/>
              <a:buChar char="Ø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Формирование общей культуры</a:t>
            </a:r>
          </a:p>
          <a:p>
            <a:pPr>
              <a:buFont typeface="Wingdings" pitchFamily="2" charset="2"/>
              <a:buChar char="Ø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Развитие физических, интеллектуальных и личностных качеств</a:t>
            </a:r>
          </a:p>
          <a:p>
            <a:pPr>
              <a:buFont typeface="Wingdings" pitchFamily="2" charset="2"/>
              <a:buChar char="Ø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Формирование предпосылок учебной деятельности</a:t>
            </a:r>
          </a:p>
          <a:p>
            <a:pPr>
              <a:buFont typeface="Wingdings" pitchFamily="2" charset="2"/>
              <a:buChar char="Ø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Коррекция недостатков в физическом(психическом) развитии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908720"/>
            <a:ext cx="4038600" cy="5217443"/>
          </a:xfrm>
          <a:ln>
            <a:solidFill>
              <a:schemeClr val="tx1"/>
            </a:solidFill>
            <a:prstDash val="dash"/>
          </a:ln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ФГОС ДО</a:t>
            </a:r>
          </a:p>
          <a:p>
            <a:pPr>
              <a:buFont typeface="Wingdings" pitchFamily="2" charset="2"/>
              <a:buChar char="Ø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Создание условий развития ребенка (для позитивной социализации)</a:t>
            </a:r>
          </a:p>
          <a:p>
            <a:pPr>
              <a:buFont typeface="Wingdings" pitchFamily="2" charset="2"/>
              <a:buChar char="Ø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Всестороннее личностное развитие</a:t>
            </a:r>
          </a:p>
          <a:p>
            <a:pPr>
              <a:buFont typeface="Wingdings" pitchFamily="2" charset="2"/>
              <a:buChar char="Ø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Развитие инициативы и творческих способностей на основе видов деятельности</a:t>
            </a:r>
          </a:p>
          <a:p>
            <a:pPr>
              <a:buFont typeface="Wingdings" pitchFamily="2" charset="2"/>
              <a:buChar char="Ø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Сотрудничество со взрослыми и сверстниками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1584176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2 части программы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обязательная и формируемая участниками образовательного процесса</a:t>
            </a:r>
            <a:endParaRPr lang="ru-RU" dirty="0">
              <a:solidFill>
                <a:schemeClr val="accent3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72816"/>
            <a:ext cx="4038600" cy="4353347"/>
          </a:xfrm>
          <a:ln cmpd="dbl">
            <a:solidFill>
              <a:schemeClr val="tx1"/>
            </a:solidFill>
          </a:ln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ФГТ</a:t>
            </a:r>
          </a:p>
          <a:p>
            <a:pPr algn="ctr">
              <a:buNone/>
            </a:pPr>
            <a:endParaRPr lang="ru-RU" sz="2400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От общего объема программы</a:t>
            </a:r>
          </a:p>
          <a:p>
            <a:pPr>
              <a:buNone/>
            </a:pP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Обязательная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– не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&lt;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80%</a:t>
            </a:r>
          </a:p>
          <a:p>
            <a:pPr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Формируемая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– не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&gt;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20%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72816"/>
            <a:ext cx="4038600" cy="4353347"/>
          </a:xfrm>
          <a:ln cmpd="dbl">
            <a:solidFill>
              <a:schemeClr val="tx1"/>
            </a:solidFill>
          </a:ln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ФГОС ДО</a:t>
            </a:r>
          </a:p>
          <a:p>
            <a:pPr algn="ctr">
              <a:buNone/>
            </a:pPr>
            <a:endParaRPr lang="ru-RU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От общего объема программы</a:t>
            </a:r>
          </a:p>
          <a:p>
            <a:pPr>
              <a:buNone/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Обязательная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– 60%</a:t>
            </a:r>
          </a:p>
          <a:p>
            <a:pPr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Формируемая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– не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&gt;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40%</a:t>
            </a:r>
          </a:p>
          <a:p>
            <a:pPr algn="ctr">
              <a:buNone/>
            </a:pPr>
            <a:endParaRPr lang="ru-RU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 fontScale="90000"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ПРИНЦИПЫ ПРОГРАММЫ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908720"/>
            <a:ext cx="2962672" cy="5217443"/>
          </a:xfrm>
          <a:ln>
            <a:solidFill>
              <a:schemeClr val="tx1"/>
            </a:solidFill>
            <a:prstDash val="dash"/>
          </a:ln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ФГТ</a:t>
            </a:r>
          </a:p>
          <a:p>
            <a:pPr>
              <a:buFont typeface="Wingdings" pitchFamily="2" charset="2"/>
              <a:buChar char="Ø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Принцип развивающего образования</a:t>
            </a:r>
          </a:p>
          <a:p>
            <a:pPr>
              <a:buFont typeface="Wingdings" pitchFamily="2" charset="2"/>
              <a:buChar char="Ø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Принцип научной обоснованности и практической применимости</a:t>
            </a:r>
          </a:p>
          <a:p>
            <a:pPr>
              <a:buFont typeface="Wingdings" pitchFamily="2" charset="2"/>
              <a:buChar char="Ø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Принцип интеграции образовательных областей</a:t>
            </a:r>
          </a:p>
          <a:p>
            <a:pPr>
              <a:buFont typeface="Wingdings" pitchFamily="2" charset="2"/>
              <a:buChar char="Ø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Комплексно-тематический принцип построения образовательного процесса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563888" y="908720"/>
            <a:ext cx="5122912" cy="5217443"/>
          </a:xfrm>
          <a:ln>
            <a:solidFill>
              <a:schemeClr val="tx1"/>
            </a:solidFill>
            <a:prstDash val="dash"/>
          </a:ln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ФГОС ДО</a:t>
            </a:r>
          </a:p>
          <a:p>
            <a:pPr>
              <a:buFont typeface="Wingdings" pitchFamily="2" charset="2"/>
              <a:buChar char="Ø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Поддержки разнообразия детства</a:t>
            </a:r>
          </a:p>
          <a:p>
            <a:pPr>
              <a:buFont typeface="Wingdings" pitchFamily="2" charset="2"/>
              <a:buChar char="Ø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Сохранение уникальности и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самоценности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дошкольного детства</a:t>
            </a:r>
          </a:p>
          <a:p>
            <a:pPr>
              <a:buFont typeface="Wingdings" pitchFamily="2" charset="2"/>
              <a:buChar char="Ø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Полноценного проживания ребенком всех этапов дошкольного детства</a:t>
            </a:r>
          </a:p>
          <a:p>
            <a:pPr>
              <a:buFont typeface="Wingdings" pitchFamily="2" charset="2"/>
              <a:buChar char="Ø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Создание благоприятной социальной ситуации развития ребенка</a:t>
            </a:r>
          </a:p>
          <a:p>
            <a:pPr>
              <a:buFont typeface="Wingdings" pitchFamily="2" charset="2"/>
              <a:buChar char="Ø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Содействие и сотрудничество детей и взрослых</a:t>
            </a:r>
          </a:p>
          <a:p>
            <a:pPr>
              <a:buFont typeface="Wingdings" pitchFamily="2" charset="2"/>
              <a:buChar char="Ø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Приобщение детей к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социокультурным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нормам</a:t>
            </a:r>
          </a:p>
          <a:p>
            <a:pPr>
              <a:buFont typeface="Wingdings" pitchFamily="2" charset="2"/>
              <a:buChar char="Ø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Формирование познавательных интересов и действий</a:t>
            </a:r>
          </a:p>
          <a:p>
            <a:pPr>
              <a:buFont typeface="Wingdings" pitchFamily="2" charset="2"/>
              <a:buChar char="Ø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Учета этнокультурной и социальной ситуации развития детей</a:t>
            </a:r>
          </a:p>
          <a:p>
            <a:pPr>
              <a:buFont typeface="Wingdings" pitchFamily="2" charset="2"/>
              <a:buChar char="Ø"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648072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ОБРАЗОВАТЕЛЬНЫЕ ОБЛАСТИ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052736"/>
            <a:ext cx="4038600" cy="5073427"/>
          </a:xfrm>
        </p:spPr>
        <p:txBody>
          <a:bodyPr>
            <a:normAutofit fontScale="92500"/>
          </a:bodyPr>
          <a:lstStyle/>
          <a:p>
            <a:pPr algn="ctr">
              <a:buNone/>
            </a:pPr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ФГТ</a:t>
            </a:r>
          </a:p>
          <a:p>
            <a:pPr>
              <a:buFont typeface="Wingdings" pitchFamily="2" charset="2"/>
              <a:buChar char="Ø"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Физическая культура</a:t>
            </a:r>
          </a:p>
          <a:p>
            <a:pPr>
              <a:buFont typeface="Wingdings" pitchFamily="2" charset="2"/>
              <a:buChar char="Ø"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Здоровье</a:t>
            </a:r>
          </a:p>
          <a:p>
            <a:pPr>
              <a:buFont typeface="Wingdings" pitchFamily="2" charset="2"/>
              <a:buChar char="Ø"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Социализация </a:t>
            </a:r>
          </a:p>
          <a:p>
            <a:pPr>
              <a:buFont typeface="Wingdings" pitchFamily="2" charset="2"/>
              <a:buChar char="Ø"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Безопасность </a:t>
            </a:r>
          </a:p>
          <a:p>
            <a:pPr>
              <a:buFont typeface="Wingdings" pitchFamily="2" charset="2"/>
              <a:buChar char="Ø"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Труд </a:t>
            </a:r>
          </a:p>
          <a:p>
            <a:pPr>
              <a:buFont typeface="Wingdings" pitchFamily="2" charset="2"/>
              <a:buChar char="Ø"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Познание </a:t>
            </a:r>
          </a:p>
          <a:p>
            <a:pPr>
              <a:buFont typeface="Wingdings" pitchFamily="2" charset="2"/>
              <a:buChar char="Ø"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Коммуникация </a:t>
            </a:r>
          </a:p>
          <a:p>
            <a:pPr>
              <a:buFont typeface="Wingdings" pitchFamily="2" charset="2"/>
              <a:buChar char="Ø"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Чтение художественной литературы</a:t>
            </a:r>
          </a:p>
          <a:p>
            <a:pPr>
              <a:buFont typeface="Wingdings" pitchFamily="2" charset="2"/>
              <a:buChar char="Ø"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Художественное творчество</a:t>
            </a:r>
          </a:p>
          <a:p>
            <a:pPr>
              <a:buFont typeface="Wingdings" pitchFamily="2" charset="2"/>
              <a:buChar char="Ø"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Музыка </a:t>
            </a:r>
          </a:p>
          <a:p>
            <a:pPr>
              <a:buFont typeface="Wingdings" pitchFamily="2" charset="2"/>
              <a:buChar char="Ø"/>
            </a:pPr>
            <a:endParaRPr lang="ru-RU" sz="24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052736"/>
            <a:ext cx="4038600" cy="5073427"/>
          </a:xfrm>
        </p:spPr>
        <p:txBody>
          <a:bodyPr>
            <a:normAutofit fontScale="92500"/>
          </a:bodyPr>
          <a:lstStyle/>
          <a:p>
            <a:pPr algn="ctr">
              <a:buNone/>
            </a:pPr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ФГОС ДО</a:t>
            </a:r>
          </a:p>
          <a:p>
            <a:pPr>
              <a:buFont typeface="Wingdings" pitchFamily="2" charset="2"/>
              <a:buChar char="Ø"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Социально – коммуникативное развитие</a:t>
            </a:r>
          </a:p>
          <a:p>
            <a:pPr>
              <a:buFont typeface="Wingdings" pitchFamily="2" charset="2"/>
              <a:buChar char="Ø"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Познавательное развитие</a:t>
            </a:r>
          </a:p>
          <a:p>
            <a:pPr>
              <a:buFont typeface="Wingdings" pitchFamily="2" charset="2"/>
              <a:buChar char="Ø"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Речевое развитие</a:t>
            </a:r>
          </a:p>
          <a:p>
            <a:pPr>
              <a:buFont typeface="Wingdings" pitchFamily="2" charset="2"/>
              <a:buChar char="Ø"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Художественно – эстетическое развитие</a:t>
            </a:r>
          </a:p>
          <a:p>
            <a:pPr>
              <a:buFont typeface="Wingdings" pitchFamily="2" charset="2"/>
              <a:buChar char="Ø"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Физическое развитие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ВИДЫ ДЕЯТЕЛЬНОСТИ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052736"/>
            <a:ext cx="4038600" cy="5073427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ФГТ</a:t>
            </a:r>
          </a:p>
          <a:p>
            <a:pPr>
              <a:buFont typeface="Wingdings" pitchFamily="2" charset="2"/>
              <a:buChar char="Ø"/>
            </a:pPr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Игровая</a:t>
            </a:r>
          </a:p>
          <a:p>
            <a:pPr>
              <a:buFont typeface="Wingdings" pitchFamily="2" charset="2"/>
              <a:buChar char="Ø"/>
            </a:pPr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Коммуникативная </a:t>
            </a:r>
          </a:p>
          <a:p>
            <a:pPr>
              <a:buFont typeface="Wingdings" pitchFamily="2" charset="2"/>
              <a:buChar char="Ø"/>
            </a:pPr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Трудовая </a:t>
            </a:r>
          </a:p>
          <a:p>
            <a:pPr>
              <a:buFont typeface="Wingdings" pitchFamily="2" charset="2"/>
              <a:buChar char="Ø"/>
            </a:pPr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Познавательно – исследовательская</a:t>
            </a:r>
          </a:p>
          <a:p>
            <a:pPr>
              <a:buFont typeface="Wingdings" pitchFamily="2" charset="2"/>
              <a:buChar char="Ø"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Чтение </a:t>
            </a:r>
          </a:p>
          <a:p>
            <a:pPr>
              <a:buFont typeface="Wingdings" pitchFamily="2" charset="2"/>
              <a:buChar char="Ø"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Продуктивная </a:t>
            </a:r>
          </a:p>
          <a:p>
            <a:pPr>
              <a:buFont typeface="Wingdings" pitchFamily="2" charset="2"/>
              <a:buChar char="Ø"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Музыкально - художественная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052736"/>
            <a:ext cx="4038600" cy="5073427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ФГОС ДО</a:t>
            </a:r>
          </a:p>
          <a:p>
            <a:pPr>
              <a:buFont typeface="Wingdings" pitchFamily="2" charset="2"/>
              <a:buChar char="Ø"/>
            </a:pPr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Игровая </a:t>
            </a:r>
          </a:p>
          <a:p>
            <a:pPr>
              <a:buFont typeface="Wingdings" pitchFamily="2" charset="2"/>
              <a:buChar char="Ø"/>
            </a:pPr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Коммуникативная </a:t>
            </a:r>
          </a:p>
          <a:p>
            <a:pPr>
              <a:buFont typeface="Wingdings" pitchFamily="2" charset="2"/>
              <a:buChar char="Ø"/>
            </a:pPr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Трудовая </a:t>
            </a:r>
          </a:p>
          <a:p>
            <a:pPr>
              <a:buFont typeface="Wingdings" pitchFamily="2" charset="2"/>
              <a:buChar char="Ø"/>
            </a:pPr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Познавательно – исследовательская</a:t>
            </a:r>
          </a:p>
          <a:p>
            <a:pPr>
              <a:buFont typeface="Wingdings" pitchFamily="2" charset="2"/>
              <a:buChar char="Ø"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Восприятие художественной литературы и фольклора</a:t>
            </a:r>
          </a:p>
          <a:p>
            <a:pPr>
              <a:buFont typeface="Wingdings" pitchFamily="2" charset="2"/>
              <a:buChar char="Ø"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Конструирование </a:t>
            </a:r>
          </a:p>
          <a:p>
            <a:pPr>
              <a:buFont typeface="Wingdings" pitchFamily="2" charset="2"/>
              <a:buChar char="Ø"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Изобразительная деятельность</a:t>
            </a:r>
          </a:p>
          <a:p>
            <a:pPr>
              <a:buFont typeface="Wingdings" pitchFamily="2" charset="2"/>
              <a:buChar char="Ø"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Музыкальная </a:t>
            </a:r>
          </a:p>
          <a:p>
            <a:pPr>
              <a:buFont typeface="Wingdings" pitchFamily="2" charset="2"/>
              <a:buChar char="Ø"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Двигательная 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Предмет ФГОС ДО</a:t>
            </a:r>
            <a:endParaRPr lang="ru-RU" sz="48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solidFill>
            <a:schemeClr val="accent2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pPr algn="ctr">
              <a:buNone/>
            </a:pPr>
            <a:endParaRPr lang="ru-RU" sz="44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Отношения в сфере образования, возникающие при реализации образовательной программы дошкольного образования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 стандарте учитываются</a:t>
            </a:r>
            <a:endParaRPr lang="ru-RU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solidFill>
            <a:schemeClr val="accent6">
              <a:lumMod val="40000"/>
              <a:lumOff val="60000"/>
            </a:schemeClr>
          </a:solidFill>
        </p:spPr>
        <p:txBody>
          <a:bodyPr>
            <a:normAutofit lnSpcReduction="10000"/>
          </a:bodyPr>
          <a:lstStyle/>
          <a:p>
            <a:pPr>
              <a:buFont typeface="Wingdings" pitchFamily="2" charset="2"/>
              <a:buChar char="Ø"/>
            </a:pPr>
            <a:r>
              <a:rPr lang="ru-RU" sz="2800" dirty="0" smtClean="0"/>
              <a:t>Индивидуальные потребности ребенка, связанные с его жизненной ситуацией и состоянием здоровья, определяющие особые условия получения им образования, индивидуальные потребности отдельных категорий детей, в том числе с ограниченными  возможностями здоровья;</a:t>
            </a:r>
          </a:p>
          <a:p>
            <a:pPr>
              <a:buFont typeface="Wingdings" pitchFamily="2" charset="2"/>
              <a:buChar char="Ø"/>
            </a:pPr>
            <a:endParaRPr lang="ru-RU" sz="2800" dirty="0" smtClean="0"/>
          </a:p>
          <a:p>
            <a:pPr>
              <a:buFont typeface="Wingdings" pitchFamily="2" charset="2"/>
              <a:buChar char="Ø"/>
            </a:pPr>
            <a:r>
              <a:rPr lang="ru-RU" sz="2800" dirty="0" smtClean="0"/>
              <a:t>Возможности освоения ребенком программы на различных этапах ее реализации</a:t>
            </a:r>
            <a:endParaRPr lang="ru-RU" sz="28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74638"/>
            <a:ext cx="8712968" cy="922114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Основные принципы дошкольного образования в соответствии с ФГОС ДО</a:t>
            </a:r>
            <a:endParaRPr lang="ru-RU" sz="32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4968552"/>
          </a:xfrm>
          <a:solidFill>
            <a:schemeClr val="bg1">
              <a:lumMod val="85000"/>
            </a:schemeClr>
          </a:solidFill>
        </p:spPr>
        <p:txBody>
          <a:bodyPr>
            <a:normAutofit fontScale="92500" lnSpcReduction="20000"/>
          </a:bodyPr>
          <a:lstStyle/>
          <a:p>
            <a:pPr>
              <a:buFont typeface="Wingdings" pitchFamily="2" charset="2"/>
              <a:buChar char="Ø"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Полноценное проживание ребенком всех этапов детства, обогащение детского развития;</a:t>
            </a:r>
          </a:p>
          <a:p>
            <a:pPr>
              <a:buFont typeface="Wingdings" pitchFamily="2" charset="2"/>
              <a:buChar char="Ø"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Построение образовательной деятельности на основе индивидуальных особенностей каждого ребенка;</a:t>
            </a:r>
          </a:p>
          <a:p>
            <a:pPr>
              <a:buFont typeface="Wingdings" pitchFamily="2" charset="2"/>
              <a:buChar char="Ø"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Содействие и сотрудничество детей и взрослых;</a:t>
            </a:r>
          </a:p>
          <a:p>
            <a:pPr>
              <a:buFont typeface="Wingdings" pitchFamily="2" charset="2"/>
              <a:buChar char="Ø"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Поддержка инициативы детей в различных видах деятельности;</a:t>
            </a:r>
          </a:p>
          <a:p>
            <a:pPr>
              <a:buFont typeface="Wingdings" pitchFamily="2" charset="2"/>
              <a:buChar char="Ø"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Сотрудничество Организации с семьей;</a:t>
            </a:r>
          </a:p>
          <a:p>
            <a:pPr>
              <a:buFont typeface="Wingdings" pitchFamily="2" charset="2"/>
              <a:buChar char="Ø"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Приобщение детей к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социокультурным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нормам, традициям семьи, общества и государства;</a:t>
            </a:r>
          </a:p>
          <a:p>
            <a:pPr>
              <a:buFont typeface="Wingdings" pitchFamily="2" charset="2"/>
              <a:buChar char="Ø"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Формирование познавательных интересов и познавательных действий ребенка в различных видах деятельности;</a:t>
            </a:r>
          </a:p>
          <a:p>
            <a:pPr>
              <a:buFont typeface="Wingdings" pitchFamily="2" charset="2"/>
              <a:buChar char="Ø"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Возрастная адекватность дошкольного образования;</a:t>
            </a:r>
          </a:p>
          <a:p>
            <a:pPr>
              <a:buFont typeface="Wingdings" pitchFamily="2" charset="2"/>
              <a:buChar char="Ø"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Учет этнокультурной ситуации развития детей</a:t>
            </a:r>
            <a:r>
              <a:rPr lang="ru-RU" sz="2400" dirty="0" smtClean="0"/>
              <a:t>.</a:t>
            </a:r>
          </a:p>
          <a:p>
            <a:pPr>
              <a:buFont typeface="Wingdings" pitchFamily="2" charset="2"/>
              <a:buChar char="Ø"/>
            </a:pPr>
            <a:endParaRPr lang="ru-RU" sz="24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Цели ФГОС ДО</a:t>
            </a:r>
            <a:endParaRPr lang="ru-RU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328592"/>
          </a:xfrm>
          <a:solidFill>
            <a:schemeClr val="accent4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Повышение социального статуса дошкольного образования;</a:t>
            </a:r>
          </a:p>
          <a:p>
            <a:pPr>
              <a:buFont typeface="Wingdings" pitchFamily="2" charset="2"/>
              <a:buChar char="Ø"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Обеспечение государством равенства возможностей для каждого ребенка в получении качественного дошкольного образования;</a:t>
            </a:r>
          </a:p>
          <a:p>
            <a:pPr>
              <a:buFont typeface="Wingdings" pitchFamily="2" charset="2"/>
              <a:buChar char="Ø"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Обеспечение государственных гарантий уровня и качества дошкольного образования;</a:t>
            </a:r>
          </a:p>
          <a:p>
            <a:pPr>
              <a:buFont typeface="Wingdings" pitchFamily="2" charset="2"/>
              <a:buChar char="Ø"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Сохранение единства образовательного пространства РФ относительно уровня дошкольного образования.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ФГОС ДО направлен на решение следующих задач:</a:t>
            </a:r>
            <a:endParaRPr lang="ru-RU" sz="32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857403"/>
          </a:xfrm>
          <a:solidFill>
            <a:schemeClr val="accent1">
              <a:lumMod val="40000"/>
              <a:lumOff val="60000"/>
            </a:schemeClr>
          </a:solidFill>
        </p:spPr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Охрана и укрепление физического и психического здоровья детей;</a:t>
            </a:r>
          </a:p>
          <a:p>
            <a:pPr>
              <a:buFont typeface="Wingdings" pitchFamily="2" charset="2"/>
              <a:buChar char="Ø"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Обеспечение равных возможностей для полноценного развития каждого ребенка в период дошкольного детства;</a:t>
            </a:r>
          </a:p>
          <a:p>
            <a:pPr>
              <a:buFont typeface="Wingdings" pitchFamily="2" charset="2"/>
              <a:buChar char="Ø"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Обеспечение преемственности целей, задач и содержания образования;</a:t>
            </a:r>
          </a:p>
          <a:p>
            <a:pPr>
              <a:buFont typeface="Wingdings" pitchFamily="2" charset="2"/>
              <a:buChar char="Ø"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Создание благоприятных условия развития детей в соответствии их возрастными и индивидуальными особенностями и склонностями;</a:t>
            </a:r>
          </a:p>
          <a:p>
            <a:pPr>
              <a:buFont typeface="Wingdings" pitchFamily="2" charset="2"/>
              <a:buChar char="Ø"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Объединение воспитания и обучения в целостный образовательный процесс;</a:t>
            </a:r>
          </a:p>
          <a:p>
            <a:pPr>
              <a:buNone/>
            </a:pP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92696"/>
            <a:ext cx="8229600" cy="5544616"/>
          </a:xfrm>
          <a:solidFill>
            <a:schemeClr val="accent1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Формирование общей культуры личности детей;</a:t>
            </a:r>
          </a:p>
          <a:p>
            <a:pPr>
              <a:buFont typeface="Wingdings" pitchFamily="2" charset="2"/>
              <a:buChar char="Ø"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Обеспечение вариативности и разнообразия содержания Программ и организационных форм дошкольного образования;</a:t>
            </a:r>
          </a:p>
          <a:p>
            <a:pPr>
              <a:buFont typeface="Wingdings" pitchFamily="2" charset="2"/>
              <a:buChar char="Ø"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Формирование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социокультурной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среды, соответствующей возрастным, индивидуальным, психологическим и физиологическим особенностям детей;</a:t>
            </a:r>
          </a:p>
          <a:p>
            <a:pPr>
              <a:buFont typeface="Wingdings" pitchFamily="2" charset="2"/>
              <a:buChar char="Ø"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Обеспечение психолого-педагогической поддержки семьи и повышения компетентности родителей в вопросах развития и образования, охраны и укрепления здоровья детей.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ФГОС ДО – основа для:</a:t>
            </a:r>
            <a:endParaRPr lang="ru-RU" sz="36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  <a:solidFill>
            <a:schemeClr val="accent3">
              <a:lumMod val="40000"/>
              <a:lumOff val="60000"/>
            </a:schemeClr>
          </a:solidFill>
        </p:spPr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Разработки программы;</a:t>
            </a:r>
          </a:p>
          <a:p>
            <a:pPr>
              <a:buFont typeface="Wingdings" pitchFamily="2" charset="2"/>
              <a:buChar char="Ø"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Разработки вариативных примерных образовательных программ до;</a:t>
            </a:r>
          </a:p>
          <a:p>
            <a:pPr>
              <a:buFont typeface="Wingdings" pitchFamily="2" charset="2"/>
              <a:buChar char="Ø"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Разработки нормативного финансового обеспечения реализации Программы и нормативных затрат на оказание  государственной услуги в сфере до;</a:t>
            </a:r>
          </a:p>
          <a:p>
            <a:pPr>
              <a:buFont typeface="Wingdings" pitchFamily="2" charset="2"/>
              <a:buChar char="Ø"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Объективной оценки соответствия образовательной деятельности Организации требованиям стандарта;</a:t>
            </a:r>
          </a:p>
          <a:p>
            <a:pPr>
              <a:buFont typeface="Wingdings" pitchFamily="2" charset="2"/>
              <a:buChar char="Ø"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Формирования содержания профессионального образования и дополнительного профессионального образования педагогических работников;</a:t>
            </a:r>
          </a:p>
          <a:p>
            <a:pPr>
              <a:buFont typeface="Wingdings" pitchFamily="2" charset="2"/>
              <a:buChar char="Ø"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Оказания помощи родителям в воспитании детей.</a:t>
            </a:r>
          </a:p>
          <a:p>
            <a:pPr>
              <a:buFont typeface="Wingdings" pitchFamily="2" charset="2"/>
              <a:buChar char="Ø"/>
            </a:pP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10146"/>
          </a:xfrm>
        </p:spPr>
        <p:txBody>
          <a:bodyPr>
            <a:normAutofit fontScale="90000"/>
          </a:bodyPr>
          <a:lstStyle/>
          <a:p>
            <a:r>
              <a:rPr lang="ru-RU" sz="4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ФГОС ДО включает в себя требования к:</a:t>
            </a:r>
            <a:endParaRPr lang="ru-RU" sz="40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132857"/>
            <a:ext cx="8229600" cy="2304256"/>
          </a:xfrm>
          <a:solidFill>
            <a:schemeClr val="accent5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Условиям реализации программы;</a:t>
            </a:r>
          </a:p>
          <a:p>
            <a:pPr>
              <a:buFont typeface="Wingdings" pitchFamily="2" charset="2"/>
              <a:buChar char="Ø"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Структуре программы по объему;</a:t>
            </a:r>
          </a:p>
          <a:p>
            <a:pPr>
              <a:buFont typeface="Wingdings" pitchFamily="2" charset="2"/>
              <a:buChar char="Ø"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Результатам освоения программы.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201</TotalTime>
  <Words>606</Words>
  <Application>Microsoft Office PowerPoint</Application>
  <PresentationFormat>Экран (4:3)</PresentationFormat>
  <Paragraphs>124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ФГОС – федеральный государственный образовательный стандарт дошкольного образования</vt:lpstr>
      <vt:lpstr> Предмет ФГОС ДО</vt:lpstr>
      <vt:lpstr>В стандарте учитываются</vt:lpstr>
      <vt:lpstr>Основные принципы дошкольного образования в соответствии с ФГОС ДО</vt:lpstr>
      <vt:lpstr>Цели ФГОС ДО</vt:lpstr>
      <vt:lpstr>ФГОС ДО направлен на решение следующих задач:</vt:lpstr>
      <vt:lpstr>Слайд 7</vt:lpstr>
      <vt:lpstr>ФГОС ДО – основа для:</vt:lpstr>
      <vt:lpstr> ФГОС ДО включает в себя требования к:</vt:lpstr>
      <vt:lpstr>ФГТ  и  ФГОС ДО</vt:lpstr>
      <vt:lpstr>НАПРАВЛЕНИЕ ПРОГРАММЫ</vt:lpstr>
      <vt:lpstr>2 части программы обязательная и формируемая участниками образовательного процесса</vt:lpstr>
      <vt:lpstr>ПРИНЦИПЫ ПРОГРАММЫ</vt:lpstr>
      <vt:lpstr>ОБРАЗОВАТЕЛЬНЫЕ ОБЛАСТИ</vt:lpstr>
      <vt:lpstr>ВИДЫ ДЕЯТЕЛЬНОСТИ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ФГТ  и  ФГОС ДО</dc:title>
  <dc:creator>Татьяна</dc:creator>
  <cp:lastModifiedBy>Ден</cp:lastModifiedBy>
  <cp:revision>36</cp:revision>
  <dcterms:created xsi:type="dcterms:W3CDTF">2013-10-25T05:34:14Z</dcterms:created>
  <dcterms:modified xsi:type="dcterms:W3CDTF">2015-02-15T11:46:02Z</dcterms:modified>
</cp:coreProperties>
</file>