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av" ContentType="audio/wav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7" r:id="rId2"/>
    <p:sldId id="270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7" r:id="rId12"/>
    <p:sldId id="268" r:id="rId13"/>
    <p:sldId id="269" r:id="rId14"/>
  </p:sldIdLst>
  <p:sldSz cx="9144000" cy="6858000" type="screen4x3"/>
  <p:notesSz cx="6761163" cy="99425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1704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3012C1-6A68-4836-B612-6F0B21D4FD0C}" type="datetimeFigureOut">
              <a:rPr lang="ru-RU" smtClean="0"/>
              <a:pPr/>
              <a:t>19.02.2022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965295-669E-4A47-A39C-35A90C67FCE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>
    <p:dissolve/>
    <p:sndAc>
      <p:stSnd>
        <p:snd r:embed="rId1" name="chimes.wav"/>
      </p:stSnd>
    </p:sndAc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3012C1-6A68-4836-B612-6F0B21D4FD0C}" type="datetimeFigureOut">
              <a:rPr lang="ru-RU" smtClean="0"/>
              <a:pPr/>
              <a:t>19.02.2022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965295-669E-4A47-A39C-35A90C67FCE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  <p:sndAc>
      <p:stSnd>
        <p:snd r:embed="rId1" name="chimes.wav"/>
      </p:stSnd>
    </p:sndAc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3012C1-6A68-4836-B612-6F0B21D4FD0C}" type="datetimeFigureOut">
              <a:rPr lang="ru-RU" smtClean="0"/>
              <a:pPr/>
              <a:t>19.02.2022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965295-669E-4A47-A39C-35A90C67FCE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  <p:sndAc>
      <p:stSnd>
        <p:snd r:embed="rId1" name="chimes.wav"/>
      </p:stSnd>
    </p:sndAc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3012C1-6A68-4836-B612-6F0B21D4FD0C}" type="datetimeFigureOut">
              <a:rPr lang="ru-RU" smtClean="0"/>
              <a:pPr/>
              <a:t>19.02.2022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965295-669E-4A47-A39C-35A90C67FCE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  <p:sndAc>
      <p:stSnd>
        <p:snd r:embed="rId1" name="chimes.wav"/>
      </p:stSnd>
    </p:sndAc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3012C1-6A68-4836-B612-6F0B21D4FD0C}" type="datetimeFigureOut">
              <a:rPr lang="ru-RU" smtClean="0"/>
              <a:pPr/>
              <a:t>19.02.2022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965295-669E-4A47-A39C-35A90C67FCE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>
    <p:dissolve/>
    <p:sndAc>
      <p:stSnd>
        <p:snd r:embed="rId1" name="chimes.wav"/>
      </p:stSnd>
    </p:sndAc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3012C1-6A68-4836-B612-6F0B21D4FD0C}" type="datetimeFigureOut">
              <a:rPr lang="ru-RU" smtClean="0"/>
              <a:pPr/>
              <a:t>19.02.2022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965295-669E-4A47-A39C-35A90C67FCE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  <p:sndAc>
      <p:stSnd>
        <p:snd r:embed="rId1" name="chimes.wav"/>
      </p:stSnd>
    </p:sndAc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3012C1-6A68-4836-B612-6F0B21D4FD0C}" type="datetimeFigureOut">
              <a:rPr lang="ru-RU" smtClean="0"/>
              <a:pPr/>
              <a:t>19.02.2022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965295-669E-4A47-A39C-35A90C67FCE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  <p:sndAc>
      <p:stSnd>
        <p:snd r:embed="rId1" name="chimes.wav"/>
      </p:stSnd>
    </p:sndAc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3012C1-6A68-4836-B612-6F0B21D4FD0C}" type="datetimeFigureOut">
              <a:rPr lang="ru-RU" smtClean="0"/>
              <a:pPr/>
              <a:t>19.02.2022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965295-669E-4A47-A39C-35A90C67FCE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  <p:sndAc>
      <p:stSnd>
        <p:snd r:embed="rId1" name="chimes.wav"/>
      </p:stSnd>
    </p:sndAc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3012C1-6A68-4836-B612-6F0B21D4FD0C}" type="datetimeFigureOut">
              <a:rPr lang="ru-RU" smtClean="0"/>
              <a:pPr/>
              <a:t>19.02.2022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965295-669E-4A47-A39C-35A90C67FCE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>
    <p:dissolve/>
    <p:sndAc>
      <p:stSnd>
        <p:snd r:embed="rId1" name="chimes.wav"/>
      </p:stSnd>
    </p:sndAc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3012C1-6A68-4836-B612-6F0B21D4FD0C}" type="datetimeFigureOut">
              <a:rPr lang="ru-RU" smtClean="0"/>
              <a:pPr/>
              <a:t>19.02.2022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965295-669E-4A47-A39C-35A90C67FCE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  <p:sndAc>
      <p:stSnd>
        <p:snd r:embed="rId1" name="chimes.wav"/>
      </p:stSnd>
    </p:sndAc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3012C1-6A68-4836-B612-6F0B21D4FD0C}" type="datetimeFigureOut">
              <a:rPr lang="ru-RU" smtClean="0"/>
              <a:pPr/>
              <a:t>19.02.2022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965295-669E-4A47-A39C-35A90C67FCE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/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</p:spTree>
  </p:cSld>
  <p:clrMapOvr>
    <a:masterClrMapping/>
  </p:clrMapOvr>
  <p:transition>
    <p:dissolve/>
    <p:sndAc>
      <p:stSnd>
        <p:snd r:embed="rId1" name="chimes.wav"/>
      </p:stSnd>
    </p:sndAc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943012C1-6A68-4836-B612-6F0B21D4FD0C}" type="datetimeFigureOut">
              <a:rPr lang="ru-RU" smtClean="0"/>
              <a:pPr/>
              <a:t>19.02.2022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B8965295-669E-4A47-A39C-35A90C67FCE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>
    <p:dissolve/>
    <p:sndAc>
      <p:stSnd>
        <p:snd r:embed="rId13" name="chimes.wav"/>
      </p:stSnd>
    </p:sndAc>
  </p:transition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7" Type="http://schemas.openxmlformats.org/officeDocument/2006/relationships/image" Target="../media/image17.jp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g"/><Relationship Id="rId5" Type="http://schemas.openxmlformats.org/officeDocument/2006/relationships/image" Target="../media/image11.jpg"/><Relationship Id="rId4" Type="http://schemas.openxmlformats.org/officeDocument/2006/relationships/image" Target="../media/image16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g"/><Relationship Id="rId5" Type="http://schemas.openxmlformats.org/officeDocument/2006/relationships/image" Target="../media/image5.jpeg"/><Relationship Id="rId4" Type="http://schemas.openxmlformats.org/officeDocument/2006/relationships/image" Target="../media/image4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8.jp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9600" dirty="0">
                <a:latin typeface="Monotype Corsiva" pitchFamily="66" charset="0"/>
              </a:rPr>
              <a:t>ПРОЕКТ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03648" y="1628800"/>
            <a:ext cx="7498080" cy="4800600"/>
          </a:xfrm>
        </p:spPr>
        <p:txBody>
          <a:bodyPr/>
          <a:lstStyle/>
          <a:p>
            <a:pPr algn="ctr"/>
            <a:r>
              <a:rPr lang="ru-RU" dirty="0">
                <a:solidFill>
                  <a:srgbClr val="7030A0"/>
                </a:solidFill>
                <a:latin typeface="Impact" pitchFamily="34" charset="0"/>
              </a:rPr>
              <a:t>« Художественно-эстетическое развитие детей на основе кубанских  традиций »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5214950"/>
            <a:ext cx="3668713" cy="1357322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4754570" y="4291620"/>
            <a:ext cx="4126451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solidFill>
                  <a:schemeClr val="accent3">
                    <a:lumMod val="75000"/>
                  </a:schemeClr>
                </a:solidFill>
                <a:latin typeface="Bookman Old Style" pitchFamily="18" charset="0"/>
              </a:rPr>
              <a:t>МАДОУ № 9 </a:t>
            </a:r>
            <a:r>
              <a:rPr lang="ru-RU" dirty="0" err="1">
                <a:solidFill>
                  <a:schemeClr val="accent3">
                    <a:lumMod val="75000"/>
                  </a:schemeClr>
                </a:solidFill>
                <a:latin typeface="Bookman Old Style" pitchFamily="18" charset="0"/>
              </a:rPr>
              <a:t>ст.Михайловской</a:t>
            </a:r>
            <a:endParaRPr lang="ru-RU" dirty="0">
              <a:solidFill>
                <a:schemeClr val="accent3">
                  <a:lumMod val="75000"/>
                </a:schemeClr>
              </a:solidFill>
              <a:latin typeface="Bookman Old Style" pitchFamily="18" charset="0"/>
            </a:endParaRPr>
          </a:p>
          <a:p>
            <a:r>
              <a:rPr lang="ru-RU" dirty="0">
                <a:solidFill>
                  <a:schemeClr val="accent3">
                    <a:lumMod val="75000"/>
                  </a:schemeClr>
                </a:solidFill>
                <a:latin typeface="Bookman Old Style" pitchFamily="18" charset="0"/>
              </a:rPr>
              <a:t>музыкальный руководитель</a:t>
            </a:r>
          </a:p>
          <a:p>
            <a:r>
              <a:rPr lang="ru-RU" dirty="0">
                <a:solidFill>
                  <a:schemeClr val="accent3">
                    <a:lumMod val="75000"/>
                  </a:schemeClr>
                </a:solidFill>
                <a:latin typeface="Bookman Old Style" pitchFamily="18" charset="0"/>
              </a:rPr>
              <a:t>Татаренко  Светлана Викторовна</a:t>
            </a:r>
          </a:p>
        </p:txBody>
      </p:sp>
    </p:spTree>
  </p:cSld>
  <p:clrMapOvr>
    <a:masterClrMapping/>
  </p:clrMapOvr>
  <p:transition>
    <p:dissolve/>
    <p:sndAc>
      <p:stSnd>
        <p:snd r:embed="rId2" name="chimes.wav"/>
      </p:stSnd>
    </p:sndAc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188640"/>
            <a:ext cx="7498080" cy="1143000"/>
          </a:xfrm>
        </p:spPr>
        <p:txBody>
          <a:bodyPr>
            <a:noAutofit/>
          </a:bodyPr>
          <a:lstStyle/>
          <a:p>
            <a:pPr algn="ctr"/>
            <a:r>
              <a:rPr lang="ru-RU" sz="9600" dirty="0">
                <a:solidFill>
                  <a:srgbClr val="FF0000"/>
                </a:solidFill>
                <a:latin typeface="Monotype Corsiva" pitchFamily="66" charset="0"/>
              </a:rPr>
              <a:t>Ресурсы: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82296" indent="0">
              <a:buNone/>
            </a:pPr>
            <a:r>
              <a:rPr lang="ru-RU" sz="2800" dirty="0">
                <a:solidFill>
                  <a:srgbClr val="00B0F0"/>
                </a:solidFill>
                <a:latin typeface="Arial Black" pitchFamily="34" charset="0"/>
              </a:rPr>
              <a:t>  Воспитатели ДОУ</a:t>
            </a:r>
          </a:p>
          <a:p>
            <a:pPr marL="82296" indent="0">
              <a:buNone/>
            </a:pPr>
            <a:r>
              <a:rPr lang="ru-RU" sz="2800" dirty="0">
                <a:solidFill>
                  <a:srgbClr val="00B0F0"/>
                </a:solidFill>
                <a:latin typeface="Arial Black" pitchFamily="34" charset="0"/>
              </a:rPr>
              <a:t>  Старший воспитатель ДОУ</a:t>
            </a:r>
          </a:p>
          <a:p>
            <a:pPr marL="82296" indent="0">
              <a:buNone/>
            </a:pPr>
            <a:r>
              <a:rPr lang="ru-RU" sz="2800" dirty="0">
                <a:solidFill>
                  <a:srgbClr val="00B0F0"/>
                </a:solidFill>
                <a:latin typeface="Arial Black" pitchFamily="34" charset="0"/>
              </a:rPr>
              <a:t>  Музыкальный руководитель</a:t>
            </a:r>
          </a:p>
          <a:p>
            <a:pPr marL="82296" indent="0">
              <a:buNone/>
            </a:pPr>
            <a:r>
              <a:rPr lang="ru-RU" sz="2800" dirty="0">
                <a:solidFill>
                  <a:srgbClr val="00B0F0"/>
                </a:solidFill>
                <a:latin typeface="Arial Black" pitchFamily="34" charset="0"/>
              </a:rPr>
              <a:t>  Специалисты</a:t>
            </a:r>
          </a:p>
          <a:p>
            <a:pPr marL="82296" indent="0">
              <a:buNone/>
            </a:pPr>
            <a:r>
              <a:rPr lang="ru-RU" sz="2800" dirty="0">
                <a:solidFill>
                  <a:srgbClr val="00B0F0"/>
                </a:solidFill>
                <a:latin typeface="Arial Black" pitchFamily="34" charset="0"/>
              </a:rPr>
              <a:t>  Родители</a:t>
            </a:r>
          </a:p>
          <a:p>
            <a:pPr marL="82296" indent="0">
              <a:buNone/>
            </a:pPr>
            <a:r>
              <a:rPr lang="ru-RU" sz="2800" dirty="0">
                <a:solidFill>
                  <a:srgbClr val="00B0F0"/>
                </a:solidFill>
                <a:latin typeface="Arial Black" pitchFamily="34" charset="0"/>
              </a:rPr>
              <a:t>  Наглядные пособия</a:t>
            </a:r>
          </a:p>
          <a:p>
            <a:pPr marL="82296" indent="0">
              <a:buNone/>
            </a:pPr>
            <a:r>
              <a:rPr lang="ru-RU" sz="2800" dirty="0">
                <a:solidFill>
                  <a:srgbClr val="00B0F0"/>
                </a:solidFill>
                <a:latin typeface="Arial Black" pitchFamily="34" charset="0"/>
              </a:rPr>
              <a:t> Музыкальный материал</a:t>
            </a:r>
          </a:p>
          <a:p>
            <a:pPr marL="82296" indent="0">
              <a:buNone/>
            </a:pPr>
            <a:r>
              <a:rPr lang="ru-RU" sz="2800" dirty="0">
                <a:solidFill>
                  <a:srgbClr val="00B0F0"/>
                </a:solidFill>
                <a:latin typeface="Arial Black" pitchFamily="34" charset="0"/>
              </a:rPr>
              <a:t>  по теме «Кубанский</a:t>
            </a:r>
          </a:p>
          <a:p>
            <a:pPr marL="82296" indent="0">
              <a:buNone/>
            </a:pPr>
            <a:r>
              <a:rPr lang="ru-RU" sz="2800" dirty="0">
                <a:solidFill>
                  <a:srgbClr val="00B0F0"/>
                </a:solidFill>
                <a:latin typeface="Arial Black" pitchFamily="34" charset="0"/>
              </a:rPr>
              <a:t>  народный фольклор»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19635" y="3212976"/>
            <a:ext cx="2181225" cy="2181225"/>
          </a:xfrm>
          <a:prstGeom prst="rect">
            <a:avLst/>
          </a:prstGeom>
        </p:spPr>
      </p:pic>
    </p:spTree>
  </p:cSld>
  <p:clrMapOvr>
    <a:masterClrMapping/>
  </p:clrMapOvr>
  <p:transition>
    <p:dissolve/>
    <p:sndAc>
      <p:stSnd>
        <p:snd r:embed="rId2" name="chimes.wav"/>
      </p:stSnd>
    </p:sndAc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0"/>
            <a:ext cx="8229600" cy="1252728"/>
          </a:xfrm>
        </p:spPr>
        <p:txBody>
          <a:bodyPr>
            <a:noAutofit/>
          </a:bodyPr>
          <a:lstStyle/>
          <a:p>
            <a:pPr algn="ctr"/>
            <a:r>
              <a:rPr lang="ru-RU" sz="9600" dirty="0">
                <a:latin typeface="Monotype Corsiva" pitchFamily="66" charset="0"/>
              </a:rPr>
              <a:t>Продукт: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43608" y="1556792"/>
            <a:ext cx="7498080" cy="4800600"/>
          </a:xfrm>
        </p:spPr>
        <p:txBody>
          <a:bodyPr>
            <a:normAutofit lnSpcReduction="10000"/>
          </a:bodyPr>
          <a:lstStyle/>
          <a:p>
            <a:r>
              <a:rPr lang="ru-RU" sz="2800" dirty="0">
                <a:solidFill>
                  <a:schemeClr val="accent6"/>
                </a:solidFill>
                <a:latin typeface="Franklin Gothic Medium" pitchFamily="34" charset="0"/>
              </a:rPr>
              <a:t>Выступление с творческим отчётом                      на педагогическом совете.</a:t>
            </a:r>
          </a:p>
          <a:p>
            <a:r>
              <a:rPr lang="ru-RU" sz="2800" dirty="0">
                <a:solidFill>
                  <a:schemeClr val="accent6"/>
                </a:solidFill>
                <a:latin typeface="Franklin Gothic Medium" pitchFamily="34" charset="0"/>
              </a:rPr>
              <a:t>Разработка календарно-тематического планирования.</a:t>
            </a:r>
          </a:p>
          <a:p>
            <a:r>
              <a:rPr lang="ru-RU" sz="2800" dirty="0">
                <a:solidFill>
                  <a:schemeClr val="accent6"/>
                </a:solidFill>
                <a:latin typeface="Franklin Gothic Medium" pitchFamily="34" charset="0"/>
              </a:rPr>
              <a:t>Каталог дидактических и сюжетно-ролевых игр.</a:t>
            </a:r>
          </a:p>
          <a:p>
            <a:r>
              <a:rPr lang="ru-RU" sz="2800" dirty="0">
                <a:solidFill>
                  <a:schemeClr val="accent6"/>
                </a:solidFill>
                <a:latin typeface="Franklin Gothic Medium" pitchFamily="34" charset="0"/>
              </a:rPr>
              <a:t>Посещение музея в ДК </a:t>
            </a:r>
            <a:r>
              <a:rPr lang="ru-RU" sz="2800" dirty="0" err="1">
                <a:solidFill>
                  <a:schemeClr val="accent6"/>
                </a:solidFill>
                <a:latin typeface="Franklin Gothic Medium" pitchFamily="34" charset="0"/>
              </a:rPr>
              <a:t>ст.Михайловской</a:t>
            </a:r>
            <a:r>
              <a:rPr lang="ru-RU" sz="2800" dirty="0">
                <a:solidFill>
                  <a:schemeClr val="accent6"/>
                </a:solidFill>
                <a:latin typeface="Franklin Gothic Medium" pitchFamily="34" charset="0"/>
              </a:rPr>
              <a:t>.</a:t>
            </a:r>
          </a:p>
          <a:p>
            <a:r>
              <a:rPr lang="ru-RU" sz="2800" dirty="0">
                <a:solidFill>
                  <a:schemeClr val="accent6"/>
                </a:solidFill>
                <a:latin typeface="Franklin Gothic Medium" pitchFamily="34" charset="0"/>
              </a:rPr>
              <a:t>Проведение занятий в музее на тему  «Родная станица Михайловская».</a:t>
            </a:r>
          </a:p>
          <a:p>
            <a:r>
              <a:rPr lang="ru-RU" sz="2800" dirty="0">
                <a:solidFill>
                  <a:schemeClr val="accent6"/>
                </a:solidFill>
                <a:latin typeface="Franklin Gothic Medium" pitchFamily="34" charset="0"/>
              </a:rPr>
              <a:t>Программа ( содержание, разработка по возрастам, методическое обеспечение).</a:t>
            </a:r>
          </a:p>
          <a:p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143768" y="116632"/>
            <a:ext cx="2000232" cy="2214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  <p:sndAc>
      <p:stSnd>
        <p:snd r:embed="rId2" name="chimes.wav"/>
      </p:stSnd>
    </p:sndAc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dirty="0">
                <a:solidFill>
                  <a:srgbClr val="FF0000"/>
                </a:solidFill>
                <a:latin typeface="Monotype Corsiva" pitchFamily="66" charset="0"/>
              </a:rPr>
              <a:t>Критерии  эффективности: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>
                <a:solidFill>
                  <a:srgbClr val="7030A0"/>
                </a:solidFill>
                <a:latin typeface="Impact" pitchFamily="34" charset="0"/>
              </a:rPr>
              <a:t>Появление устойчивого интереса у детей к кубанскому народному творчеству и ремёслам, заинтересованность в дальнейшем изучении данной темы.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19516" y="3933056"/>
            <a:ext cx="2181225" cy="218122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4648" y="3933056"/>
            <a:ext cx="2181225" cy="2181225"/>
          </a:xfrm>
          <a:prstGeom prst="rect">
            <a:avLst/>
          </a:prstGeom>
        </p:spPr>
      </p:pic>
    </p:spTree>
  </p:cSld>
  <p:clrMapOvr>
    <a:masterClrMapping/>
  </p:clrMapOvr>
  <p:transition>
    <p:dissolve/>
    <p:sndAc>
      <p:stSnd>
        <p:snd r:embed="rId2" name="chimes.wav"/>
      </p:stSnd>
    </p:sndAc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1680" y="476672"/>
            <a:ext cx="2181225" cy="2181225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8224" y="4149080"/>
            <a:ext cx="2181225" cy="2181225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5019" y="1968119"/>
            <a:ext cx="3240000" cy="32400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7664" y="4530105"/>
            <a:ext cx="2181225" cy="218122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6216" y="167655"/>
            <a:ext cx="2181225" cy="2181225"/>
          </a:xfrm>
          <a:prstGeom prst="rect">
            <a:avLst/>
          </a:prstGeom>
        </p:spPr>
      </p:pic>
    </p:spTree>
  </p:cSld>
  <p:clrMapOvr>
    <a:masterClrMapping/>
  </p:clrMapOvr>
  <p:transition>
    <p:dissolve/>
    <p:sndAc>
      <p:stSnd>
        <p:snd r:embed="rId2" name="chimes.wav"/>
      </p:stSnd>
    </p:sndAc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188640"/>
            <a:ext cx="4704000" cy="352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75616" y="198944"/>
            <a:ext cx="3312000" cy="248400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1658" y="3955320"/>
            <a:ext cx="3552000" cy="26640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2314" y="2634000"/>
            <a:ext cx="3168000" cy="422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488032"/>
      </p:ext>
    </p:extLst>
  </p:cSld>
  <p:clrMapOvr>
    <a:masterClrMapping/>
  </p:clrMapOvr>
  <p:transition>
    <p:dissolve/>
    <p:sndAc>
      <p:stSnd>
        <p:snd r:embed="rId2" name="chimes.wav"/>
      </p:stSnd>
    </p:sndAc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sz="half" idx="1"/>
          </p:nvPr>
        </p:nvSpPr>
        <p:spPr>
          <a:xfrm>
            <a:off x="0" y="1772816"/>
            <a:ext cx="7020272" cy="3992563"/>
          </a:xfrm>
        </p:spPr>
        <p:txBody>
          <a:bodyPr>
            <a:normAutofit lnSpcReduction="10000"/>
          </a:bodyPr>
          <a:lstStyle/>
          <a:p>
            <a:pPr algn="ctr"/>
            <a:r>
              <a:rPr lang="ru-RU" i="1" dirty="0">
                <a:solidFill>
                  <a:schemeClr val="accent4">
                    <a:lumMod val="50000"/>
                  </a:schemeClr>
                </a:solidFill>
                <a:latin typeface="ChinaOne" pitchFamily="66" charset="0"/>
              </a:rPr>
              <a:t>«Душа ребёнка чиста как белый </a:t>
            </a:r>
          </a:p>
          <a:p>
            <a:pPr algn="ctr">
              <a:buNone/>
            </a:pPr>
            <a:r>
              <a:rPr lang="ru-RU" i="1" dirty="0">
                <a:solidFill>
                  <a:schemeClr val="accent4">
                    <a:lumMod val="50000"/>
                  </a:schemeClr>
                </a:solidFill>
                <a:latin typeface="ChinaOne" pitchFamily="66" charset="0"/>
              </a:rPr>
              <a:t>снег, падающий с неба.  И написать </a:t>
            </a:r>
          </a:p>
          <a:p>
            <a:pPr algn="ctr">
              <a:buNone/>
            </a:pPr>
            <a:r>
              <a:rPr lang="ru-RU" i="1" dirty="0">
                <a:solidFill>
                  <a:schemeClr val="accent4">
                    <a:lumMod val="50000"/>
                  </a:schemeClr>
                </a:solidFill>
                <a:latin typeface="ChinaOne" pitchFamily="66" charset="0"/>
              </a:rPr>
              <a:t>на ней надо белой палочкой, такой же чистой, как она сама. Проведёшь один раз чёрной палочкой, то всю душу замараешь».</a:t>
            </a:r>
          </a:p>
          <a:p>
            <a:pPr algn="r">
              <a:buNone/>
            </a:pPr>
            <a:r>
              <a:rPr lang="ru-RU" i="1" dirty="0">
                <a:latin typeface="ChinaOne" pitchFamily="66" charset="0"/>
              </a:rPr>
              <a:t>Михаил </a:t>
            </a:r>
            <a:r>
              <a:rPr lang="ru-RU" i="1" dirty="0" err="1">
                <a:latin typeface="ChinaOne" pitchFamily="66" charset="0"/>
              </a:rPr>
              <a:t>Юхма</a:t>
            </a:r>
            <a:r>
              <a:rPr lang="ru-RU" i="1" dirty="0">
                <a:latin typeface="ChinaOne" pitchFamily="66" charset="0"/>
              </a:rPr>
              <a:t>.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2240" y="260648"/>
            <a:ext cx="2181225" cy="2181225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4509120"/>
            <a:ext cx="2181225" cy="2181225"/>
          </a:xfrm>
          <a:prstGeom prst="rect">
            <a:avLst/>
          </a:prstGeom>
        </p:spPr>
      </p:pic>
    </p:spTree>
  </p:cSld>
  <p:clrMapOvr>
    <a:masterClrMapping/>
  </p:clrMapOvr>
  <p:transition>
    <p:dissolve/>
    <p:sndAc>
      <p:stSnd>
        <p:snd r:embed="rId2" name="chimes.wav"/>
      </p:stSnd>
    </p:sndAc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6600" dirty="0">
                <a:latin typeface="Monotype Corsiva" pitchFamily="66" charset="0"/>
              </a:rPr>
              <a:t>Информация о проекте: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>
                <a:solidFill>
                  <a:srgbClr val="00B050"/>
                </a:solidFill>
                <a:latin typeface="Book Antiqua" pitchFamily="18" charset="0"/>
              </a:rPr>
              <a:t>Тип </a:t>
            </a:r>
            <a:r>
              <a:rPr lang="ru-RU" dirty="0" err="1">
                <a:solidFill>
                  <a:srgbClr val="00B050"/>
                </a:solidFill>
                <a:latin typeface="Book Antiqua" pitchFamily="18" charset="0"/>
              </a:rPr>
              <a:t>проекта:</a:t>
            </a:r>
            <a:r>
              <a:rPr lang="ru-RU" dirty="0" err="1">
                <a:solidFill>
                  <a:srgbClr val="7030A0"/>
                </a:solidFill>
                <a:latin typeface="Book Antiqua" pitchFamily="18" charset="0"/>
              </a:rPr>
              <a:t>информационно-практико-ориентированный</a:t>
            </a:r>
            <a:r>
              <a:rPr lang="ru-RU" dirty="0">
                <a:solidFill>
                  <a:srgbClr val="7030A0"/>
                </a:solidFill>
                <a:latin typeface="Book Antiqua" pitchFamily="18" charset="0"/>
              </a:rPr>
              <a:t>.</a:t>
            </a:r>
          </a:p>
          <a:p>
            <a:r>
              <a:rPr lang="ru-RU" dirty="0">
                <a:solidFill>
                  <a:srgbClr val="00B050"/>
                </a:solidFill>
                <a:latin typeface="Book Antiqua" pitchFamily="18" charset="0"/>
              </a:rPr>
              <a:t>Возраст детей: </a:t>
            </a:r>
            <a:r>
              <a:rPr lang="ru-RU" dirty="0">
                <a:solidFill>
                  <a:srgbClr val="7030A0"/>
                </a:solidFill>
                <a:latin typeface="Book Antiqua" pitchFamily="18" charset="0"/>
              </a:rPr>
              <a:t>старший дошкольный.</a:t>
            </a:r>
          </a:p>
          <a:p>
            <a:r>
              <a:rPr lang="ru-RU" dirty="0">
                <a:solidFill>
                  <a:srgbClr val="00B050"/>
                </a:solidFill>
                <a:latin typeface="Book Antiqua" pitchFamily="18" charset="0"/>
              </a:rPr>
              <a:t>Продолжительность проектной деятельности: </a:t>
            </a:r>
            <a:r>
              <a:rPr lang="ru-RU" dirty="0">
                <a:solidFill>
                  <a:srgbClr val="7030A0"/>
                </a:solidFill>
                <a:latin typeface="Book Antiqua" pitchFamily="18" charset="0"/>
              </a:rPr>
              <a:t>долгосрочный .  </a:t>
            </a:r>
          </a:p>
          <a:p>
            <a:r>
              <a:rPr lang="ru-RU" dirty="0">
                <a:solidFill>
                  <a:srgbClr val="00B050"/>
                </a:solidFill>
                <a:latin typeface="Book Antiqua" pitchFamily="18" charset="0"/>
              </a:rPr>
              <a:t>Участники: </a:t>
            </a:r>
            <a:r>
              <a:rPr lang="ru-RU" dirty="0">
                <a:solidFill>
                  <a:srgbClr val="7030A0"/>
                </a:solidFill>
                <a:latin typeface="Book Antiqua" pitchFamily="18" charset="0"/>
              </a:rPr>
              <a:t>педагогический коллектив, дети, родители.</a:t>
            </a:r>
          </a:p>
        </p:txBody>
      </p:sp>
    </p:spTree>
  </p:cSld>
  <p:clrMapOvr>
    <a:masterClrMapping/>
  </p:clrMapOvr>
  <p:transition>
    <p:dissolve/>
    <p:sndAc>
      <p:stSnd>
        <p:snd r:embed="rId2" name="chimes.wav"/>
      </p:stSnd>
    </p:sndAc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8800" dirty="0">
                <a:solidFill>
                  <a:srgbClr val="FF0000"/>
                </a:solidFill>
                <a:latin typeface="Monotype Corsiva" pitchFamily="66" charset="0"/>
              </a:rPr>
              <a:t>Проблемы: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sz="2800" dirty="0"/>
              <a:t>1. </a:t>
            </a:r>
            <a:r>
              <a:rPr lang="ru-RU" sz="2800" dirty="0">
                <a:solidFill>
                  <a:srgbClr val="0070C0"/>
                </a:solidFill>
              </a:rPr>
              <a:t>Недостаточный интерес и знания о культуре народов, населяющих Кубань, низкий уровень патриотизма;</a:t>
            </a:r>
          </a:p>
          <a:p>
            <a:r>
              <a:rPr lang="ru-RU" sz="2800" dirty="0"/>
              <a:t>2. </a:t>
            </a:r>
            <a:r>
              <a:rPr lang="ru-RU" sz="2800" dirty="0">
                <a:solidFill>
                  <a:srgbClr val="0070C0"/>
                </a:solidFill>
              </a:rPr>
              <a:t>Недостаточное развитие речи у детей;</a:t>
            </a:r>
          </a:p>
          <a:p>
            <a:r>
              <a:rPr lang="ru-RU" sz="2800" dirty="0"/>
              <a:t>3.</a:t>
            </a:r>
            <a:r>
              <a:rPr lang="ru-RU" sz="2800" dirty="0">
                <a:solidFill>
                  <a:srgbClr val="0070C0"/>
                </a:solidFill>
              </a:rPr>
              <a:t>Недостаточное развитие творческих и коммуникативных компетенций у детей и педагогов;</a:t>
            </a:r>
          </a:p>
          <a:p>
            <a:r>
              <a:rPr lang="ru-RU" sz="2800" dirty="0"/>
              <a:t>4. </a:t>
            </a:r>
            <a:r>
              <a:rPr lang="ru-RU" sz="2800" dirty="0">
                <a:solidFill>
                  <a:srgbClr val="0070C0"/>
                </a:solidFill>
              </a:rPr>
              <a:t>Обедненная эмоционально-чувственная сфера детей;</a:t>
            </a:r>
          </a:p>
          <a:p>
            <a:r>
              <a:rPr lang="ru-RU" sz="2800" dirty="0"/>
              <a:t>5. </a:t>
            </a:r>
            <a:r>
              <a:rPr lang="ru-RU" sz="2800" dirty="0">
                <a:solidFill>
                  <a:srgbClr val="0070C0"/>
                </a:solidFill>
              </a:rPr>
              <a:t>Проблемные стороны взаимоотношений между педагогами ДОУ и родителями.</a:t>
            </a:r>
          </a:p>
        </p:txBody>
      </p:sp>
    </p:spTree>
  </p:cSld>
  <p:clrMapOvr>
    <a:masterClrMapping/>
  </p:clrMapOvr>
  <p:transition>
    <p:dissolve/>
    <p:sndAc>
      <p:stSnd>
        <p:snd r:embed="rId2" name="chimes.wav"/>
      </p:stSnd>
    </p:sndAc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8800" dirty="0">
                <a:solidFill>
                  <a:srgbClr val="FF0000"/>
                </a:solidFill>
                <a:latin typeface="Monotype Corsiva" pitchFamily="66" charset="0"/>
              </a:rPr>
              <a:t>Причины: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                      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428596" y="2000240"/>
            <a:ext cx="1857388" cy="42862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rgbClr val="002060"/>
                </a:solidFill>
              </a:rPr>
              <a:t>Недостаточная опора на народную культуру в содержании семейного воспитания- отрыв от истоков кубанской культуры.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2643174" y="2000240"/>
            <a:ext cx="2000264" cy="42862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rgbClr val="002060"/>
                </a:solidFill>
              </a:rPr>
              <a:t>Недостаточное программно- методическое обеспечение по разделам нравственного и художественно- эстетического воспитания.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5000628" y="2000240"/>
            <a:ext cx="1857388" cy="42862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rgbClr val="002060"/>
                </a:solidFill>
              </a:rPr>
              <a:t>Недостаточно разработаны формы и средства по ознакомлению с кубанской народной культурой.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7143768" y="2071678"/>
            <a:ext cx="1785950" cy="421484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rgbClr val="002060"/>
                </a:solidFill>
              </a:rPr>
              <a:t>Недостаточный уровень и обеднённые форма и средства развития речи.</a:t>
            </a:r>
          </a:p>
        </p:txBody>
      </p:sp>
    </p:spTree>
  </p:cSld>
  <p:clrMapOvr>
    <a:masterClrMapping/>
  </p:clrMapOvr>
  <p:transition>
    <p:dissolve/>
    <p:sndAc>
      <p:stSnd>
        <p:snd r:embed="rId2" name="chimes.wav"/>
      </p:stSnd>
    </p:sndAc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9600" dirty="0">
                <a:latin typeface="Monotype Corsiva" pitchFamily="66" charset="0"/>
              </a:rPr>
              <a:t>Цель: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15616" y="1124744"/>
            <a:ext cx="7498080" cy="4800600"/>
          </a:xfrm>
        </p:spPr>
        <p:txBody>
          <a:bodyPr>
            <a:noAutofit/>
          </a:bodyPr>
          <a:lstStyle/>
          <a:p>
            <a:pPr lvl="6" algn="r"/>
            <a:r>
              <a:rPr lang="ru-RU" sz="3600" dirty="0">
                <a:solidFill>
                  <a:srgbClr val="7030A0"/>
                </a:solidFill>
                <a:latin typeface="Impact" pitchFamily="34" charset="0"/>
              </a:rPr>
              <a:t>Повышение интереса к кубанскому народному творчеству, воспитание чувства</a:t>
            </a:r>
          </a:p>
          <a:p>
            <a:pPr lvl="6" algn="r">
              <a:buNone/>
            </a:pPr>
            <a:r>
              <a:rPr lang="ru-RU" sz="3600" dirty="0">
                <a:solidFill>
                  <a:srgbClr val="7030A0"/>
                </a:solidFill>
                <a:latin typeface="Impact" pitchFamily="34" charset="0"/>
              </a:rPr>
              <a:t> любви к Родине через прикосновение к традиционной духовной культуре и  песенному фольклору.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640" y="471661"/>
            <a:ext cx="2181225" cy="2181225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2573" y="3502992"/>
            <a:ext cx="2241000" cy="2988000"/>
          </a:xfrm>
          <a:prstGeom prst="rect">
            <a:avLst/>
          </a:prstGeom>
        </p:spPr>
      </p:pic>
    </p:spTree>
  </p:cSld>
  <p:clrMapOvr>
    <a:masterClrMapping/>
  </p:clrMapOvr>
  <p:transition>
    <p:dissolve/>
    <p:sndAc>
      <p:stSnd>
        <p:snd r:embed="rId2" name="chimes.wav"/>
      </p:stSnd>
    </p:sndAc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8800" dirty="0">
                <a:latin typeface="Monotype Corsiva" pitchFamily="66" charset="0"/>
              </a:rPr>
              <a:t>Задачи проекта: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714348" y="2000240"/>
            <a:ext cx="1857388" cy="435771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rgbClr val="7030A0"/>
                </a:solidFill>
              </a:rPr>
              <a:t>Совместно с воспитанниками посетить станичный музей, помощь родителей в изготовлении костюмов, атрибутов, пополнить библиотеку произведениями русского народного творчества.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714612" y="2071678"/>
            <a:ext cx="1785950" cy="42862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rgbClr val="7030A0"/>
                </a:solidFill>
              </a:rPr>
              <a:t>Разработать программу    для работы по данной теме.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4714876" y="2071678"/>
            <a:ext cx="1857388" cy="42862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rgbClr val="7030A0"/>
                </a:solidFill>
              </a:rPr>
              <a:t>Познакомить детей с духовными началами кубанской культуры и традиционными искусствами кубанского  народа,  подготовить и провести праздники на основе  традиций Кубани.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6715140" y="2000240"/>
            <a:ext cx="1785950" cy="42862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rgbClr val="7030A0"/>
                </a:solidFill>
              </a:rPr>
              <a:t>Познакомить детей с устным народным творчеством и ремёслами на занятиях и в повседневной жизни.</a:t>
            </a:r>
          </a:p>
        </p:txBody>
      </p:sp>
    </p:spTree>
  </p:cSld>
  <p:clrMapOvr>
    <a:masterClrMapping/>
  </p:clrMapOvr>
  <p:transition>
    <p:dissolve/>
    <p:sndAc>
      <p:stSnd>
        <p:snd r:embed="rId2" name="chimes.wav"/>
      </p:stSnd>
    </p:sndAc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9600" dirty="0">
                <a:latin typeface="Monotype Corsiva" pitchFamily="66" charset="0"/>
              </a:rPr>
              <a:t>Мероприятия: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506914" y="1857364"/>
            <a:ext cx="1857388" cy="466798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dirty="0">
                <a:solidFill>
                  <a:schemeClr val="bg2">
                    <a:lumMod val="25000"/>
                  </a:schemeClr>
                </a:solidFill>
              </a:rPr>
              <a:t>1.Провести родительское собрание « Кубанские народные традиции и современность»</a:t>
            </a:r>
          </a:p>
          <a:p>
            <a:pPr algn="ctr"/>
            <a:r>
              <a:rPr lang="ru-RU" dirty="0">
                <a:solidFill>
                  <a:srgbClr val="00B050"/>
                </a:solidFill>
              </a:rPr>
              <a:t>2. Родителям принять активное участие в изготовлении атрибутов для кубанской ярмарки в ДОУ.</a:t>
            </a:r>
          </a:p>
          <a:p>
            <a:pPr algn="ctr"/>
            <a:r>
              <a:rPr lang="ru-RU" dirty="0">
                <a:solidFill>
                  <a:srgbClr val="002060"/>
                </a:solidFill>
              </a:rPr>
              <a:t>3.Собрать материал о Кубани . 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643174" y="1857364"/>
            <a:ext cx="1928826" cy="466798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rgbClr val="FF0000"/>
                </a:solidFill>
              </a:rPr>
              <a:t>1.Познакомиться  с опытом работы других регионов по данной проблеме.  </a:t>
            </a:r>
          </a:p>
          <a:p>
            <a:pPr algn="ctr"/>
            <a:r>
              <a:rPr lang="ru-RU" dirty="0">
                <a:solidFill>
                  <a:srgbClr val="00B050"/>
                </a:solidFill>
              </a:rPr>
              <a:t>2.Разработать  методическое обеспечение для программы по теме.</a:t>
            </a:r>
          </a:p>
          <a:p>
            <a:pPr algn="ctr"/>
            <a:r>
              <a:rPr lang="ru-RU" dirty="0">
                <a:solidFill>
                  <a:srgbClr val="002060"/>
                </a:solidFill>
              </a:rPr>
              <a:t>3.Составить календарно-тематическое планирование по возрастам.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4714876" y="1857364"/>
            <a:ext cx="1928826" cy="4739988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rgbClr val="00B050"/>
                </a:solidFill>
              </a:rPr>
              <a:t>1.Организовать и провести кубанскую ярмарку в ДОУ</a:t>
            </a:r>
            <a:r>
              <a:rPr lang="ru-RU" dirty="0"/>
              <a:t>.</a:t>
            </a:r>
          </a:p>
          <a:p>
            <a:pPr algn="ctr"/>
            <a:r>
              <a:rPr lang="ru-RU" dirty="0">
                <a:solidFill>
                  <a:srgbClr val="002060"/>
                </a:solidFill>
              </a:rPr>
              <a:t>2.Подготовить и провести праздники «Кубанские колядки, </a:t>
            </a:r>
            <a:r>
              <a:rPr lang="ru-RU" dirty="0" err="1">
                <a:solidFill>
                  <a:srgbClr val="002060"/>
                </a:solidFill>
              </a:rPr>
              <a:t>Масленица,др</a:t>
            </a:r>
            <a:r>
              <a:rPr lang="ru-RU" dirty="0">
                <a:solidFill>
                  <a:srgbClr val="002060"/>
                </a:solidFill>
              </a:rPr>
              <a:t>. развлечения на кубанскую тематику.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6786578" y="1857364"/>
            <a:ext cx="1785950" cy="4739988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rgbClr val="FF0000"/>
                </a:solidFill>
              </a:rPr>
              <a:t>1.Составить каталог Д/И </a:t>
            </a:r>
            <a:r>
              <a:rPr lang="ru-RU" dirty="0" err="1">
                <a:solidFill>
                  <a:srgbClr val="FF0000"/>
                </a:solidFill>
              </a:rPr>
              <a:t>и</a:t>
            </a:r>
            <a:r>
              <a:rPr lang="ru-RU" dirty="0">
                <a:solidFill>
                  <a:srgbClr val="FF0000"/>
                </a:solidFill>
              </a:rPr>
              <a:t> С/Р игр, использовать их на занятиях и в совместной деятельности.</a:t>
            </a:r>
          </a:p>
          <a:p>
            <a:pPr algn="ctr"/>
            <a:r>
              <a:rPr lang="ru-RU" dirty="0">
                <a:solidFill>
                  <a:srgbClr val="00B050"/>
                </a:solidFill>
              </a:rPr>
              <a:t>2.Провести КВН с детьми на знание </a:t>
            </a:r>
            <a:r>
              <a:rPr lang="ru-RU">
                <a:solidFill>
                  <a:srgbClr val="00B050"/>
                </a:solidFill>
              </a:rPr>
              <a:t>кубанской символики </a:t>
            </a:r>
            <a:r>
              <a:rPr lang="ru-RU" dirty="0">
                <a:solidFill>
                  <a:srgbClr val="00B050"/>
                </a:solidFill>
              </a:rPr>
              <a:t>.</a:t>
            </a:r>
          </a:p>
          <a:p>
            <a:pPr algn="ctr"/>
            <a:r>
              <a:rPr lang="ru-RU" dirty="0">
                <a:solidFill>
                  <a:srgbClr val="002060"/>
                </a:solidFill>
              </a:rPr>
              <a:t>3.Разработать конспекты  занятий  и темы бесед с детьми по данной теме.</a:t>
            </a:r>
          </a:p>
        </p:txBody>
      </p:sp>
    </p:spTree>
  </p:cSld>
  <p:clrMapOvr>
    <a:masterClrMapping/>
  </p:clrMapOvr>
  <p:transition>
    <p:dissolve/>
    <p:sndAc>
      <p:stSnd>
        <p:snd r:embed="rId2" name="chimes.wav"/>
      </p:stSnd>
    </p:sndAc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323</TotalTime>
  <Words>543</Words>
  <Application>Microsoft Office PowerPoint</Application>
  <PresentationFormat>Экран (4:3)</PresentationFormat>
  <Paragraphs>65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11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25" baseType="lpstr">
      <vt:lpstr>Arial Black</vt:lpstr>
      <vt:lpstr>Book Antiqua</vt:lpstr>
      <vt:lpstr>Bookman Old Style</vt:lpstr>
      <vt:lpstr>ChinaOne</vt:lpstr>
      <vt:lpstr>Corbel</vt:lpstr>
      <vt:lpstr>Franklin Gothic Medium</vt:lpstr>
      <vt:lpstr>Gill Sans MT</vt:lpstr>
      <vt:lpstr>Impact</vt:lpstr>
      <vt:lpstr>Monotype Corsiva</vt:lpstr>
      <vt:lpstr>Verdana</vt:lpstr>
      <vt:lpstr>Wingdings 2</vt:lpstr>
      <vt:lpstr>Солнцестояние</vt:lpstr>
      <vt:lpstr>ПРОЕКТ</vt:lpstr>
      <vt:lpstr>Презентация PowerPoint</vt:lpstr>
      <vt:lpstr>Презентация PowerPoint</vt:lpstr>
      <vt:lpstr>Информация о проекте:</vt:lpstr>
      <vt:lpstr>Проблемы:</vt:lpstr>
      <vt:lpstr>Причины:</vt:lpstr>
      <vt:lpstr>Цель:</vt:lpstr>
      <vt:lpstr>Задачи проекта:</vt:lpstr>
      <vt:lpstr>Мероприятия:</vt:lpstr>
      <vt:lpstr>Ресурсы:</vt:lpstr>
      <vt:lpstr>Продукт:</vt:lpstr>
      <vt:lpstr>Критерии  эффективности:</vt:lpstr>
      <vt:lpstr>Презентация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</dc:title>
  <dc:creator>Reddark</dc:creator>
  <cp:lastModifiedBy>Админ</cp:lastModifiedBy>
  <cp:revision>45</cp:revision>
  <cp:lastPrinted>2013-05-16T07:50:54Z</cp:lastPrinted>
  <dcterms:created xsi:type="dcterms:W3CDTF">2010-11-18T05:33:01Z</dcterms:created>
  <dcterms:modified xsi:type="dcterms:W3CDTF">2022-02-19T16:54:44Z</dcterms:modified>
</cp:coreProperties>
</file>