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333399"/>
    <a:srgbClr val="CC0066"/>
    <a:srgbClr val="993366"/>
    <a:srgbClr val="3399FF"/>
    <a:srgbClr val="660066"/>
    <a:srgbClr val="990000"/>
    <a:srgbClr val="FF9933"/>
    <a:srgbClr val="80008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53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01F23-9323-44DC-8523-FD045DAD6234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0FDDE-A31F-41DF-92AE-CDBEFFCE3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6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3D588-12B0-4A17-B696-9CBC46CF145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1C619-CDBD-42AB-89A3-13457CDBE6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84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1C619-CDBD-42AB-89A3-13457CDBE63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73162"/>
          </a:xfrm>
        </p:spPr>
        <p:txBody>
          <a:bodyPr>
            <a:normAutofit fontScale="90000"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Советы родителям “психотерапия  неуспеваемости” </a:t>
            </a:r>
            <a:endParaRPr lang="ru-RU" dirty="0"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5334000"/>
            <a:ext cx="3352800" cy="10668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Преподаватель </a:t>
            </a:r>
            <a:r>
              <a:rPr lang="ru-RU" smtClean="0"/>
              <a:t>– </a:t>
            </a:r>
            <a:r>
              <a:rPr lang="ru-RU" smtClean="0"/>
              <a:t>организатор</a:t>
            </a:r>
          </a:p>
          <a:p>
            <a:r>
              <a:rPr lang="ru-RU" smtClean="0"/>
              <a:t> </a:t>
            </a:r>
            <a:r>
              <a:rPr lang="ru-RU" dirty="0" smtClean="0"/>
              <a:t>по ОБЖ</a:t>
            </a:r>
          </a:p>
          <a:p>
            <a:r>
              <a:rPr lang="ru-RU" dirty="0" smtClean="0"/>
              <a:t>МАОУ «Средняя школа №8» </a:t>
            </a:r>
          </a:p>
          <a:p>
            <a:r>
              <a:rPr lang="ru-RU" dirty="0" smtClean="0"/>
              <a:t>Рустамов М.К.</a:t>
            </a:r>
            <a:endParaRPr lang="ru-RU" dirty="0"/>
          </a:p>
        </p:txBody>
      </p:sp>
      <p:pic>
        <p:nvPicPr>
          <p:cNvPr id="1026" name="Picture 2" descr="C:\Users\Вера\Ежунова\НОВЫЕ КАРТ\АНИМ\КНИГА\f091f5262da3a0658f664efae342399f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29000" y="2743199"/>
            <a:ext cx="2219325" cy="2105929"/>
          </a:xfrm>
          <a:prstGeom prst="rect">
            <a:avLst/>
          </a:prstGeom>
          <a:noFill/>
        </p:spPr>
      </p:pic>
      <p:pic>
        <p:nvPicPr>
          <p:cNvPr id="1027" name="Picture 3" descr="C:\Users\Вера\Ежунова\НОВЫЕ КАРТ\АНИМ\КНИГА\0a2aaa14a4057e8689ba8ef4681cb3c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913">
            <a:off x="7087777" y="1723519"/>
            <a:ext cx="1676400" cy="26728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 descr="C:\Users\Вера\Ежунова\НОВЫЕ КАРТ\АНИМ\КНИГА\bbede0006c530d485ca772fc67e59d7f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09800"/>
            <a:ext cx="2286000" cy="19240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0033CC"/>
                </a:solidFill>
              </a:rPr>
              <a:t>Правило первое: не бей лежачего</a:t>
            </a:r>
            <a:r>
              <a:rPr lang="ru-RU" dirty="0" smtClean="0">
                <a:solidFill>
                  <a:srgbClr val="0033CC"/>
                </a:solidFill>
              </a:rPr>
              <a:t> 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95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“Двойка”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dirty="0" smtClean="0">
                <a:solidFill>
                  <a:srgbClr val="0033CC"/>
                </a:solidFill>
              </a:rPr>
              <a:t>достаточное наказание, и не стоит дважды наказывать за одни и те же ошибки. Оценку своих знаний ребенок уже получил, и дома от своих родителей он ждет спокойной помощи, а не новых упреков.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</a:rPr>
              <a:t>           </a:t>
            </a: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6" name="Picture 5" descr="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194175"/>
            <a:ext cx="3048000" cy="228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00B050"/>
                </a:solidFill>
              </a:rPr>
              <a:t>Правило второе: не более одного недостатка в минутку.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CC66"/>
                </a:solidFill>
              </a:rPr>
              <a:t>Чтобы избавить ребенка от недостатка, замечайте не более одного в минуту. Знайте меру. Иначе ваш ребенок просто “отключится”, перестанет реагировать на такие речи, станет нечувствительным к вашим оценкам. Конечно, это очень трудно, но по возможности выберите из множества недостатков ребенка тот, который сейчас для вас особенно переносим, который вы хотите ликвидировать в первую очередь, и говорить только о нем. Остальное же будет преодолено позже либо просто окажется несущественным.</a:t>
            </a:r>
          </a:p>
          <a:p>
            <a:pPr>
              <a:buNone/>
            </a:pPr>
            <a:endParaRPr lang="ru-RU" dirty="0">
              <a:solidFill>
                <a:srgbClr val="00CC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CC0099"/>
                </a:solidFill>
              </a:rPr>
              <a:t>Правило третье: за двумя зайцами погонишься...</a:t>
            </a:r>
            <a:r>
              <a:rPr lang="ru-RU" dirty="0" smtClean="0">
                <a:solidFill>
                  <a:srgbClr val="CC0099"/>
                </a:solidFill>
              </a:rPr>
              <a:t> 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800080"/>
                </a:solidFill>
              </a:rPr>
              <a:t>      Посоветуйтесь с ребенком и начните с ликвидации тех учебных трудностей, которые наиболее значимы для него самого. Здесь вы скорее встретите понимание и единодушие.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i="1" u="sng" dirty="0" smtClean="0">
                <a:solidFill>
                  <a:srgbClr val="FFC000"/>
                </a:solidFill>
              </a:rPr>
              <a:t>Правило четвертое: хвалить - исполнителя, критиковать - исполнение</a:t>
            </a:r>
            <a:r>
              <a:rPr lang="ru-RU" sz="3600" dirty="0" smtClean="0">
                <a:solidFill>
                  <a:srgbClr val="FFC000"/>
                </a:solidFill>
              </a:rPr>
              <a:t>. 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9933"/>
                </a:solidFill>
              </a:rPr>
              <a:t>         Оценка должна иметь точный адрес. Ребенок обычно считает, что оценивают всю его личность. В ваших силах помочь ему отделить оценку его личности от оценки его работы. Адресовать к личности надо похвалу. Положительная оценка должна относиться к человеку, который стал чуточку более знающим и умелым. Если благодаря такой вашей похвале ребенок начнет уважать себя за эти качества, то вы заложите еще одно важнейшее основание желания учиться.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i="1" u="sng" dirty="0" smtClean="0">
                <a:solidFill>
                  <a:schemeClr val="accent2">
                    <a:lumMod val="75000"/>
                  </a:schemeClr>
                </a:solidFill>
              </a:rPr>
              <a:t>Правило пятое: оценка должна сравнивать сегодняшние успехи ребенка с его собственными вчерашними неудачами.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Не надо сравнивать ребенка с успехами соседского. Ведь даже самый малый успех ребенка – это реальная победа над собой, и она должна быть замечена и оценена по заслугам.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3399FF"/>
                </a:solidFill>
              </a:rPr>
              <a:t>Правило шестое: не скупитесь на похвалу</a:t>
            </a:r>
            <a:r>
              <a:rPr lang="ru-RU" dirty="0" smtClean="0">
                <a:solidFill>
                  <a:srgbClr val="3399FF"/>
                </a:solidFill>
              </a:rPr>
              <a:t>. </a:t>
            </a:r>
            <a:endParaRPr lang="ru-RU" dirty="0">
              <a:solidFill>
                <a:srgbClr val="3399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3399FF"/>
                </a:solidFill>
              </a:rPr>
              <a:t>          Нет такого двоечника, которого не за что было бы похвалить. Выделить из потока неудач крошечный островок, соломинку, и у ребенка возникнет плацдарм, с которого можно вести наступление на незнание и неумение. Ведь родительские: “Не сделал, не старался, не учил” порождает Эхо: “не хочу, не могу, не буду!”</a:t>
            </a:r>
          </a:p>
          <a:p>
            <a:pPr>
              <a:buNone/>
            </a:pPr>
            <a:endParaRPr lang="ru-RU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CC0066"/>
                </a:solidFill>
              </a:rPr>
              <a:t>Правило седьмое: техника оценочной безопасности</a:t>
            </a:r>
            <a:r>
              <a:rPr lang="ru-RU" dirty="0" smtClean="0">
                <a:solidFill>
                  <a:srgbClr val="CC0066"/>
                </a:solidFill>
              </a:rPr>
              <a:t>. </a:t>
            </a:r>
            <a:endParaRPr lang="ru-RU" dirty="0">
              <a:solidFill>
                <a:srgbClr val="CC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C0066"/>
                </a:solidFill>
              </a:rPr>
              <a:t>Оценивать детский труд надо очень дробно, дифференцированно. Здесь не годится глобальная оценка, в которой соединены плоды очень разных усилий ребенка – и правильность вычислений, и умение решать задачи определенного типа, и грамотность записи, и внешний вид работы. При дифференцированной оценке у ребенка нет ни иллюзии полного успеха, ни ощущения полной неудачи. Возникает самая деловая мотивация учения: “Еще не знаю, но могу и хочу знать”.</a:t>
            </a:r>
          </a:p>
          <a:p>
            <a:pPr>
              <a:buNone/>
            </a:pPr>
            <a:endParaRPr lang="ru-RU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4000" i="1" u="sng" dirty="0" smtClean="0"/>
              <a:t>Правило восьмое: ставьте перед ребенком предельно конкретные цели</a:t>
            </a:r>
            <a:r>
              <a:rPr lang="ru-RU" sz="4000" dirty="0" smtClean="0"/>
              <a:t>.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Тогда он попытается их достигнуть. Не искушайте ребенка невыполненными целями, не толкайте его на путь заведомого вранья. Если он сделал в диктанте девять ошибок, не берите с него обещания постараться в следующий раз написать без ошибок. Договоритесь, что их будет не более семи, и радуйтесь вместе с ребенком, если это будет достигнуто.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560</Words>
  <Application>Microsoft Office PowerPoint</Application>
  <PresentationFormat>Экран (4:3)</PresentationFormat>
  <Paragraphs>23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Советы родителям “психотерапия  неуспеваемости” </vt:lpstr>
      <vt:lpstr>Правило первое: не бей лежачего </vt:lpstr>
      <vt:lpstr>Правило второе: не более одного недостатка в минутку. </vt:lpstr>
      <vt:lpstr>Правило третье: за двумя зайцами погонишься... </vt:lpstr>
      <vt:lpstr>Правило четвертое: хвалить - исполнителя, критиковать - исполнение. </vt:lpstr>
      <vt:lpstr>Правило пятое: оценка должна сравнивать сегодняшние успехи ребенка с его собственными вчерашними неудачами.</vt:lpstr>
      <vt:lpstr>Правило шестое: не скупитесь на похвалу. </vt:lpstr>
      <vt:lpstr>Правило седьмое: техника оценочной безопасности. </vt:lpstr>
      <vt:lpstr>Правило восьмое: ставьте перед ребенком предельно конкретные цели.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Правило первое</dc:title>
  <dc:creator>Вера</dc:creator>
  <cp:lastModifiedBy>Operatorskaya</cp:lastModifiedBy>
  <cp:revision>13</cp:revision>
  <dcterms:created xsi:type="dcterms:W3CDTF">2006-08-16T00:00:00Z</dcterms:created>
  <dcterms:modified xsi:type="dcterms:W3CDTF">2022-02-15T07:54:27Z</dcterms:modified>
</cp:coreProperties>
</file>