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/>
    <p:restoredTop sz="94697"/>
  </p:normalViewPr>
  <p:slideViewPr>
    <p:cSldViewPr showGuides="1">
      <p:cViewPr varScale="1">
        <p:scale>
          <a:sx n="73" d="100"/>
          <a:sy n="73" d="100"/>
        </p:scale>
        <p:origin x="-3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/>
            <a:fld id="{9A0DB2DC-4C9A-4742-B13C-FB6460FD3503}" type="slidenum">
              <a:rPr lang="ru-RU" sz="1200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9563" y="681038"/>
            <a:ext cx="460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5588" y="4637088"/>
            <a:ext cx="73025" cy="138113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5588" y="4541838"/>
            <a:ext cx="73025" cy="746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8890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fontAlgn="base"/>
            <a:r>
              <a:rPr lang="ru-RU" strike="noStrike" noProof="1" smtClean="0"/>
              <a:t>Образец подзаголовка</a:t>
            </a:r>
            <a:endParaRPr lang="en-US" strike="noStrike" noProof="1"/>
          </a:p>
        </p:txBody>
      </p:sp>
      <p:sp>
        <p:nvSpPr>
          <p:cNvPr id="29" name="Дата 27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Нижний колонтитул 16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олилиния 17"/>
          <p:cNvSpPr/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лилиния 18"/>
          <p:cNvSpPr/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лилиния 19"/>
          <p:cNvSpPr/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лилиния 20"/>
          <p:cNvSpPr/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олилиния 23"/>
          <p:cNvSpPr/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олилиния 24"/>
          <p:cNvSpPr/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олилиния 25"/>
          <p:cNvSpPr/>
          <p:nvPr/>
        </p:nvSpPr>
        <p:spPr bwMode="auto">
          <a:xfrm>
            <a:off x="5948363" y="4246563"/>
            <a:ext cx="2090738" cy="26114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Полилиния 26"/>
          <p:cNvSpPr/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Полилиния 27"/>
          <p:cNvSpPr/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олилиния 28"/>
          <p:cNvSpPr/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Полилиния 29"/>
          <p:cNvSpPr/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Полилиния 30"/>
          <p:cNvSpPr/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Полилиния 31"/>
          <p:cNvSpPr/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Полилиния 32"/>
          <p:cNvSpPr/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Полилиния 33"/>
          <p:cNvSpPr/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538" y="401638"/>
            <a:ext cx="8504238" cy="887413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 flipH="1">
            <a:off x="411163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Прямоугольник 37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00063" y="681038"/>
            <a:ext cx="36513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bIns="0"/>
          <a:lstStyle>
            <a:lvl1pPr marL="5461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41" name="Дата 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18" name="Дата 4"/>
          <p:cNvSpPr>
            <a:spLocks noGrp="1"/>
          </p:cNvSpPr>
          <p:nvPr>
            <p:ph type="dt" sz="half" idx="1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401638"/>
            <a:ext cx="8867775" cy="887413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7313" y="681038"/>
            <a:ext cx="4603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255588" y="681038"/>
            <a:ext cx="793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025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025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30" name="Дата 6"/>
          <p:cNvSpPr>
            <a:spLocks noGrp="1"/>
          </p:cNvSpPr>
          <p:nvPr>
            <p:ph type="dt" sz="half" idx="1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Номер слайда 8"/>
          <p:cNvSpPr>
            <a:spLocks noGrp="1"/>
          </p:cNvSpPr>
          <p:nvPr>
            <p:ph type="sldNum" sz="quarter" idx="1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Дата 1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61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81" name="Группа 19"/>
          <p:cNvGrpSpPr/>
          <p:nvPr/>
        </p:nvGrpSpPr>
        <p:grpSpPr>
          <a:xfrm rot="5400000">
            <a:off x="8515350" y="1219200"/>
            <a:ext cx="131763" cy="128588"/>
            <a:chOff x="6668087" y="1297746"/>
            <a:chExt cx="161840" cy="156602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rot="16200000">
              <a:off x="6663592" y="1294507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 flipH="1">
              <a:off x="6744512" y="12935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5" name="Группа 25"/>
          <p:cNvGrpSpPr/>
          <p:nvPr/>
        </p:nvGrpSpPr>
        <p:grpSpPr>
          <a:xfrm rot="5400000">
            <a:off x="8667750" y="1371600"/>
            <a:ext cx="131763" cy="128588"/>
            <a:chOff x="6668087" y="1297746"/>
            <a:chExt cx="161840" cy="156602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 rot="16200000">
              <a:off x="6663592" y="1294507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 flipH="1">
              <a:off x="6744512" y="12935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9" name="Группа 29"/>
          <p:cNvGrpSpPr/>
          <p:nvPr/>
        </p:nvGrpSpPr>
        <p:grpSpPr>
          <a:xfrm rot="5400000">
            <a:off x="8320088" y="1474788"/>
            <a:ext cx="131762" cy="128587"/>
            <a:chOff x="6668087" y="1297746"/>
            <a:chExt cx="161840" cy="156602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rot="16200000">
              <a:off x="6663591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 flipH="1">
              <a:off x="6744511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305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34" name="Дата 4"/>
          <p:cNvSpPr>
            <a:spLocks noGrp="1"/>
          </p:cNvSpPr>
          <p:nvPr>
            <p:ph type="dt" sz="half" idx="12"/>
          </p:nvPr>
        </p:nvSpPr>
        <p:spPr>
          <a:xfrm>
            <a:off x="6477000" y="55563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914400" y="55563"/>
            <a:ext cx="5562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0600" y="55563"/>
            <a:ext cx="457200" cy="365125"/>
          </a:xfrm>
          <a:prstGeom prst="rect">
            <a:avLst/>
          </a:prstGeom>
        </p:spPr>
        <p:txBody>
          <a:bodyPr vert="horz" anchor="b"/>
          <a:p>
            <a:pPr fontAlgn="base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2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3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5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  <a:noFill/>
          <a:ln w="9525">
            <a:noFill/>
          </a:ln>
        </p:spPr>
        <p:txBody>
          <a:bodyPr vert="horz" anchor="t" anchorCtr="0"/>
          <a:p>
            <a:pPr lvl="0"/>
            <a:r>
              <a:rPr lang="ru-RU" altLang="zh-CN"/>
              <a:t>Образец заголовка</a:t>
            </a:r>
            <a:endParaRPr lang="en-US" altLang="ru-RU"/>
          </a:p>
        </p:txBody>
      </p:sp>
      <p:sp>
        <p:nvSpPr>
          <p:cNvPr id="1036" name="Текст 12"/>
          <p:cNvSpPr>
            <a:spLocks noGrp="1"/>
          </p:cNvSpPr>
          <p:nvPr>
            <p:ph type="body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ru-RU" dirty="0"/>
              <a:t>Образец текста</a:t>
            </a:r>
            <a:endParaRPr lang="ru-RU" dirty="0"/>
          </a:p>
          <a:p>
            <a:pPr lvl="1" indent="-285750"/>
            <a:r>
              <a:rPr lang="ru-RU" dirty="0"/>
              <a:t>Второй уровень</a:t>
            </a:r>
            <a:endParaRPr lang="ru-RU" dirty="0"/>
          </a:p>
          <a:p>
            <a:pPr lvl="2" indent="-228600"/>
            <a:r>
              <a:rPr lang="ru-RU" dirty="0"/>
              <a:t>Третий уровень</a:t>
            </a:r>
            <a:endParaRPr lang="ru-RU" dirty="0"/>
          </a:p>
          <a:p>
            <a:pPr lvl="3" indent="-228600"/>
            <a:r>
              <a:rPr lang="ru-RU" dirty="0"/>
              <a:t>Четвертый уровень</a:t>
            </a:r>
            <a:endParaRPr lang="ru-RU" dirty="0"/>
          </a:p>
          <a:p>
            <a:pPr lvl="4" indent="-209550"/>
            <a:r>
              <a:rPr lang="ru-RU" dirty="0"/>
              <a:t>Пятый уровень</a:t>
            </a:r>
            <a:endParaRPr lang="en-US" altLang="x-none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>
              <a:defRPr sz="1200">
                <a:solidFill>
                  <a:schemeClr val="tx2"/>
                </a:solidFill>
                <a:latin typeface="Corbel" panose="020B050302020402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ru-RU" strike="noStrike" noProof="1">
                <a:latin typeface="Corbel" panose="020B0503020204020204" pitchFamily="34" charset="0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anose="020B0609020204030204" pitchFamily="49" charset="0"/>
        </a:defRPr>
      </a:lvl9pPr>
    </p:titleStyle>
    <p:bodyStyle>
      <a:lvl1pPr marL="411480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anose="05000000000000000000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8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anose="05040102010807070707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455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055" indent="-210185" algn="l" rtl="0" eaLnBrk="1" latinLnBrk="0" hangingPunct="1">
        <a:spcBef>
          <a:spcPct val="20000"/>
        </a:spcBef>
        <a:buClr>
          <a:schemeClr val="accent3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825" indent="-182880" algn="l" rtl="0" eaLnBrk="1" latinLnBrk="0" hangingPunct="1"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4230" indent="-182880" algn="l" rtl="0" eaLnBrk="1" latinLnBrk="0" hangingPunct="1"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jpeg"/><Relationship Id="rId8" Type="http://schemas.openxmlformats.org/officeDocument/2006/relationships/image" Target="../media/image12.jpe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image" Target="../media/image21.wmf"/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3.jpeg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GIF"/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GIF"/><Relationship Id="rId8" Type="http://schemas.openxmlformats.org/officeDocument/2006/relationships/image" Target="../media/image37.jpeg"/><Relationship Id="rId7" Type="http://schemas.openxmlformats.org/officeDocument/2006/relationships/image" Target="../media/image36.jpeg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0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9" Type="http://schemas.openxmlformats.org/officeDocument/2006/relationships/image" Target="../media/image48.jpeg"/><Relationship Id="rId18" Type="http://schemas.openxmlformats.org/officeDocument/2006/relationships/image" Target="../media/image47.jpeg"/><Relationship Id="rId17" Type="http://schemas.openxmlformats.org/officeDocument/2006/relationships/image" Target="../media/image46.jpeg"/><Relationship Id="rId16" Type="http://schemas.openxmlformats.org/officeDocument/2006/relationships/image" Target="../media/image45.jpeg"/><Relationship Id="rId15" Type="http://schemas.openxmlformats.org/officeDocument/2006/relationships/image" Target="../media/image44.jpeg"/><Relationship Id="rId14" Type="http://schemas.openxmlformats.org/officeDocument/2006/relationships/image" Target="../media/image43.jpeg"/><Relationship Id="rId13" Type="http://schemas.openxmlformats.org/officeDocument/2006/relationships/image" Target="../media/image42.jpeg"/><Relationship Id="rId12" Type="http://schemas.openxmlformats.org/officeDocument/2006/relationships/image" Target="../media/image41.jpeg"/><Relationship Id="rId11" Type="http://schemas.openxmlformats.org/officeDocument/2006/relationships/image" Target="../media/image40.jpeg"/><Relationship Id="rId10" Type="http://schemas.openxmlformats.org/officeDocument/2006/relationships/image" Target="../media/image39.jpeg"/><Relationship Id="rId1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TextBox 3"/>
          <p:cNvSpPr txBox="1"/>
          <p:nvPr/>
        </p:nvSpPr>
        <p:spPr>
          <a:xfrm>
            <a:off x="1214438" y="357188"/>
            <a:ext cx="7286625" cy="1077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>
                <a:solidFill>
                  <a:schemeClr val="bg2"/>
                </a:solidFill>
                <a:latin typeface="Corbel" panose="020B0503020204020204" pitchFamily="34" charset="0"/>
              </a:rPr>
              <a:t> </a:t>
            </a:r>
            <a:r>
              <a:rPr lang="ru-RU" sz="3200">
                <a:solidFill>
                  <a:srgbClr val="007EEA"/>
                </a:solidFill>
                <a:latin typeface="Times New Roman" panose="02020603050405020304" pitchFamily="18" charset="0"/>
              </a:rPr>
              <a:t>Буквы к нам пришли. Ура!</a:t>
            </a:r>
            <a:endParaRPr lang="ru-RU" sz="3200">
              <a:solidFill>
                <a:srgbClr val="007EEA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200">
                <a:solidFill>
                  <a:srgbClr val="007EEA"/>
                </a:solidFill>
                <a:latin typeface="Times New Roman" panose="02020603050405020304" pitchFamily="18" charset="0"/>
              </a:rPr>
              <a:t>Познакомиться пора!</a:t>
            </a:r>
            <a:endParaRPr lang="ru-RU" sz="3200">
              <a:solidFill>
                <a:srgbClr val="007EEA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Рисунок 6" descr="XDEGDCAR61HEICAV5ME5OCAXEQO4WCA7ZV31NCA5LJ3UNCA251IXWCACG5HQACAQUHL2ACAKOLGTNCA18B8COCAQA0S0FCA7QCA0YCASBHYV3CATAVUKDCA39SPFBCA47Q42DCANU8M9GCA83S07QCA28VENQ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472" y="1714488"/>
            <a:ext cx="2071701" cy="1643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857625" y="2571750"/>
            <a:ext cx="3214688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643438" y="1857375"/>
            <a:ext cx="714375" cy="64293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88" y="192881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00" y="192881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250531" y="1464469"/>
            <a:ext cx="214313" cy="142875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25"/>
          <p:cNvSpPr txBox="1"/>
          <p:nvPr/>
        </p:nvSpPr>
        <p:spPr>
          <a:xfrm>
            <a:off x="571500" y="0"/>
            <a:ext cx="1663700" cy="16319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10000" err="1">
                <a:solidFill>
                  <a:srgbClr val="FF0000"/>
                </a:solidFill>
                <a:latin typeface="Times New Roman" panose="02020603050405020304" pitchFamily="18" charset="0"/>
              </a:rPr>
              <a:t>Аа</a:t>
            </a:r>
            <a:endParaRPr lang="ru-RU" sz="10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1" name="Рисунок 30" descr="TNKfinal8x6av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3571876"/>
            <a:ext cx="2143140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3857625" y="4357688"/>
            <a:ext cx="3214688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4714875" y="364331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00500" y="3714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72125" y="3714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357938" y="3714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5107781" y="3321844"/>
            <a:ext cx="214313" cy="142875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857625" y="6215063"/>
            <a:ext cx="3214688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6286500" y="5500688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643438" y="5500688"/>
            <a:ext cx="714375" cy="64293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29063" y="5572125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00688" y="5572125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6679406" y="5250656"/>
            <a:ext cx="214313" cy="142875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2714625" y="214313"/>
            <a:ext cx="58578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sz="2800">
                <a:solidFill>
                  <a:srgbClr val="007EEA"/>
                </a:solidFill>
                <a:latin typeface="Times New Roman" panose="02020603050405020304" pitchFamily="18" charset="0"/>
              </a:rPr>
              <a:t>Звуки мы произносим и слышим. </a:t>
            </a:r>
            <a:endParaRPr lang="ru-RU" sz="2800">
              <a:solidFill>
                <a:srgbClr val="007EE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7625" y="1857375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17858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1" y="5000636"/>
            <a:ext cx="2285989" cy="1714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Прямоугольник 27"/>
          <p:cNvSpPr/>
          <p:nvPr/>
        </p:nvSpPr>
        <p:spPr>
          <a:xfrm>
            <a:off x="4071933" y="1643049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3500438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500825" y="5357826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86125" y="785813"/>
            <a:ext cx="4286250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ru-RU" sz="2800">
                <a:solidFill>
                  <a:srgbClr val="007EEA"/>
                </a:solidFill>
                <a:latin typeface="Times New Roman" panose="02020603050405020304" pitchFamily="18" charset="0"/>
              </a:rPr>
              <a:t>Буквы мы пишем и видим.</a:t>
            </a:r>
            <a:endParaRPr lang="ru-RU" sz="2800">
              <a:solidFill>
                <a:srgbClr val="007EE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33" grpId="0" animBg="1"/>
      <p:bldP spid="34" grpId="0" animBg="1"/>
      <p:bldP spid="35" grpId="0" animBg="1"/>
      <p:bldP spid="36" grpId="0" animBg="1"/>
      <p:bldP spid="42" grpId="0" animBg="1"/>
      <p:bldP spid="43" grpId="0" animBg="1"/>
      <p:bldP spid="44" grpId="0" animBg="1"/>
      <p:bldP spid="45" grpId="0" animBg="1"/>
      <p:bldP spid="47" grpId="0"/>
      <p:bldP spid="12" grpId="0" animBg="1" build="allAtOnce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TextBox 3"/>
          <p:cNvSpPr txBox="1"/>
          <p:nvPr/>
        </p:nvSpPr>
        <p:spPr>
          <a:xfrm>
            <a:off x="3143250" y="5286375"/>
            <a:ext cx="5357813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/>
            <a:r>
              <a:rPr lang="ru-RU" sz="2800">
                <a:solidFill>
                  <a:srgbClr val="435FAA"/>
                </a:solidFill>
                <a:latin typeface="Times New Roman" panose="02020603050405020304" pitchFamily="18" charset="0"/>
              </a:rPr>
              <a:t>-Что везёшь, автомашина?</a:t>
            </a:r>
            <a:endParaRPr lang="ru-RU" sz="2800">
              <a:solidFill>
                <a:srgbClr val="435FAA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800">
                <a:solidFill>
                  <a:srgbClr val="435FAA"/>
                </a:solidFill>
                <a:latin typeface="Times New Roman" panose="02020603050405020304" pitchFamily="18" charset="0"/>
              </a:rPr>
              <a:t>-Все, что есть на букву А.</a:t>
            </a:r>
            <a:endParaRPr lang="ru-RU" sz="2800">
              <a:solidFill>
                <a:srgbClr val="435FAA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800">
                <a:solidFill>
                  <a:srgbClr val="435FAA"/>
                </a:solidFill>
                <a:latin typeface="Times New Roman" panose="02020603050405020304" pitchFamily="18" charset="0"/>
              </a:rPr>
              <a:t>-Здесь</a:t>
            </a:r>
            <a:r>
              <a:rPr lang="ru-RU" sz="2800">
                <a:solidFill>
                  <a:srgbClr val="435FA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ru-RU" sz="2800">
              <a:solidFill>
                <a:srgbClr val="435FA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u90[u9y[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4348" y="4143379"/>
            <a:ext cx="879426" cy="12144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45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214288"/>
            <a:ext cx="1323703" cy="15001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ORANGE-_1yukyu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64"/>
            <a:ext cx="1084122" cy="1214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10009370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483" y="4805373"/>
            <a:ext cx="989748" cy="1214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klklklk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71471" y="928669"/>
            <a:ext cx="1000132" cy="944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BANANAS_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2428868"/>
            <a:ext cx="1071570" cy="8572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Рисунок 20" descr="persik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5305" y="2428868"/>
            <a:ext cx="928695" cy="9286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GRAPE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8860" y="357165"/>
            <a:ext cx="1339463" cy="1071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 descr="lena34_php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8924" y="2500305"/>
            <a:ext cx="4643471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6215074" y="3071809"/>
            <a:ext cx="639920" cy="923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TextBox 3"/>
          <p:cNvSpPr txBox="1"/>
          <p:nvPr/>
        </p:nvSpPr>
        <p:spPr>
          <a:xfrm>
            <a:off x="357188" y="0"/>
            <a:ext cx="1733550" cy="16319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10000" err="1">
                <a:solidFill>
                  <a:srgbClr val="FF0000"/>
                </a:solidFill>
                <a:latin typeface="Times New Roman" panose="02020603050405020304" pitchFamily="18" charset="0"/>
              </a:rPr>
              <a:t>Уу</a:t>
            </a:r>
            <a:endParaRPr lang="ru-RU" sz="10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 descr="DE0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64" y="357166"/>
            <a:ext cx="2070653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286375" y="1214438"/>
            <a:ext cx="3214688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786688" y="428625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29250" y="428625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00" y="50006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13" y="50006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822156" y="178594"/>
            <a:ext cx="214313" cy="142875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001023" y="285728"/>
            <a:ext cx="2743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285728"/>
            <a:ext cx="2743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6" name="TextBox 31"/>
          <p:cNvSpPr txBox="1"/>
          <p:nvPr/>
        </p:nvSpPr>
        <p:spPr>
          <a:xfrm>
            <a:off x="428625" y="2071688"/>
            <a:ext cx="8572500" cy="554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x-none" sz="3000">
                <a:solidFill>
                  <a:schemeClr val="bg2"/>
                </a:solidFill>
                <a:latin typeface="Times New Roman" panose="02020603050405020304" pitchFamily="18" charset="0"/>
              </a:rPr>
              <a:t>Найди картинки, в названиях которых есть звук [У]</a:t>
            </a:r>
            <a:endParaRPr lang="ru-RU" sz="3000">
              <a:solidFill>
                <a:schemeClr val="bg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4" name="Рисунок 33" descr="slide0010_image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72" y="3000372"/>
            <a:ext cx="1071570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" name="Рисунок 35" descr="pw_4955331_uh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38" y="5214938"/>
            <a:ext cx="785813" cy="1370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9" name="Рисунок 37" descr="AN02337_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71500" y="2786063"/>
            <a:ext cx="1285875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0" name="Рисунок 38" descr="AN02512_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0" y="5572125"/>
            <a:ext cx="1576388" cy="1071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1" name="Рисунок 39" descr="AN01154_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38" y="3000375"/>
            <a:ext cx="1347787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2" name="Рисунок 40" descr="AN01310_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813" y="5072063"/>
            <a:ext cx="1577975" cy="1108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3" name="Рисунок 41" descr="AN01186_.WM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8875" y="2571750"/>
            <a:ext cx="809625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4" name="Рисунок 43" descr="AN02368_.WM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0688" y="4429125"/>
            <a:ext cx="1192212" cy="1235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Рисунок 21" descr="Musca_domestica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116" y="4071942"/>
            <a:ext cx="1416734" cy="112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50" autoRev="1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1" dur="250" autoRev="1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250" autoRev="1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50" autoRev="1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,00000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,00000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animClr clrSpc="rgb" dir="cw">
                                      <p:cBhvr>
                                        <p:cTn id="128" dur="2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29" dur="2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0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,00000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,00000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6" dur="2000" fill="hold"/>
                                        <p:tgtEl>
                                          <p:spTgt spid="11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12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Рисунок 4" descr="PEARSINBOWL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20" y="214289"/>
            <a:ext cx="2589626" cy="2071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875" y="142875"/>
            <a:ext cx="5049838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2800" b="1">
                <a:solidFill>
                  <a:srgbClr val="435FAA"/>
                </a:solidFill>
                <a:latin typeface="Times New Roman" panose="02020603050405020304" pitchFamily="18" charset="0"/>
              </a:rPr>
              <a:t>Предложение состоит из слов</a:t>
            </a:r>
            <a:r>
              <a:rPr lang="ru-RU" sz="3600" b="1">
                <a:solidFill>
                  <a:srgbClr val="435FAA"/>
                </a:solidFill>
                <a:latin typeface="Times New Roman" panose="02020603050405020304" pitchFamily="18" charset="0"/>
              </a:rPr>
              <a:t>.</a:t>
            </a:r>
            <a:endParaRPr lang="ru-RU" sz="3600" b="1">
              <a:solidFill>
                <a:srgbClr val="435FA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063" y="857250"/>
            <a:ext cx="68580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2800" b="1">
                <a:solidFill>
                  <a:srgbClr val="435FAA"/>
                </a:solidFill>
                <a:latin typeface="Times New Roman" panose="02020603050405020304" pitchFamily="18" charset="0"/>
              </a:rPr>
              <a:t>Первое слово пиши с </a:t>
            </a:r>
            <a:r>
              <a:rPr lang="ru-RU" sz="2800" b="1">
                <a:solidFill>
                  <a:srgbClr val="435FAA"/>
                </a:solidFill>
                <a:latin typeface="Century Gothic" panose="020B0502020202020204" pitchFamily="34" charset="0"/>
              </a:rPr>
              <a:t>большой</a:t>
            </a:r>
            <a:r>
              <a:rPr lang="ru-RU" sz="2800" b="1">
                <a:solidFill>
                  <a:srgbClr val="435FAA"/>
                </a:solidFill>
                <a:latin typeface="Times New Roman" panose="02020603050405020304" pitchFamily="18" charset="0"/>
              </a:rPr>
              <a:t> буквы.</a:t>
            </a:r>
            <a:endParaRPr lang="ru-RU" sz="2800" b="1">
              <a:solidFill>
                <a:srgbClr val="435FA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500" y="1500188"/>
            <a:ext cx="6170613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2800">
                <a:solidFill>
                  <a:srgbClr val="435FAA"/>
                </a:solidFill>
                <a:latin typeface="Times New Roman" panose="02020603050405020304" pitchFamily="18" charset="0"/>
              </a:rPr>
              <a:t>В</a:t>
            </a:r>
            <a:r>
              <a:rPr lang="ru-RU" sz="2800" b="1">
                <a:solidFill>
                  <a:srgbClr val="435FAA"/>
                </a:solidFill>
                <a:latin typeface="Times New Roman" panose="02020603050405020304" pitchFamily="18" charset="0"/>
              </a:rPr>
              <a:t> конце предложения ставь знак . ! ?</a:t>
            </a:r>
            <a:endParaRPr lang="ru-RU" sz="2800">
              <a:solidFill>
                <a:srgbClr val="435FA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4313" y="3071813"/>
            <a:ext cx="2214563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143250" y="3071813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9" name="TextBox 15"/>
          <p:cNvSpPr txBox="1"/>
          <p:nvPr/>
        </p:nvSpPr>
        <p:spPr>
          <a:xfrm>
            <a:off x="7429500" y="3500438"/>
            <a:ext cx="306388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>
                <a:latin typeface="Corbel" panose="020B0503020204020204" pitchFamily="34" charset="0"/>
              </a:rPr>
              <a:t>..</a:t>
            </a:r>
            <a:endParaRPr lang="ru-RU">
              <a:latin typeface="Corbel" panose="020B0503020204020204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-107156" y="2678906"/>
            <a:ext cx="785813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Равнобедренный треугольник 35"/>
          <p:cNvSpPr/>
          <p:nvPr/>
        </p:nvSpPr>
        <p:spPr>
          <a:xfrm rot="19169185">
            <a:off x="176213" y="2271713"/>
            <a:ext cx="500063" cy="2857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000750" y="4143375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143250" y="4143375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14313" y="4143375"/>
            <a:ext cx="2214563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-70644" y="3785394"/>
            <a:ext cx="71437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Равнобедренный треугольник 50"/>
          <p:cNvSpPr/>
          <p:nvPr/>
        </p:nvSpPr>
        <p:spPr>
          <a:xfrm rot="19169185">
            <a:off x="176213" y="3414713"/>
            <a:ext cx="500063" cy="2857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Равнобедренный треугольник 55"/>
          <p:cNvSpPr/>
          <p:nvPr/>
        </p:nvSpPr>
        <p:spPr>
          <a:xfrm rot="19169185">
            <a:off x="176213" y="4557713"/>
            <a:ext cx="500063" cy="2857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214313" y="5214938"/>
            <a:ext cx="2214563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143250" y="5214938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000750" y="5214938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-61912" y="4919663"/>
            <a:ext cx="704850" cy="9525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8215338" y="4572008"/>
            <a:ext cx="4956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54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357818" y="2428868"/>
            <a:ext cx="38664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54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8215338" y="3500438"/>
            <a:ext cx="386644" cy="923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54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>
            <a:off x="285750" y="6286500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3143250" y="6286500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6000750" y="6286500"/>
            <a:ext cx="2143125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-70644" y="5930106"/>
            <a:ext cx="712788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Равнобедренный треугольник 84"/>
          <p:cNvSpPr/>
          <p:nvPr/>
        </p:nvSpPr>
        <p:spPr>
          <a:xfrm rot="19169185">
            <a:off x="176213" y="5557838"/>
            <a:ext cx="500063" cy="2857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8215338" y="5643578"/>
            <a:ext cx="386644" cy="923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ru-RU" sz="54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1" grpId="0"/>
      <p:bldP spid="11" grpId="1"/>
      <p:bldP spid="36" grpId="0" animBg="1"/>
      <p:bldP spid="51" grpId="0" animBg="1"/>
      <p:bldP spid="56" grpId="0" animBg="1"/>
      <p:bldP spid="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TextBox 1"/>
          <p:cNvSpPr txBox="1"/>
          <p:nvPr/>
        </p:nvSpPr>
        <p:spPr>
          <a:xfrm>
            <a:off x="214313" y="0"/>
            <a:ext cx="1752600" cy="16319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10000" err="1">
                <a:solidFill>
                  <a:srgbClr val="FF0000"/>
                </a:solidFill>
                <a:latin typeface="Times New Roman" panose="02020603050405020304" pitchFamily="18" charset="0"/>
              </a:rPr>
              <a:t>Оо</a:t>
            </a:r>
            <a:endParaRPr lang="ru-RU" sz="10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315" name="Рисунок 2" descr="BD13662_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4357688"/>
            <a:ext cx="1285875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Рисунок 3" descr="AN02321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5" y="5572125"/>
            <a:ext cx="1500188" cy="1066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715000" y="1214438"/>
            <a:ext cx="3143250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500563" y="6643688"/>
            <a:ext cx="4500563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7429500" y="50006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143875" y="50006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43688" y="500063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8536781" y="178594"/>
            <a:ext cx="214313" cy="142875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8358213" y="357165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500" y="1714500"/>
            <a:ext cx="75787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3200" b="1">
                <a:solidFill>
                  <a:srgbClr val="5FA326"/>
                </a:solidFill>
                <a:latin typeface="Times New Roman" panose="02020603050405020304" pitchFamily="18" charset="0"/>
              </a:rPr>
              <a:t>Подбери к рисунку подходящую схему.</a:t>
            </a:r>
            <a:endParaRPr lang="ru-RU" sz="3200" b="1">
              <a:solidFill>
                <a:srgbClr val="5FA32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6" name="Рисунок 25" descr="002kacy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57158" y="2285992"/>
            <a:ext cx="1082394" cy="107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6" name="Рисунок 30" descr="глобус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813" y="3429000"/>
            <a:ext cx="785812" cy="966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7" name="Рисунок 37" descr="Crw_147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88" y="0"/>
            <a:ext cx="2143125" cy="1785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Овал 38"/>
          <p:cNvSpPr/>
          <p:nvPr/>
        </p:nvSpPr>
        <p:spPr>
          <a:xfrm>
            <a:off x="5715000" y="50006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357165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929438" y="4857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86375" y="4857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4857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86750" y="6000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786563" y="6000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286375" y="6000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572000" y="6000750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500938" y="592931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6000750" y="592931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215074" y="5786454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4572000" y="5572125"/>
            <a:ext cx="3143250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Овал 57"/>
          <p:cNvSpPr/>
          <p:nvPr/>
        </p:nvSpPr>
        <p:spPr>
          <a:xfrm>
            <a:off x="6072188" y="4786313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143625" y="2714625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643438" y="2714625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929438" y="3786188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143625" y="3786188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6858000" y="2643188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786188"/>
            <a:ext cx="642938" cy="571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5357813" y="2643188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8" name="Овал 67"/>
          <p:cNvSpPr/>
          <p:nvPr/>
        </p:nvSpPr>
        <p:spPr>
          <a:xfrm>
            <a:off x="5286375" y="3714750"/>
            <a:ext cx="714375" cy="6429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4572000" y="4500563"/>
            <a:ext cx="3071813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572000" y="3429000"/>
            <a:ext cx="3143250" cy="1588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5572132" y="2500305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500694" y="3571876"/>
            <a:ext cx="2743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286512" y="4643446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7715271" y="5786454"/>
            <a:ext cx="274366" cy="923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4" name="Соединительная линия уступом 103"/>
          <p:cNvCxnSpPr/>
          <p:nvPr/>
        </p:nvCxnSpPr>
        <p:spPr>
          <a:xfrm rot="10800000">
            <a:off x="3571875" y="4143375"/>
            <a:ext cx="785813" cy="2143125"/>
          </a:xfrm>
          <a:prstGeom prst="bentConnector2">
            <a:avLst/>
          </a:prstGeom>
          <a:ln w="793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Соединительная линия уступом 108"/>
          <p:cNvCxnSpPr>
            <a:stCxn id="66" idx="1"/>
          </p:cNvCxnSpPr>
          <p:nvPr/>
        </p:nvCxnSpPr>
        <p:spPr>
          <a:xfrm rot="10800000" flipV="1">
            <a:off x="3500438" y="4071938"/>
            <a:ext cx="1071563" cy="785813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>
            <a:stCxn id="66" idx="1"/>
          </p:cNvCxnSpPr>
          <p:nvPr/>
        </p:nvCxnSpPr>
        <p:spPr>
          <a:xfrm rot="10800000">
            <a:off x="1643063" y="4857750"/>
            <a:ext cx="1928813" cy="1588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>
            <a:stCxn id="62" idx="1"/>
          </p:cNvCxnSpPr>
          <p:nvPr/>
        </p:nvCxnSpPr>
        <p:spPr>
          <a:xfrm rot="10800000" flipV="1">
            <a:off x="1643063" y="3000375"/>
            <a:ext cx="3000375" cy="0"/>
          </a:xfrm>
          <a:prstGeom prst="straightConnector1">
            <a:avLst/>
          </a:prstGeom>
          <a:ln w="762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Соединительная линия уступом 131"/>
          <p:cNvCxnSpPr>
            <a:stCxn id="43" idx="1"/>
          </p:cNvCxnSpPr>
          <p:nvPr/>
        </p:nvCxnSpPr>
        <p:spPr>
          <a:xfrm rot="10800000" flipV="1">
            <a:off x="3143250" y="5143500"/>
            <a:ext cx="1428750" cy="1000125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>
            <a:stCxn id="43" idx="1"/>
          </p:cNvCxnSpPr>
          <p:nvPr/>
        </p:nvCxnSpPr>
        <p:spPr>
          <a:xfrm rot="10800000">
            <a:off x="2786063" y="4143375"/>
            <a:ext cx="785813" cy="1588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4" grpId="0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8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Рисунок 1" descr="0156f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282" y="4000504"/>
            <a:ext cx="2593979" cy="27146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1161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7" y="4071941"/>
            <a:ext cx="2457467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138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29" y="3857628"/>
            <a:ext cx="2643207" cy="27661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5786453"/>
            <a:ext cx="684804" cy="923331"/>
          </a:xfrm>
          <a:prstGeom prst="rect">
            <a:avLst/>
          </a:prstGeom>
          <a:noFill/>
          <a:scene3d>
            <a:camera prst="perspectiveBelow"/>
            <a:lightRig rig="threePt" dir="t"/>
          </a:scene3d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</a:t>
            </a:r>
            <a:endParaRPr kumimoji="0" lang="ru-RU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1" y="5786454"/>
            <a:ext cx="622286" cy="923329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5786454"/>
            <a:ext cx="723275" cy="923330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</a:t>
            </a:r>
            <a:endParaRPr kumimoji="0" lang="ru-RU" sz="5400" b="1" i="0" u="none" strike="noStrike" kern="1200" cap="none" spc="0" normalizeH="0" baseline="0" noProof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Рисунок 9" descr="beloz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710" y="357164"/>
            <a:ext cx="1248450" cy="1214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6" y="2214554"/>
            <a:ext cx="135732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0_12cd_513f042d_X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108" y="1000108"/>
            <a:ext cx="1700676" cy="15716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0729002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88" y="1428736"/>
            <a:ext cx="1168208" cy="10001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anemon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1735" y="2714619"/>
            <a:ext cx="1285884" cy="1646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flower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719" y="500041"/>
            <a:ext cx="1285884" cy="1383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nformation_items_1214430251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9519" y="2428868"/>
            <a:ext cx="1357321" cy="1357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narciss_big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00561" y="1142984"/>
            <a:ext cx="1377290" cy="14049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FLOWERBUDS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14942" y="2643182"/>
            <a:ext cx="1643075" cy="1314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76" name="TextBox 19"/>
          <p:cNvSpPr txBox="1"/>
          <p:nvPr/>
        </p:nvSpPr>
        <p:spPr>
          <a:xfrm>
            <a:off x="1643063" y="0"/>
            <a:ext cx="5959475" cy="9540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ru-RU" sz="2800">
                <a:solidFill>
                  <a:srgbClr val="FF0000"/>
                </a:solidFill>
                <a:latin typeface="Times New Roman" panose="02020603050405020304" pitchFamily="18" charset="0"/>
              </a:rPr>
              <a:t>Какие буквы написаны на корзинах?</a:t>
            </a:r>
            <a:endParaRPr lang="ru-RU" sz="280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>
                <a:solidFill>
                  <a:srgbClr val="FF0000"/>
                </a:solidFill>
                <a:latin typeface="Times New Roman" panose="02020603050405020304" pitchFamily="18" charset="0"/>
              </a:rPr>
              <a:t>Подбери подходящие цветы.</a:t>
            </a:r>
            <a:endParaRPr lang="ru-RU" sz="28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7" name="TextBox 20"/>
          <p:cNvSpPr txBox="1"/>
          <p:nvPr/>
        </p:nvSpPr>
        <p:spPr>
          <a:xfrm>
            <a:off x="642938" y="785813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А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</p:txBody>
      </p:sp>
      <p:sp>
        <p:nvSpPr>
          <p:cNvPr id="15378" name="TextBox 21"/>
          <p:cNvSpPr txBox="1"/>
          <p:nvPr/>
        </p:nvSpPr>
        <p:spPr>
          <a:xfrm>
            <a:off x="7858125" y="2714625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А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</p:txBody>
      </p:sp>
      <p:sp>
        <p:nvSpPr>
          <p:cNvPr id="15379" name="TextBox 22"/>
          <p:cNvSpPr txBox="1"/>
          <p:nvPr/>
        </p:nvSpPr>
        <p:spPr>
          <a:xfrm>
            <a:off x="8143875" y="571500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А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</p:txBody>
      </p:sp>
      <p:sp>
        <p:nvSpPr>
          <p:cNvPr id="15380" name="TextBox 23"/>
          <p:cNvSpPr txBox="1"/>
          <p:nvPr/>
        </p:nvSpPr>
        <p:spPr>
          <a:xfrm>
            <a:off x="3071813" y="2857500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У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5381" name="TextBox 24"/>
          <p:cNvSpPr txBox="1"/>
          <p:nvPr/>
        </p:nvSpPr>
        <p:spPr>
          <a:xfrm>
            <a:off x="4929188" y="1428750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У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5382" name="TextBox 25"/>
          <p:cNvSpPr txBox="1"/>
          <p:nvPr/>
        </p:nvSpPr>
        <p:spPr>
          <a:xfrm>
            <a:off x="785813" y="2500313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solidFill>
                  <a:srgbClr val="000000"/>
                </a:solidFill>
                <a:latin typeface="Consolas" panose="020B0609020204030204" pitchFamily="49" charset="0"/>
              </a:rPr>
              <a:t>У</a:t>
            </a:r>
            <a:endParaRPr lang="ru-RU" sz="4000" b="1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5383" name="TextBox 26"/>
          <p:cNvSpPr txBox="1"/>
          <p:nvPr/>
        </p:nvSpPr>
        <p:spPr>
          <a:xfrm>
            <a:off x="6215063" y="2786063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latin typeface="Consolas" panose="020B0609020204030204" pitchFamily="49" charset="0"/>
              </a:rPr>
              <a:t>О</a:t>
            </a:r>
            <a:endParaRPr lang="ru-RU" sz="4000" b="1">
              <a:latin typeface="Consolas" panose="020B0609020204030204" pitchFamily="49" charset="0"/>
            </a:endParaRPr>
          </a:p>
        </p:txBody>
      </p:sp>
      <p:sp>
        <p:nvSpPr>
          <p:cNvPr id="15384" name="TextBox 28"/>
          <p:cNvSpPr txBox="1"/>
          <p:nvPr/>
        </p:nvSpPr>
        <p:spPr>
          <a:xfrm>
            <a:off x="2714625" y="1357313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latin typeface="Consolas" panose="020B0609020204030204" pitchFamily="49" charset="0"/>
              </a:rPr>
              <a:t>О</a:t>
            </a:r>
            <a:endParaRPr lang="ru-RU" sz="4000" b="1">
              <a:latin typeface="Consolas" panose="020B0609020204030204" pitchFamily="49" charset="0"/>
            </a:endParaRPr>
          </a:p>
        </p:txBody>
      </p:sp>
      <p:sp>
        <p:nvSpPr>
          <p:cNvPr id="15385" name="TextBox 29"/>
          <p:cNvSpPr txBox="1"/>
          <p:nvPr/>
        </p:nvSpPr>
        <p:spPr>
          <a:xfrm>
            <a:off x="6786563" y="1500188"/>
            <a:ext cx="4667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4000" b="1">
                <a:latin typeface="Consolas" panose="020B0609020204030204" pitchFamily="49" charset="0"/>
              </a:rPr>
              <a:t>О</a:t>
            </a:r>
            <a:endParaRPr lang="ru-RU" sz="4000" b="1">
              <a:latin typeface="Consolas" panose="020B0609020204030204" pitchFamily="49" charset="0"/>
            </a:endParaRPr>
          </a:p>
        </p:txBody>
      </p:sp>
      <p:pic>
        <p:nvPicPr>
          <p:cNvPr id="31" name="Рисунок 30" descr="information_items_1214430251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2908" y="5000636"/>
            <a:ext cx="1071571" cy="107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 descr="belozo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00164" y="5072074"/>
            <a:ext cx="954698" cy="928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 descr="flower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00" y="4357694"/>
            <a:ext cx="996258" cy="10715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 descr="0_12cd_513f042d_XL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00958" y="5000636"/>
            <a:ext cx="1159552" cy="10715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FLOWERBUDS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86578" y="5072074"/>
            <a:ext cx="1071572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07290023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72330" y="4500570"/>
            <a:ext cx="1000132" cy="8562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 descr="25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29056" y="5214949"/>
            <a:ext cx="980290" cy="9286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anemona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343148">
            <a:off x="4500561" y="5143512"/>
            <a:ext cx="669573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 descr="narciss_big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57752" y="5214950"/>
            <a:ext cx="840391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2135169" y="-23814"/>
            <a:ext cx="5249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>
                  <a:solidFill>
                    <a:schemeClr val="tx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Гласные звуки</a:t>
            </a:r>
            <a:endParaRPr kumimoji="0" lang="ru-RU" sz="5400" b="1" i="0" u="none" strike="noStrike" kern="1200" cap="none" spc="0" normalizeH="0" baseline="0" noProof="0" dirty="0">
              <a:ln w="11430">
                <a:solidFill>
                  <a:schemeClr val="tx2">
                    <a:lumMod val="25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5403" name="Таблица 15402"/>
          <p:cNvGraphicFramePr/>
          <p:nvPr/>
        </p:nvGraphicFramePr>
        <p:xfrm>
          <a:off x="468313" y="836613"/>
          <a:ext cx="8501063" cy="2073275"/>
        </p:xfrm>
        <a:graphic>
          <a:graphicData uri="http://schemas.openxmlformats.org/drawingml/2006/table">
            <a:tbl>
              <a:tblPr/>
              <a:tblGrid>
                <a:gridCol w="8501063"/>
              </a:tblGrid>
              <a:tr h="2073275">
                <a:tc>
                  <a:txBody>
                    <a:bodyPr/>
                    <a:lstStyle>
                      <a:lvl1pPr marL="411480" lvl="0" indent="-342900" algn="l" rtl="0" eaLnBrk="0" fontAlgn="base" hangingPunct="0"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anose="05000000000000000000" pitchFamily="2" charset="2"/>
                        <a:buChar char=""/>
                        <a:defRPr sz="2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39775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"/>
                        <a:defRPr sz="2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9568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anose="05020102010507070707" pitchFamily="18" charset="2"/>
                        <a:buChar char="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260475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EB80A"/>
                        </a:buClr>
                        <a:buFont typeface="Wingdings 3" panose="05040102010807070707" pitchFamily="18" charset="2"/>
                        <a:buChar char="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481455" lvl="4" indent="-2095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EB80A"/>
                        </a:buClr>
                        <a:buFont typeface="Wingdings 2" panose="05020102010507070707" pitchFamily="18" charset="2"/>
                        <a:buChar char="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just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sz="2800" b="1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мы произносим </a:t>
                      </a:r>
                      <a:r>
                        <a:rPr sz="28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гласные</a:t>
                      </a:r>
                      <a:r>
                        <a:rPr sz="2800" b="1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звуки, воздух во рту проходит свободно. Зубы, губы и язык не мешают произносить эти звуки. </a:t>
                      </a:r>
                      <a:r>
                        <a:rPr sz="28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Гласные</a:t>
                      </a:r>
                      <a:r>
                        <a:rPr sz="2800" b="1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звуки можно петь.</a:t>
                      </a:r>
                      <a:endParaRPr sz="2800" b="1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ru-RU" altLang="en-US" sz="1800" b="1">
                        <a:solidFill>
                          <a:srgbClr val="FFFFFF"/>
                        </a:solidFill>
                        <a:ea typeface="Arial" panose="020B060402020202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6392" name="TextBox 7"/>
          <p:cNvSpPr txBox="1"/>
          <p:nvPr/>
        </p:nvSpPr>
        <p:spPr>
          <a:xfrm>
            <a:off x="2000250" y="2643188"/>
            <a:ext cx="4646613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2800">
                <a:solidFill>
                  <a:srgbClr val="7030A0"/>
                </a:solidFill>
                <a:latin typeface="Times New Roman" panose="02020603050405020304" pitchFamily="18" charset="0"/>
              </a:rPr>
              <a:t>Попробуй пропеть эти звуки.</a:t>
            </a:r>
            <a:endParaRPr lang="ru-RU" sz="280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393" name="Рисунок 37" descr="skrip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3071813"/>
            <a:ext cx="528637" cy="13557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214313" y="3571875"/>
            <a:ext cx="8643938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14313" y="3714750"/>
            <a:ext cx="8643938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14313" y="3857625"/>
            <a:ext cx="8643938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14313" y="4000500"/>
            <a:ext cx="8643938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14313" y="4143375"/>
            <a:ext cx="8643938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-72231" y="3858419"/>
            <a:ext cx="571500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794" y="3856831"/>
            <a:ext cx="571500" cy="158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1785938" y="3571875"/>
            <a:ext cx="571500" cy="5715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indent="0" algn="ctr"/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endParaRPr lang="ru-RU" sz="36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3571875" y="3571875"/>
            <a:ext cx="571500" cy="5715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5357813" y="3571875"/>
            <a:ext cx="571500" cy="5715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7143750" y="3571875"/>
            <a:ext cx="571500" cy="5715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2" name="Прямая соединительная линия 51"/>
          <p:cNvCxnSpPr>
            <a:stCxn id="46" idx="6"/>
          </p:cNvCxnSpPr>
          <p:nvPr/>
        </p:nvCxnSpPr>
        <p:spPr>
          <a:xfrm flipH="1" flipV="1">
            <a:off x="2286000" y="3214688"/>
            <a:ext cx="71438" cy="64293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6" idx="6"/>
          </p:cNvCxnSpPr>
          <p:nvPr/>
        </p:nvCxnSpPr>
        <p:spPr>
          <a:xfrm flipH="1" flipV="1">
            <a:off x="7643813" y="3214688"/>
            <a:ext cx="71438" cy="64293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46" idx="6"/>
          </p:cNvCxnSpPr>
          <p:nvPr/>
        </p:nvCxnSpPr>
        <p:spPr>
          <a:xfrm flipH="1" flipV="1">
            <a:off x="5857875" y="3214688"/>
            <a:ext cx="71438" cy="64293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6" idx="6"/>
          </p:cNvCxnSpPr>
          <p:nvPr/>
        </p:nvCxnSpPr>
        <p:spPr>
          <a:xfrm flipH="1" flipV="1">
            <a:off x="4071938" y="3214688"/>
            <a:ext cx="71438" cy="642938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46" idx="6"/>
          </p:cNvCxnSpPr>
          <p:nvPr/>
        </p:nvCxnSpPr>
        <p:spPr>
          <a:xfrm rot="16200000" flipH="1">
            <a:off x="2250281" y="3250406"/>
            <a:ext cx="285750" cy="214313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6" idx="6"/>
          </p:cNvCxnSpPr>
          <p:nvPr/>
        </p:nvCxnSpPr>
        <p:spPr>
          <a:xfrm rot="16200000" flipH="1">
            <a:off x="7608094" y="3250406"/>
            <a:ext cx="285750" cy="214313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6" idx="6"/>
          </p:cNvCxnSpPr>
          <p:nvPr/>
        </p:nvCxnSpPr>
        <p:spPr>
          <a:xfrm rot="16200000" flipH="1">
            <a:off x="5822156" y="3250406"/>
            <a:ext cx="285750" cy="214313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6" idx="6"/>
          </p:cNvCxnSpPr>
          <p:nvPr/>
        </p:nvCxnSpPr>
        <p:spPr>
          <a:xfrm rot="16200000" flipH="1">
            <a:off x="4036219" y="3250406"/>
            <a:ext cx="285750" cy="214313"/>
          </a:xfrm>
          <a:prstGeom prst="line">
            <a:avLst/>
          </a:prstGeom>
          <a:ln w="3810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13" name="Прямоугольник 63"/>
          <p:cNvSpPr/>
          <p:nvPr/>
        </p:nvSpPr>
        <p:spPr>
          <a:xfrm>
            <a:off x="3571875" y="3500438"/>
            <a:ext cx="4079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>О</a:t>
            </a:r>
            <a:endParaRPr lang="ru-RU" sz="4000" b="1">
              <a:latin typeface="Arial" panose="020B0604020202020204" pitchFamily="34" charset="0"/>
            </a:endParaRPr>
          </a:p>
        </p:txBody>
      </p:sp>
      <p:sp>
        <p:nvSpPr>
          <p:cNvPr id="16414" name="Прямоугольник 64"/>
          <p:cNvSpPr/>
          <p:nvPr/>
        </p:nvSpPr>
        <p:spPr>
          <a:xfrm>
            <a:off x="5429250" y="3571875"/>
            <a:ext cx="407988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3600" b="1">
                <a:solidFill>
                  <a:srgbClr val="FF0000"/>
                </a:solidFill>
                <a:latin typeface="Arial" panose="020B0604020202020204" pitchFamily="34" charset="0"/>
              </a:rPr>
              <a:t>У</a:t>
            </a:r>
            <a:endParaRPr lang="ru-RU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415" name="Прямоугольник 65"/>
          <p:cNvSpPr/>
          <p:nvPr/>
        </p:nvSpPr>
        <p:spPr>
          <a:xfrm>
            <a:off x="7143750" y="3571875"/>
            <a:ext cx="407988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Ы</a:t>
            </a:r>
            <a:endParaRPr lang="ru-RU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416" name="TextBox 66"/>
          <p:cNvSpPr txBox="1"/>
          <p:nvPr/>
        </p:nvSpPr>
        <p:spPr>
          <a:xfrm>
            <a:off x="369888" y="4429125"/>
            <a:ext cx="8774112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sz="2400">
                <a:solidFill>
                  <a:srgbClr val="7030A0"/>
                </a:solidFill>
                <a:latin typeface="Times New Roman" panose="02020603050405020304" pitchFamily="18" charset="0"/>
              </a:rPr>
              <a:t>Найди картинки, названия которых  начинаются с гласного звука.</a:t>
            </a:r>
            <a:endParaRPr lang="ru-RU" sz="240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417" name="Рисунок 67" descr="r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5589588"/>
            <a:ext cx="952500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18" name="Рисунок 68" descr="image6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963" y="5734050"/>
            <a:ext cx="647700" cy="638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" name="Рисунок 70" descr="011020051132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361" y="5378459"/>
            <a:ext cx="1357323" cy="1110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" name="Рисунок 72" descr="100819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3375" y="5748581"/>
            <a:ext cx="1120625" cy="1109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9">
      <a:dk1>
        <a:srgbClr val="FEF0CD"/>
      </a:dk1>
      <a:lt1>
        <a:sysClr val="window" lastClr="FFFFFF"/>
      </a:lt1>
      <a:dk2>
        <a:srgbClr val="29441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681</Words>
  <Application>WPS Presentation</Application>
  <PresentationFormat>Экран</PresentationFormat>
  <Paragraphs>107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SimSun</vt:lpstr>
      <vt:lpstr>Wingdings</vt:lpstr>
      <vt:lpstr>Consolas</vt:lpstr>
      <vt:lpstr>Corbel</vt:lpstr>
      <vt:lpstr>Wingdings 2</vt:lpstr>
      <vt:lpstr>Wingdings 3</vt:lpstr>
      <vt:lpstr>Calibri</vt:lpstr>
      <vt:lpstr>Times New Roman</vt:lpstr>
      <vt:lpstr>Century Gothic</vt:lpstr>
      <vt:lpstr>Wingdings 2</vt:lpstr>
      <vt:lpstr>Microsoft YaHei</vt:lpstr>
      <vt:lpstr>Arial Unicode MS</vt:lpstr>
      <vt:lpstr>Segoe Print</vt:lpstr>
      <vt:lpstr>华文楷体</vt:lpstr>
      <vt:lpstr>Метро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Ёлочка</cp:lastModifiedBy>
  <cp:revision>89</cp:revision>
  <dcterms:created xsi:type="dcterms:W3CDTF">2009-03-14T13:59:38Z</dcterms:created>
  <dcterms:modified xsi:type="dcterms:W3CDTF">2022-02-19T17:28:12Z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1049-11.2.0.10463</vt:lpwstr>
  </property>
  <property fmtid="{D5CDD505-2E9C-101B-9397-08002B2CF9AE}" pid="3" name="ICV">
    <vt:lpwstr>FDB4E2DF22B54F16BF2C30D82F19EA4B</vt:lpwstr>
  </property>
</Properties>
</file>