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5" r:id="rId2"/>
    <p:sldId id="261" r:id="rId3"/>
    <p:sldId id="262" r:id="rId4"/>
    <p:sldId id="286" r:id="rId5"/>
    <p:sldId id="266" r:id="rId6"/>
    <p:sldId id="267" r:id="rId7"/>
    <p:sldId id="269" r:id="rId8"/>
    <p:sldId id="268" r:id="rId9"/>
    <p:sldId id="291" r:id="rId10"/>
    <p:sldId id="300" r:id="rId11"/>
    <p:sldId id="270" r:id="rId12"/>
    <p:sldId id="305" r:id="rId13"/>
    <p:sldId id="306" r:id="rId14"/>
    <p:sldId id="296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CC66"/>
    <a:srgbClr val="FF99CC"/>
    <a:srgbClr val="C5870B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89" autoAdjust="0"/>
    <p:restoredTop sz="94660"/>
  </p:normalViewPr>
  <p:slideViewPr>
    <p:cSldViewPr>
      <p:cViewPr varScale="1">
        <p:scale>
          <a:sx n="99" d="100"/>
          <a:sy n="99" d="100"/>
        </p:scale>
        <p:origin x="7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 и шаблоны\х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E54AF-83C9-4250-945F-6FF02CDCF122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85C92-B929-4E06-9C19-80C861985E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162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C3E0D-F51E-41B8-8ED0-C39273CCC9E7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9E4E-D714-4B0B-97F3-1167A119E73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9211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233EB-103B-420A-B6C1-49635EA74FF1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2354F-34F3-42AC-B782-307E44C74F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0021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87BE9-747C-477C-8375-EDEC9BEDEADD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2163A4-FCFD-4898-8996-27EF287E9C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2612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EBA65-279A-4634-988F-760369684D39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830782-8F85-4CDC-8E7F-E2F68C7ECBF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061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105C0-D544-4CEF-9B29-AA6078FA9539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E1CB74-29F5-4B2C-939D-687C4598ABD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495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AF398-87BD-4D4E-AD9F-8F36FE37C4C8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F4520-415B-49F2-842D-64A95F92A2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4749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8433B-9E63-484D-96BF-9BC2CB17D96D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A361A-431B-4157-86BE-D8CE3BB22F2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3367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6B210-4E8E-4BF3-BC77-CF3D0F61E0E9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A01DF-C457-4C67-BF13-96C00B2DD37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8006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4A9E8-4E1B-4805-9931-6C8F31E3C5C7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9A1C81-3278-465A-8FD0-6E41821B6F8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1638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16013-9870-4FA2-8971-C186CF86ACE2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B3C64-DC46-4524-8164-B1E5897EA40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1942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96577A6-EF66-44FE-A0AF-D8B74739CFB8}" type="datetimeFigureOut">
              <a:rPr lang="ru-RU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39F18BDA-085E-4856-B19A-E95C30F89365}" type="slidenum">
              <a:rPr lang="ru-RU" altLang="ru-RU"/>
              <a:pPr/>
              <a:t>‹#›</a:t>
            </a:fld>
            <a:endParaRPr lang="ru-RU" altLang="ru-RU"/>
          </a:p>
        </p:txBody>
      </p:sp>
      <p:pic>
        <p:nvPicPr>
          <p:cNvPr id="1031" name="Picture 2" descr="D:\фоны и шаблоны\х.jpg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FF00"/>
            </a:gs>
            <a:gs pos="74001">
              <a:srgbClr val="B5D2EC"/>
            </a:gs>
            <a:gs pos="83000">
              <a:srgbClr val="B5D2EC"/>
            </a:gs>
            <a:gs pos="100000">
              <a:srgbClr val="CEE1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611188" y="404813"/>
            <a:ext cx="7886700" cy="1325562"/>
          </a:xfrm>
        </p:spPr>
        <p:txBody>
          <a:bodyPr/>
          <a:lstStyle/>
          <a:p>
            <a:pPr algn="ctr"/>
            <a:r>
              <a:rPr lang="ru-RU" altLang="ru-RU" sz="2400" b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№ 9»</a:t>
            </a:r>
            <a:br>
              <a:rPr lang="ru-RU" altLang="ru-RU" sz="2400" b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4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«Моя семья»</a:t>
            </a:r>
            <a:br>
              <a:rPr lang="ru-RU" altLang="ru-RU" sz="44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4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младшей группе</a:t>
            </a:r>
            <a:r>
              <a:rPr lang="ru-RU" altLang="ru-RU" sz="2400" b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075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47813" y="2420938"/>
            <a:ext cx="5786437" cy="3240087"/>
          </a:xfrm>
        </p:spPr>
      </p:pic>
      <p:sp>
        <p:nvSpPr>
          <p:cNvPr id="3076" name="Прямоугольник 4"/>
          <p:cNvSpPr>
            <a:spLocks noChangeArrowheads="1"/>
          </p:cNvSpPr>
          <p:nvPr/>
        </p:nvSpPr>
        <p:spPr bwMode="auto">
          <a:xfrm>
            <a:off x="3203575" y="4865688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Смирнова Н.В</a:t>
            </a:r>
          </a:p>
          <a:p>
            <a:r>
              <a:rPr lang="ru-RU" alt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Коновалова Е.Ю.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28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с родителями: «Семья и семейные ценности», «Семья наш тёплый дом»; «Семейные ценности - залог успешного воспитания».</a:t>
            </a:r>
          </a:p>
        </p:txBody>
      </p:sp>
      <p:pic>
        <p:nvPicPr>
          <p:cNvPr id="15363" name="Picture 2" descr="C:\Users\Zaych\Desktop\проект\image-29-03-21-01-03-3.hei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2162" y="2132856"/>
            <a:ext cx="2368324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364" name="Объект 2"/>
          <p:cNvGraphicFramePr>
            <a:graphicFrameLocks noGrp="1" noChangeAspect="1"/>
          </p:cNvGraphicFramePr>
          <p:nvPr>
            <p:ph idx="1"/>
          </p:nvPr>
        </p:nvGraphicFramePr>
        <p:xfrm>
          <a:off x="3135313" y="4122738"/>
          <a:ext cx="4002087" cy="297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2" name="Диаграмма" r:id="rId5" imgW="3085988" imgH="2295381" progId="MSGraph.Chart.8">
                  <p:embed followColorScheme="full"/>
                </p:oleObj>
              </mc:Choice>
              <mc:Fallback>
                <p:oleObj name="Диаграмма" r:id="rId5" imgW="3085988" imgH="2295381" progId="MSGraph.Chart.8">
                  <p:embed followColorScheme="full"/>
                  <p:pic>
                    <p:nvPicPr>
                      <p:cNvPr id="0" name="Объект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5313" y="4122738"/>
                        <a:ext cx="4002087" cy="297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66" name="Picture 4" descr="C:\Users\Zaych\Desktop\проект\image-29-03-21-01-03.heic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3438" y="2132856"/>
            <a:ext cx="253952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179388" y="34925"/>
            <a:ext cx="885666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 i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Генеалогическое древо « Моя семья»</a:t>
            </a:r>
          </a:p>
          <a:p>
            <a:pPr algn="ctr"/>
            <a:endParaRPr lang="ru-RU" altLang="ru-RU" sz="2800" b="1" i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3" name="Picture 3" descr="C:\Users\Zaych\Desktop\проект\IMG-20210324-WA00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115616" y="1058161"/>
            <a:ext cx="3024336" cy="4040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5365" name="Picture 5" descr="C:\Users\Zaych\Desktop\проект\IMG-20210324-WA00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07719" y="1058160"/>
            <a:ext cx="3024338" cy="4040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6390" name="Заголовок 1"/>
          <p:cNvSpPr txBox="1">
            <a:spLocks/>
          </p:cNvSpPr>
          <p:nvPr/>
        </p:nvSpPr>
        <p:spPr bwMode="auto">
          <a:xfrm>
            <a:off x="395288" y="-242888"/>
            <a:ext cx="7886700" cy="863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altLang="ru-RU" sz="33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3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3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3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300" b="1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 shadeToTitle="1">
        <a:gradFill rotWithShape="1">
          <a:gsLst>
            <a:gs pos="0">
              <a:srgbClr val="9DC3E6"/>
            </a:gs>
            <a:gs pos="23000">
              <a:srgbClr val="9DC3E6"/>
            </a:gs>
            <a:gs pos="78000">
              <a:srgbClr val="FFFFFF"/>
            </a:gs>
            <a:gs pos="100000">
              <a:srgbClr val="ED7D3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7886700" cy="1325563"/>
          </a:xfrm>
        </p:spPr>
        <p:txBody>
          <a:bodyPr/>
          <a:lstStyle/>
          <a:p>
            <a:pPr algn="ctr"/>
            <a:r>
              <a:rPr lang="ru-RU" altLang="ru-RU" b="1" i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115888"/>
            <a:ext cx="4524375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852738"/>
            <a:ext cx="33845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2133600"/>
            <a:ext cx="2560637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 shadeToTitle="1">
        <a:gradFill rotWithShape="1">
          <a:gsLst>
            <a:gs pos="0">
              <a:srgbClr val="9DC3E6"/>
            </a:gs>
            <a:gs pos="23000">
              <a:srgbClr val="9DC3E6"/>
            </a:gs>
            <a:gs pos="78000">
              <a:srgbClr val="FFFFFF"/>
            </a:gs>
            <a:gs pos="100000">
              <a:srgbClr val="ED7D3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7886700" cy="1325563"/>
          </a:xfrm>
        </p:spPr>
        <p:txBody>
          <a:bodyPr/>
          <a:lstStyle/>
          <a:p>
            <a:pPr algn="ctr"/>
            <a:r>
              <a:rPr lang="ru-RU" altLang="ru-RU" b="1" i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	Заключительный этап.</a:t>
            </a:r>
            <a:br>
              <a:rPr lang="ru-RU" altLang="ru-RU" b="1" i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i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468313" y="836613"/>
            <a:ext cx="849630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 sz="2400" b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Достигнутые результаты позволяют сделать вывод о том, что в результате  мероприятий,  которые были проведены в ходе проекта: беседы, тематические занятия, совместная деятельность детей и родителей, мы получили  положительный результат. </a:t>
            </a:r>
          </a:p>
          <a:p>
            <a:r>
              <a:rPr lang="ru-RU" altLang="ru-RU" sz="2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Повысилась активность участия родителей в мероприятиях детского сада.</a:t>
            </a:r>
          </a:p>
          <a:p>
            <a:r>
              <a:rPr lang="ru-RU" altLang="ru-RU" sz="2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Сформировались доверительные, партнёрские отношения между воспитателями, воспитанниками и их  родителями.</a:t>
            </a:r>
          </a:p>
          <a:p>
            <a:r>
              <a:rPr lang="ru-RU" altLang="ru-RU" sz="2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Привлекли внимание детей к истории, традициям своей семьи.</a:t>
            </a:r>
          </a:p>
          <a:p>
            <a:r>
              <a:rPr lang="ru-RU" altLang="ru-RU" sz="2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CC66"/>
            </a:gs>
            <a:gs pos="14999">
              <a:srgbClr val="FFCC66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827088" y="765175"/>
            <a:ext cx="7886700" cy="1325563"/>
          </a:xfrm>
        </p:spPr>
        <p:txBody>
          <a:bodyPr/>
          <a:lstStyle/>
          <a:p>
            <a:pPr algn="ctr"/>
            <a:r>
              <a:rPr lang="ru-RU" altLang="ru-RU" sz="40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259632" y="1844824"/>
            <a:ext cx="6653539" cy="475252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Актуальность выбранной темы 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466725" y="1125538"/>
            <a:ext cx="7886700" cy="4351337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u-RU" altLang="ru-RU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младшем дошкольном возрасте у детей начинают формироваться элементарные представления о явлениях общественной жизни и нормах человеческого общения.           Детям этого возраста свойственна большая эмоциональная отзывчивость, что позволяет воспитывать в них любовь, добрые чувства и отношения к окружающим людям и, прежде всего, к близким, к своей семье.  А ведь это основа из основ нравственно – патриотического воспитания, его первая и самая важная ступень. Ребёнок должен осознать себя членом семьи. Именно семья является хранителем традиций, обеспечивает преемственность поколений, сохраняет и развивает лучшие качества людей. Ознакомление детей с понятием «семья» невозможна без поддержки самой семьи.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ru-RU" altLang="ru-RU" b="1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0775" y="5084763"/>
            <a:ext cx="2143125" cy="16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позновательный, творческий; </a:t>
            </a:r>
          </a:p>
        </p:txBody>
      </p:sp>
      <p:sp>
        <p:nvSpPr>
          <p:cNvPr id="5123" name="Прямоугольник 4"/>
          <p:cNvSpPr>
            <a:spLocks noChangeArrowheads="1"/>
          </p:cNvSpPr>
          <p:nvPr/>
        </p:nvSpPr>
        <p:spPr bwMode="auto">
          <a:xfrm>
            <a:off x="395288" y="1206500"/>
            <a:ext cx="8353425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воспитанники младшей группы, воспитатели группы, родители.</a:t>
            </a:r>
          </a:p>
          <a:p>
            <a:pPr eaLnBrk="1" hangingPunct="1"/>
            <a:endParaRPr lang="ru-RU" altLang="ru-RU" sz="28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b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- краткосрочный (1 неделя).</a:t>
            </a:r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Связь с другими видами деятельности:</a:t>
            </a:r>
          </a:p>
          <a:p>
            <a:pPr eaLnBrk="1" hangingPunct="1"/>
            <a:endParaRPr lang="ru-RU" altLang="ru-RU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развитие, познавательное развитие, речевое развитие, художественно-эстетическое развитие.</a:t>
            </a:r>
          </a:p>
        </p:txBody>
      </p:sp>
      <p:pic>
        <p:nvPicPr>
          <p:cNvPr id="5124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51500" y="4797425"/>
            <a:ext cx="1887538" cy="1887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03288"/>
          </a:xfrm>
        </p:spPr>
        <p:txBody>
          <a:bodyPr/>
          <a:lstStyle/>
          <a:p>
            <a:pPr algn="ctr"/>
            <a:r>
              <a:rPr lang="ru-RU" altLang="ru-RU" sz="48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268413"/>
            <a:ext cx="7886700" cy="490855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обогатить отношения родителей и детей опытом совместной, творческо-познавательной деятельности;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расширить представление о семье через организацию разных видов деятельности;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повысить активность участия родителей в жизни группы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родолжать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представления о взаимоотношениях между детьми и родителями, других членов семьи.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представления детей о семье.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познавательную активность, творческие способности, воображение, мышление, фантазию, коммуникативные навыки.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развитие самостоятельности и ответственности.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ru-RU" b="1" dirty="0" smtClean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39750" y="-171450"/>
            <a:ext cx="7886700" cy="1325563"/>
          </a:xfrm>
        </p:spPr>
        <p:txBody>
          <a:bodyPr/>
          <a:lstStyle/>
          <a:p>
            <a:pPr algn="ctr"/>
            <a:r>
              <a:rPr lang="ru-RU" altLang="ru-RU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проектом:</a:t>
            </a:r>
          </a:p>
        </p:txBody>
      </p:sp>
      <p:pic>
        <p:nvPicPr>
          <p:cNvPr id="7171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4149725"/>
            <a:ext cx="3673475" cy="259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Прямоугольник 1"/>
          <p:cNvSpPr>
            <a:spLocks noChangeArrowheads="1"/>
          </p:cNvSpPr>
          <p:nvPr/>
        </p:nvSpPr>
        <p:spPr bwMode="auto">
          <a:xfrm>
            <a:off x="611188" y="836613"/>
            <a:ext cx="7561262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>
                <a:solidFill>
                  <a:srgbClr val="0070C0"/>
                </a:solidFill>
              </a:rPr>
              <a:t> </a:t>
            </a:r>
            <a:r>
              <a:rPr lang="ru-RU" altLang="ru-RU" sz="2000" b="1" i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этап – подготовительный</a:t>
            </a:r>
          </a:p>
          <a:p>
            <a:r>
              <a:rPr lang="ru-RU" altLang="ru-RU" sz="2000" b="1" i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1.Разработка проекта;</a:t>
            </a:r>
          </a:p>
          <a:p>
            <a:r>
              <a:rPr lang="ru-RU" altLang="ru-RU" sz="2000" b="1" i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Подбор соответствующей литературы и информации по данной теме.</a:t>
            </a:r>
          </a:p>
          <a:p>
            <a:r>
              <a:rPr lang="ru-RU" altLang="ru-RU" sz="2000" b="1" i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3.Общение с родителями и обсуждение работы по данной теме.</a:t>
            </a:r>
          </a:p>
          <a:p>
            <a:r>
              <a:rPr lang="ru-RU" altLang="ru-RU" sz="2000" b="1" i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4.Привлечение родителей к продуктивной и творческой деятельности:</a:t>
            </a:r>
          </a:p>
          <a:p>
            <a:r>
              <a:rPr lang="ru-RU" altLang="ru-RU" sz="2000" b="1" i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Подборка стихов о маме и папе, о бабушке и дедушке.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95288" y="-242888"/>
            <a:ext cx="7886700" cy="1325563"/>
          </a:xfrm>
        </p:spPr>
        <p:txBody>
          <a:bodyPr/>
          <a:lstStyle/>
          <a:p>
            <a:pPr algn="ctr"/>
            <a:r>
              <a:rPr lang="en-US" altLang="ru-RU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altLang="ru-RU" b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практический</a:t>
            </a:r>
          </a:p>
        </p:txBody>
      </p:sp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358775" y="692150"/>
            <a:ext cx="8605838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0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Чтение художественной литературы: Д. Габе «Моя семья», К. Чуковского «Я один у мамы сын»,  Е. Благининой «Мама спит, она устала», русские народные сказки «Репка», «Теремок».</a:t>
            </a:r>
          </a:p>
          <a:p>
            <a:endParaRPr lang="ru-RU" altLang="ru-RU" sz="20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0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0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0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0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0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0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0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0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0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0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0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0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0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5084763"/>
            <a:ext cx="227330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313" y="1695450"/>
            <a:ext cx="2752725" cy="366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1697038"/>
            <a:ext cx="2862262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5207000"/>
            <a:ext cx="2154237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Прямоугольник 1"/>
          <p:cNvSpPr>
            <a:spLocks noChangeArrowheads="1"/>
          </p:cNvSpPr>
          <p:nvPr/>
        </p:nvSpPr>
        <p:spPr bwMode="auto">
          <a:xfrm>
            <a:off x="1187450" y="476250"/>
            <a:ext cx="72723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4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Проводились дидактические игры «Чьи детки?», «Кто как говорит?», «Назови маму».</a:t>
            </a:r>
          </a:p>
        </p:txBody>
      </p:sp>
      <p:pic>
        <p:nvPicPr>
          <p:cNvPr id="9221" name="Picture 5" descr="C:\Users\Zaych\Desktop\проект\IMG-20210324-WA00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671637"/>
            <a:ext cx="2645999" cy="3535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Zaych\Desktop\проект\IMG-20210324-WA00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5558" y="1671637"/>
            <a:ext cx="2645223" cy="35343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8313" y="-242888"/>
            <a:ext cx="7886700" cy="1325563"/>
          </a:xfrm>
        </p:spPr>
        <p:txBody>
          <a:bodyPr/>
          <a:lstStyle/>
          <a:p>
            <a:pPr algn="ctr"/>
            <a:r>
              <a:rPr lang="ru-RU" alt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</a:t>
            </a:r>
          </a:p>
        </p:txBody>
      </p:sp>
      <p:pic>
        <p:nvPicPr>
          <p:cNvPr id="10244" name="Picture 4" descr="C:\Users\Zaych\Desktop\проект\IMG-20210324-WA00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908720"/>
            <a:ext cx="2808312" cy="37522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Zaych\Desktop\проект\IMG-20210324-WA00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908720"/>
            <a:ext cx="2762276" cy="36907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Zaych\Desktop\проект\IMG-20210324-WA00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789040"/>
            <a:ext cx="3734520" cy="27950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288" y="620713"/>
            <a:ext cx="8280400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kern="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Проводилась художественно-творческая деятельность: рисование «Ладошки дружбы», лепка «Пирожки для всей семьи».</a:t>
            </a:r>
            <a:endParaRPr lang="ru-RU" b="1" i="1" kern="0" dirty="0">
              <a:solidFill>
                <a:schemeClr val="accent6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11269" name="Picture 5" descr="C:\Users\Zaych\Desktop\проект\IMG-20210209-WA00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7" y="2132856"/>
            <a:ext cx="3024337" cy="4040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2" descr="C:\Users\Zaych\Desktop\проект\IMG-20210324-WA00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132856"/>
            <a:ext cx="3024336" cy="40408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8610</TotalTime>
  <Words>473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 Light</vt:lpstr>
      <vt:lpstr>Calibri</vt:lpstr>
      <vt:lpstr>Times New Roman</vt:lpstr>
      <vt:lpstr>Тема Office</vt:lpstr>
      <vt:lpstr>Диаграмма Microsoft Graph</vt:lpstr>
      <vt:lpstr> Муниципальное бюджетное дошкольное образовательное учреждение «Детский сад № 9»  Проект «Моя семья» в младшей группе </vt:lpstr>
      <vt:lpstr>         Актуальность выбранной темы </vt:lpstr>
      <vt:lpstr>Тип проекта: позновательный, творческий; </vt:lpstr>
      <vt:lpstr>Цели и задачи:</vt:lpstr>
      <vt:lpstr>Этапы работы над проектом:</vt:lpstr>
      <vt:lpstr>II этап практический</vt:lpstr>
      <vt:lpstr>Презентация PowerPoint</vt:lpstr>
      <vt:lpstr>Сюжетно-ролевые игры</vt:lpstr>
      <vt:lpstr>Презентация PowerPoint</vt:lpstr>
      <vt:lpstr>Консультации с родителями: «Семья и семейные ценности», «Семья наш тёплый дом»; «Семейные ценности - залог успешного воспитания».</vt:lpstr>
      <vt:lpstr>Презентация PowerPoint</vt:lpstr>
      <vt:lpstr>.</vt:lpstr>
      <vt:lpstr>III. Заключительный этап. Выводы: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User</cp:lastModifiedBy>
  <cp:revision>57</cp:revision>
  <dcterms:created xsi:type="dcterms:W3CDTF">2012-03-20T17:33:40Z</dcterms:created>
  <dcterms:modified xsi:type="dcterms:W3CDTF">2022-02-20T16:18:56Z</dcterms:modified>
</cp:coreProperties>
</file>