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hqQwHP2UfHqqaanYncUW8K0ZiT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3288FD-932A-456E-8371-0035ABD11227}">
  <a:tblStyle styleId="{053288FD-932A-456E-8371-0035ABD1122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8.xml"/><Relationship Id="rId4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slide" Target="/ppt/slides/slide8.xml"/><Relationship Id="rId4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8.xml"/><Relationship Id="rId4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slide" Target="/ppt/slides/slide8.xml"/><Relationship Id="rId4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slide" Target="/ppt/slides/slide8.xml"/><Relationship Id="rId4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slide" Target="/ppt/slides/slide10.xml"/><Relationship Id="rId4" Type="http://schemas.openxmlformats.org/officeDocument/2006/relationships/slide" Target="/ppt/slides/slide10.xml"/><Relationship Id="rId9" Type="http://schemas.openxmlformats.org/officeDocument/2006/relationships/slide" Target="/ppt/slides/slide13.xml"/><Relationship Id="rId5" Type="http://schemas.openxmlformats.org/officeDocument/2006/relationships/slide" Target="/ppt/slides/slide10.xml"/><Relationship Id="rId6" Type="http://schemas.openxmlformats.org/officeDocument/2006/relationships/slide" Target="/ppt/slides/slide9.xml"/><Relationship Id="rId7" Type="http://schemas.openxmlformats.org/officeDocument/2006/relationships/slide" Target="/ppt/slides/slide9.xml"/><Relationship Id="rId8" Type="http://schemas.openxmlformats.org/officeDocument/2006/relationships/slide" Target="/ppt/slides/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slide" Target="/ppt/slides/slide10.xml"/><Relationship Id="rId4" Type="http://schemas.openxmlformats.org/officeDocument/2006/relationships/slide" Target="/ppt/slides/slide10.xml"/><Relationship Id="rId9" Type="http://schemas.openxmlformats.org/officeDocument/2006/relationships/slide" Target="/ppt/slides/slide13.xml"/><Relationship Id="rId5" Type="http://schemas.openxmlformats.org/officeDocument/2006/relationships/slide" Target="/ppt/slides/slide10.xml"/><Relationship Id="rId6" Type="http://schemas.openxmlformats.org/officeDocument/2006/relationships/slide" Target="/ppt/slides/slide9.xml"/><Relationship Id="rId7" Type="http://schemas.openxmlformats.org/officeDocument/2006/relationships/slide" Target="/ppt/slides/slide9.xml"/><Relationship Id="rId8" Type="http://schemas.openxmlformats.org/officeDocument/2006/relationships/slide" Target="/ppt/slides/slide11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slide" Target="/ppt/slides/slide8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Билингвальный урок на английском и французском языках по теме «ПОСЕЩЕНИЕ РЕСТОРАНА» в 8 классе</a:t>
            </a:r>
            <a:br>
              <a:rPr lang="ru-RU" sz="4000"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371600" y="3886200"/>
            <a:ext cx="64008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</a:pPr>
            <a:r>
              <a:rPr b="1" lang="ru-RU"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Урок закрепления знаний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5686425" y="4557700"/>
            <a:ext cx="3000000" cy="22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 опыта проведения билингвальных уроков учителей МАОУ “Лицей народной дипломатии” г.Сыктывкара 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Л.И. Жилиной, 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К.Ю. Шиховой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LARISA\ОТКРЫТЫЙ УРОК 03.10.2017\di45GyXBT.jpg" id="157" name="Google Shape;157;p10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68344" y="5085184"/>
            <a:ext cx="1077863" cy="1300982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0"/>
          <p:cNvSpPr/>
          <p:nvPr/>
        </p:nvSpPr>
        <p:spPr>
          <a:xfrm>
            <a:off x="179512" y="404664"/>
            <a:ext cx="5616624" cy="67710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Write with your left elbow</a:t>
            </a:r>
            <a:endParaRPr/>
          </a:p>
        </p:txBody>
      </p:sp>
      <p:sp>
        <p:nvSpPr>
          <p:cNvPr id="159" name="Google Shape;159;p10"/>
          <p:cNvSpPr/>
          <p:nvPr/>
        </p:nvSpPr>
        <p:spPr>
          <a:xfrm>
            <a:off x="251520" y="1700808"/>
            <a:ext cx="5184576" cy="67710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Écrivez avec vos yeux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0" name="Google Shape;160;p10"/>
          <p:cNvSpPr/>
          <p:nvPr/>
        </p:nvSpPr>
        <p:spPr>
          <a:xfrm>
            <a:off x="179512" y="3068960"/>
            <a:ext cx="5544616" cy="67710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Write with your right knee</a:t>
            </a:r>
            <a:endParaRPr/>
          </a:p>
        </p:txBody>
      </p:sp>
      <p:sp>
        <p:nvSpPr>
          <p:cNvPr id="161" name="Google Shape;161;p10"/>
          <p:cNvSpPr/>
          <p:nvPr/>
        </p:nvSpPr>
        <p:spPr>
          <a:xfrm>
            <a:off x="323528" y="4293096"/>
            <a:ext cx="5184576" cy="67710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Écrivez avec votre nez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2" name="Google Shape;162;p10"/>
          <p:cNvSpPr/>
          <p:nvPr/>
        </p:nvSpPr>
        <p:spPr>
          <a:xfrm>
            <a:off x="6084168" y="404664"/>
            <a:ext cx="2520280" cy="677108"/>
          </a:xfrm>
          <a:prstGeom prst="rect">
            <a:avLst/>
          </a:prstGeom>
          <a:solidFill>
            <a:srgbClr val="BDF5A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cucumber 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p10"/>
          <p:cNvSpPr/>
          <p:nvPr/>
        </p:nvSpPr>
        <p:spPr>
          <a:xfrm>
            <a:off x="6084168" y="1772816"/>
            <a:ext cx="2520280" cy="677108"/>
          </a:xfrm>
          <a:prstGeom prst="rect">
            <a:avLst/>
          </a:prstGeom>
          <a:solidFill>
            <a:srgbClr val="BDF5A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poisson 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10"/>
          <p:cNvSpPr/>
          <p:nvPr/>
        </p:nvSpPr>
        <p:spPr>
          <a:xfrm>
            <a:off x="6156176" y="3140968"/>
            <a:ext cx="2160240" cy="677108"/>
          </a:xfrm>
          <a:prstGeom prst="rect">
            <a:avLst/>
          </a:prstGeom>
          <a:solidFill>
            <a:srgbClr val="BDF5A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tomato 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p10"/>
          <p:cNvSpPr/>
          <p:nvPr/>
        </p:nvSpPr>
        <p:spPr>
          <a:xfrm>
            <a:off x="5940152" y="4221088"/>
            <a:ext cx="2520280" cy="677108"/>
          </a:xfrm>
          <a:prstGeom prst="rect">
            <a:avLst/>
          </a:prstGeom>
          <a:solidFill>
            <a:srgbClr val="BDF5A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légumes 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LARISA\ОТКРЫТЫЙ УРОК 03.10.2017\di45GyXBT.jpg" id="170" name="Google Shape;170;p11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23920" y="5988862"/>
            <a:ext cx="720080" cy="86913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1" name="Google Shape;171;p11"/>
          <p:cNvGraphicFramePr/>
          <p:nvPr/>
        </p:nvGraphicFramePr>
        <p:xfrm>
          <a:off x="323528" y="33265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{053288FD-932A-456E-8371-0035ABD11227}</a:tableStyleId>
              </a:tblPr>
              <a:tblGrid>
                <a:gridCol w="4010000"/>
                <a:gridCol w="4414925"/>
              </a:tblGrid>
              <a:tr h="816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Je choisis ...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will choose 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6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Je prends…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will take 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6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Je voudrais prendre…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would like to take 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6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Non, je ne mange pas…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No, I don’t eat 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6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Qu’est-ce que vous conseillez?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What would you advise?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16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Non, merci.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No, thank you.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LARISA\ОТКРЫТЫЙ УРОК 03.10.2017\di45GyXBT.jpg" id="176" name="Google Shape;176;p12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44408" y="5805264"/>
            <a:ext cx="684584" cy="82629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7" name="Google Shape;177;p12"/>
          <p:cNvGraphicFramePr/>
          <p:nvPr/>
        </p:nvGraphicFramePr>
        <p:xfrm>
          <a:off x="179512" y="18864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{053288FD-932A-456E-8371-0035ABD11227}</a:tableStyleId>
              </a:tblPr>
              <a:tblGrid>
                <a:gridCol w="4147100"/>
                <a:gridCol w="4565875"/>
              </a:tblGrid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C’est délicieux!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It’s delicious.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L’addition, s’il vous plaît.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Could you bring the bill, please?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Qu’est-ce que vous commandez?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What will you order 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Je vous conseille…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advise you ….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Encore quelque chose?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Anything else?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Et comme dessert?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What about desert?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Et comme boisson?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6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What will you drink?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42700" marL="427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LARISA\ОТКРЫТЫЙ УРОК 03.10.2017\di45GyXBT.jpg" id="182" name="Google Shape;182;p13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68344" y="5085184"/>
            <a:ext cx="1077863" cy="130098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3"/>
          <p:cNvSpPr/>
          <p:nvPr/>
        </p:nvSpPr>
        <p:spPr>
          <a:xfrm>
            <a:off x="323528" y="404664"/>
            <a:ext cx="8424936" cy="1846659"/>
          </a:xfrm>
          <a:prstGeom prst="rect">
            <a:avLst/>
          </a:prstGeom>
          <a:solidFill>
            <a:srgbClr val="FCA0EA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Arrange the cards with phrases, so that you got a logical conversation in English and in French. </a:t>
            </a:r>
            <a:endParaRPr/>
          </a:p>
        </p:txBody>
      </p:sp>
      <p:sp>
        <p:nvSpPr>
          <p:cNvPr id="184" name="Google Shape;184;p13"/>
          <p:cNvSpPr/>
          <p:nvPr/>
        </p:nvSpPr>
        <p:spPr>
          <a:xfrm>
            <a:off x="395536" y="2636912"/>
            <a:ext cx="8424936" cy="1261884"/>
          </a:xfrm>
          <a:prstGeom prst="rect">
            <a:avLst/>
          </a:prstGeom>
          <a:solidFill>
            <a:srgbClr val="FCA0EA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Faites les phrases en ordre logique en français et anglais.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LARISA\ОТКРЫТЫЙ УРОК 03.10.2017\di45GyXBT.jpg" id="189" name="Google Shape;189;p14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40352" y="5301208"/>
            <a:ext cx="1077863" cy="1300982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4"/>
          <p:cNvSpPr/>
          <p:nvPr/>
        </p:nvSpPr>
        <p:spPr>
          <a:xfrm>
            <a:off x="683568" y="260648"/>
            <a:ext cx="7848872" cy="4770537"/>
          </a:xfrm>
          <a:prstGeom prst="rect">
            <a:avLst/>
          </a:prstGeom>
          <a:solidFill>
            <a:srgbClr val="B2A0C7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up and dramatize a dialogue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“At the restaurant”.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 are three people: a waiter, an Englishman and a Frenchmen. Each foreigner can speak only his native language.  The waiter luckily can speak both language.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5"/>
          <p:cNvSpPr txBox="1"/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Анализ решения проблемной ситуации. Рефлексия</a:t>
            </a:r>
            <a:br>
              <a:rPr lang="ru-RU" sz="4000"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196" name="Google Shape;196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Учителя  спрашивают, все ли правила были использованы в диалогах, получились ли «идеальные» диалоги. Помог ли алгоритм работы над диалогом?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"/>
          <p:cNvSpPr/>
          <p:nvPr/>
        </p:nvSpPr>
        <p:spPr>
          <a:xfrm>
            <a:off x="1142976" y="0"/>
            <a:ext cx="64021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make up a perfect dialogue</a:t>
            </a:r>
            <a:endParaRPr sz="4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16"/>
          <p:cNvSpPr/>
          <p:nvPr/>
        </p:nvSpPr>
        <p:spPr>
          <a:xfrm>
            <a:off x="2714612" y="714356"/>
            <a:ext cx="236417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need to</a:t>
            </a:r>
            <a:endParaRPr sz="3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3" name="Google Shape;203;p16"/>
          <p:cNvSpPr/>
          <p:nvPr/>
        </p:nvSpPr>
        <p:spPr>
          <a:xfrm>
            <a:off x="1701225" y="2651899"/>
            <a:ext cx="4390946" cy="107721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be natural and emotional </a:t>
            </a:r>
            <a:endParaRPr sz="3200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hlinkClick action="ppaction://hlinksldjump" r:id="rId4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être naturel et emotionnel</a:t>
            </a:r>
            <a:endParaRPr sz="3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6"/>
          <p:cNvSpPr/>
          <p:nvPr/>
        </p:nvSpPr>
        <p:spPr>
          <a:xfrm>
            <a:off x="251520" y="1484784"/>
            <a:ext cx="8640960" cy="107721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 know words on the subject of “Food”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сonnaître le lexique sur le sujet «Repas»</a:t>
            </a:r>
            <a:endParaRPr sz="3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5" name="Google Shape;205;p16"/>
          <p:cNvSpPr/>
          <p:nvPr/>
        </p:nvSpPr>
        <p:spPr>
          <a:xfrm>
            <a:off x="251520" y="3861048"/>
            <a:ext cx="8640960" cy="1569660"/>
          </a:xfrm>
          <a:prstGeom prst="rect">
            <a:avLst/>
          </a:prstGeom>
          <a:solidFill>
            <a:srgbClr val="DEF5FA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 know how to make up phrases for the dialogue savoir comment on compose les phrases pour un dialogue</a:t>
            </a:r>
            <a:endParaRPr sz="3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6"/>
          <p:cNvSpPr/>
          <p:nvPr/>
        </p:nvSpPr>
        <p:spPr>
          <a:xfrm>
            <a:off x="1907704" y="5733256"/>
            <a:ext cx="5394425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 be logical            être logique</a:t>
            </a:r>
            <a:endParaRPr sz="3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Орг.момент – Приветствие</a:t>
            </a:r>
            <a:br>
              <a:rPr lang="ru-RU" sz="4000"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92" name="Google Shape;92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Учителя на двух языках приветствуют детей фразой «Привет тем, кто сегодня … весёлый, оптимистичный, печальный », при этом повторяя прилагательные, характеризующие личность, используя карточки. </a:t>
            </a:r>
            <a:endParaRPr/>
          </a:p>
          <a:p>
            <a:pPr indent="0" lvl="0" marL="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(обеспечивает усвоение и для аудиалов и для визуалов)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Предъявление  проблемной ситуации</a:t>
            </a:r>
            <a:endParaRPr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/>
              <a:t>Учителя начинают вести диалог на двух языках, из ситуации ясно, что возникает непонимание. Затем осуществляют постановку наводящих вопросов, помогающих обучающимся осознать проблему. </a:t>
            </a:r>
            <a:endParaRPr/>
          </a:p>
          <a:p>
            <a:pPr indent="0" lvl="0" marL="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/>
              <a:t>- Что здесь произошло? В чём проблема? В каких ситуациях мы можем столкнуться с этой проблемой?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Формулировка проблемной задачи и целеполагание</a:t>
            </a:r>
            <a:endParaRPr/>
          </a:p>
        </p:txBody>
      </p:sp>
      <p:sp>
        <p:nvSpPr>
          <p:cNvPr id="104" name="Google Shape;104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Что мы можем сделать, чтобы избежать таких проблем?</a:t>
            </a:r>
            <a:endParaRPr/>
          </a:p>
          <a:p>
            <a:pPr indent="-342900" lvl="0" marL="34290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 Какой лучший способ практиковать языки?</a:t>
            </a:r>
            <a:endParaRPr/>
          </a:p>
          <a:p>
            <a:pPr indent="-342900" lvl="0" marL="34290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 Какой самый оптимальный способ практиковать языки на уроке?</a:t>
            </a:r>
            <a:endParaRPr/>
          </a:p>
          <a:p>
            <a:pPr indent="0" lvl="0" marL="0" rtl="0" algn="just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/>
              <a:t>Учителя обобщают: Следовательно, наша цель – составить  диалог для осуществления двуязычной  коммуникации.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Отбор оптимальных способов для достижения цели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/>
              <a:t>Учителя на слайде показывает критерии диалога. Дети должны выбрать, какие подходят для «идеального» диалога.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/>
          <p:nvPr/>
        </p:nvSpPr>
        <p:spPr>
          <a:xfrm>
            <a:off x="251520" y="0"/>
            <a:ext cx="64021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0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make up a perfect dialogue</a:t>
            </a:r>
            <a:endParaRPr sz="4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6"/>
          <p:cNvSpPr/>
          <p:nvPr/>
        </p:nvSpPr>
        <p:spPr>
          <a:xfrm>
            <a:off x="285720" y="3571876"/>
            <a:ext cx="2239716" cy="553998"/>
          </a:xfrm>
          <a:prstGeom prst="rect">
            <a:avLst/>
          </a:prstGeom>
          <a:solidFill>
            <a:srgbClr val="C2D59B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keep silent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6779827" y="0"/>
            <a:ext cx="236417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need to</a:t>
            </a:r>
            <a:endParaRPr sz="3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6"/>
          <p:cNvSpPr/>
          <p:nvPr/>
        </p:nvSpPr>
        <p:spPr>
          <a:xfrm>
            <a:off x="179512" y="692696"/>
            <a:ext cx="4032448" cy="1015663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know how to make up phrases for the dialogue</a:t>
            </a:r>
            <a:endParaRPr/>
          </a:p>
        </p:txBody>
      </p:sp>
      <p:sp>
        <p:nvSpPr>
          <p:cNvPr id="119" name="Google Shape;119;p6"/>
          <p:cNvSpPr/>
          <p:nvPr/>
        </p:nvSpPr>
        <p:spPr>
          <a:xfrm>
            <a:off x="251520" y="5373216"/>
            <a:ext cx="2628956" cy="553998"/>
          </a:xfrm>
          <a:prstGeom prst="rect">
            <a:avLst/>
          </a:prstGeom>
          <a:solidFill>
            <a:srgbClr val="BDF5A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logical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251520" y="2924944"/>
            <a:ext cx="4006225" cy="55399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natural and emotional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179512" y="1844824"/>
            <a:ext cx="4176463" cy="1015663"/>
          </a:xfrm>
          <a:prstGeom prst="rect">
            <a:avLst/>
          </a:prstGeom>
          <a:solidFill>
            <a:srgbClr val="B6DDE7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interrupt and ignore the interlocutor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6"/>
          <p:cNvSpPr/>
          <p:nvPr/>
        </p:nvSpPr>
        <p:spPr>
          <a:xfrm>
            <a:off x="179512" y="6093296"/>
            <a:ext cx="2869696" cy="55399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dance and sing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6"/>
          <p:cNvSpPr/>
          <p:nvPr/>
        </p:nvSpPr>
        <p:spPr>
          <a:xfrm>
            <a:off x="179512" y="4221088"/>
            <a:ext cx="3563888" cy="1015663"/>
          </a:xfrm>
          <a:prstGeom prst="rect">
            <a:avLst/>
          </a:prstGeom>
          <a:solidFill>
            <a:srgbClr val="DEF5FA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know the words on the subject “Food”</a:t>
            </a:r>
            <a:endParaRPr/>
          </a:p>
        </p:txBody>
      </p:sp>
      <p:sp>
        <p:nvSpPr>
          <p:cNvPr id="124" name="Google Shape;124;p6"/>
          <p:cNvSpPr/>
          <p:nvPr/>
        </p:nvSpPr>
        <p:spPr>
          <a:xfrm>
            <a:off x="4499992" y="1844824"/>
            <a:ext cx="4392488" cy="1015663"/>
          </a:xfrm>
          <a:prstGeom prst="rect">
            <a:avLst/>
          </a:prstGeom>
          <a:solidFill>
            <a:srgbClr val="B6DDE7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interrompre et ignorer votre interlocuteur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/>
          <p:nvPr/>
        </p:nvSpPr>
        <p:spPr>
          <a:xfrm>
            <a:off x="4427984" y="2924944"/>
            <a:ext cx="4464496" cy="55399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être naturel et emotionnel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6"/>
          <p:cNvSpPr/>
          <p:nvPr/>
        </p:nvSpPr>
        <p:spPr>
          <a:xfrm>
            <a:off x="4499992" y="5301208"/>
            <a:ext cx="2304256" cy="553998"/>
          </a:xfrm>
          <a:prstGeom prst="rect">
            <a:avLst/>
          </a:prstGeom>
          <a:solidFill>
            <a:srgbClr val="BDF5A9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être logique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6"/>
          <p:cNvSpPr/>
          <p:nvPr/>
        </p:nvSpPr>
        <p:spPr>
          <a:xfrm>
            <a:off x="4499992" y="3573016"/>
            <a:ext cx="3168352" cy="553998"/>
          </a:xfrm>
          <a:prstGeom prst="rect">
            <a:avLst/>
          </a:prstGeom>
          <a:solidFill>
            <a:srgbClr val="C2D59B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garder le silence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/>
          <p:nvPr/>
        </p:nvSpPr>
        <p:spPr>
          <a:xfrm>
            <a:off x="4427984" y="6093296"/>
            <a:ext cx="3024336" cy="55399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danser et chanter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6"/>
          <p:cNvSpPr/>
          <p:nvPr/>
        </p:nvSpPr>
        <p:spPr>
          <a:xfrm>
            <a:off x="4283968" y="692696"/>
            <a:ext cx="4860032" cy="1015663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savoir comment on compose les phrases pour un dialogue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6"/>
          <p:cNvSpPr/>
          <p:nvPr/>
        </p:nvSpPr>
        <p:spPr>
          <a:xfrm>
            <a:off x="4283968" y="4221088"/>
            <a:ext cx="4320480" cy="1015663"/>
          </a:xfrm>
          <a:prstGeom prst="rect">
            <a:avLst/>
          </a:prstGeom>
          <a:solidFill>
            <a:srgbClr val="DEF5FA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сonnaître le lexique sur le sujet «Repas»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Основной этап. </a:t>
            </a:r>
            <a:b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Решение проблемной ситуации</a:t>
            </a:r>
            <a:endParaRPr/>
          </a:p>
        </p:txBody>
      </p:sp>
      <p:sp>
        <p:nvSpPr>
          <p:cNvPr id="136" name="Google Shape;136;p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Работаем по выработанному плану (переходим по гиперссылкам), каждый раз проговариваем на каком этапе мы были, и какой будет следующим. Объявляем об окончании этапа и начале следующего (регулируем себя) на каждом этапе. Мы точно знаем, что и для чего мы делаем, так как каждый раз возвращаемся по ссылке к общему плану отработки критериев.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/>
          <p:nvPr/>
        </p:nvSpPr>
        <p:spPr>
          <a:xfrm>
            <a:off x="1142976" y="0"/>
            <a:ext cx="64021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make up a perfect dialogue</a:t>
            </a:r>
            <a:endParaRPr sz="4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8"/>
          <p:cNvSpPr/>
          <p:nvPr/>
        </p:nvSpPr>
        <p:spPr>
          <a:xfrm>
            <a:off x="2714612" y="714356"/>
            <a:ext cx="236417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need to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8"/>
          <p:cNvSpPr/>
          <p:nvPr/>
        </p:nvSpPr>
        <p:spPr>
          <a:xfrm>
            <a:off x="1701225" y="2651899"/>
            <a:ext cx="4390946" cy="1077218"/>
          </a:xfrm>
          <a:prstGeom prst="rect">
            <a:avLst/>
          </a:prstGeom>
          <a:solidFill>
            <a:srgbClr val="CCC0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be natural and emotional </a:t>
            </a:r>
            <a:endParaRPr sz="32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hlinkClick action="ppaction://hlinksldjump" r:id="rId4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être naturel et emotionnel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8"/>
          <p:cNvSpPr/>
          <p:nvPr/>
        </p:nvSpPr>
        <p:spPr>
          <a:xfrm>
            <a:off x="251520" y="1484784"/>
            <a:ext cx="8640960" cy="107721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 know words on the subject of “Food”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сonnaître le lexique sur le sujet «Repas»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8"/>
          <p:cNvSpPr/>
          <p:nvPr/>
        </p:nvSpPr>
        <p:spPr>
          <a:xfrm>
            <a:off x="251520" y="3861048"/>
            <a:ext cx="8640960" cy="1569660"/>
          </a:xfrm>
          <a:prstGeom prst="rect">
            <a:avLst/>
          </a:prstGeom>
          <a:solidFill>
            <a:srgbClr val="DEF5FA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 know how to make up phrases for the dialogue savoir comment on compose les phrases pour un dialogue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8"/>
          <p:cNvSpPr/>
          <p:nvPr/>
        </p:nvSpPr>
        <p:spPr>
          <a:xfrm>
            <a:off x="1907704" y="5733256"/>
            <a:ext cx="5394425" cy="5847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 be logical            être logique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Google Shape;151;p9"/>
          <p:cNvGraphicFramePr/>
          <p:nvPr/>
        </p:nvGraphicFramePr>
        <p:xfrm>
          <a:off x="827584" y="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{053288FD-932A-456E-8371-0035ABD11227}</a:tableStyleId>
              </a:tblPr>
              <a:tblGrid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  <a:gridCol w="486050"/>
              </a:tblGrid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g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a/â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â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v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é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j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é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g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é</a:t>
                      </a:r>
                      <a:endParaRPr sz="2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33333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descr="C:\LARISA\ОТКРЫТЫЙ УРОК 03.10.2017\di45GyXBT.jpg" id="152" name="Google Shape;152;p9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8384" y="5589240"/>
            <a:ext cx="826343" cy="997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2017-04-21T18:29:04Z</dcterms:created>
  <dc:creator>Администратор</dc:creator>
</cp:coreProperties>
</file>