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7" r:id="rId3"/>
    <p:sldId id="335" r:id="rId4"/>
    <p:sldId id="324" r:id="rId5"/>
    <p:sldId id="323" r:id="rId6"/>
    <p:sldId id="259" r:id="rId7"/>
    <p:sldId id="292" r:id="rId8"/>
    <p:sldId id="294" r:id="rId9"/>
    <p:sldId id="287" r:id="rId10"/>
    <p:sldId id="296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02" r:id="rId19"/>
    <p:sldId id="332" r:id="rId20"/>
    <p:sldId id="333" r:id="rId21"/>
    <p:sldId id="334" r:id="rId22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E0000"/>
    <a:srgbClr val="FFFF66"/>
    <a:srgbClr val="FFFF99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fill>
          <a:solidFill>
            <a:schemeClr val="accent1">
              <a:tint val="20000"/>
            </a:schemeClr>
          </a:solidFill>
        </a:fill>
      </a:tcStyle>
    </a:band1H>
    <a:band1V>
      <a:tcStyle>
        <a:fill>
          <a:solidFill>
            <a:schemeClr val="accent1">
              <a:tint val="2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0" autoAdjust="0"/>
    <p:restoredTop sz="94660"/>
  </p:normalViewPr>
  <p:slideViewPr>
    <p:cSldViewPr>
      <p:cViewPr varScale="1">
        <p:scale>
          <a:sx n="87" d="100"/>
          <a:sy n="87" d="100"/>
        </p:scale>
        <p:origin x="1325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tags" Target="tags/tag1.xml" /><Relationship Id="rId24" Type="http://schemas.openxmlformats.org/officeDocument/2006/relationships/presProps" Target="presProps.xml" /><Relationship Id="rId25" Type="http://schemas.openxmlformats.org/officeDocument/2006/relationships/viewProps" Target="viewProps.xml" /><Relationship Id="rId26" Type="http://schemas.openxmlformats.org/officeDocument/2006/relationships/theme" Target="theme/theme1.xml" /><Relationship Id="rId27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B63815C2-B4DE-400B-A576-9AC4089B320A}" type="doc">
      <dgm:prSet loTypeId="urn:microsoft.com/office/officeart/2005/8/layout/chevron2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8679281-D1FB-4A27-A875-D4E6B40E22EC}" type="parTrans" cxnId="{227EDD4A-46C0-4703-84E9-2F4A53DA2FF9}">
      <dgm:prSet/>
      <dgm:spPr/>
      <dgm:t>
        <a:bodyPr/>
        <a:lstStyle/>
        <a:p>
          <a:endParaRPr lang="ru-RU"/>
        </a:p>
      </dgm:t>
    </dgm:pt>
    <dgm:pt modelId="{D409A288-89D0-49A9-ACF1-D55F9B2DDA47}">
      <dgm:prSet phldrT="[Текст]" custT="1"/>
      <dgm:spPr/>
      <dgm:t>
        <a:bodyPr/>
        <a:lstStyle/>
        <a:p>
          <a:r>
            <a:rPr lang="ru-RU" sz="1100" b="1">
              <a:latin typeface="Times New Roman" pitchFamily="18" charset="0"/>
              <a:cs typeface="Times New Roman" pitchFamily="18" charset="0"/>
            </a:rPr>
            <a:t>Основы чтения</a:t>
          </a:r>
        </a:p>
      </dgm:t>
    </dgm:pt>
    <dgm:pt modelId="{12C930A1-B802-4323-A211-A40949FF5C0A}" type="parTrans" cxnId="{EB2D9925-E083-4558-81E7-3F489882F839}">
      <dgm:prSet/>
      <dgm:spPr/>
      <dgm:t>
        <a:bodyPr/>
        <a:lstStyle/>
        <a:p/>
      </dgm:t>
    </dgm:pt>
    <dgm:pt modelId="{97158992-6C73-4ED8-82B6-7BB296C5F37F}">
      <dgm:prSet/>
      <dgm:spPr/>
      <dgm:t>
        <a:bodyPr/>
        <a:lstStyle/>
        <a:p>
          <a:r>
            <a:rPr lang="ru-RU"/>
            <a:t>Основы программирования</a:t>
          </a:r>
        </a:p>
      </dgm:t>
    </dgm:pt>
    <dgm:pt modelId="{1E883106-090E-4B25-A345-3393A2AD69A6}" type="sibTrans" cxnId="{EB2D9925-E083-4558-81E7-3F489882F839}">
      <dgm:prSet/>
      <dgm:spPr/>
      <dgm:t>
        <a:bodyPr/>
        <a:lstStyle/>
        <a:p/>
      </dgm:t>
    </dgm:pt>
    <dgm:pt modelId="{042956D8-B1CE-435C-8250-F840E35CE4A1}" type="sibTrans" cxnId="{227EDD4A-46C0-4703-84E9-2F4A53DA2FF9}">
      <dgm:prSet/>
      <dgm:spPr/>
      <dgm:t>
        <a:bodyPr/>
        <a:lstStyle/>
        <a:p>
          <a:endParaRPr lang="ru-RU"/>
        </a:p>
      </dgm:t>
    </dgm:pt>
    <dgm:pt modelId="{CE174A3D-2BDB-4A4F-9586-6438C582CB06}" type="parTrans" cxnId="{410194ED-9DB2-4C7A-86D8-7F0AC984DEA8}">
      <dgm:prSet/>
      <dgm:spPr/>
      <dgm:t>
        <a:bodyPr/>
        <a:lstStyle/>
        <a:p/>
      </dgm:t>
    </dgm:pt>
    <dgm:pt modelId="{96AE65F7-E7BD-4094-B2F2-C77D2D9EB139}">
      <dgm:prSet phldrT="[Текст]" custT="1"/>
      <dgm:spPr/>
      <dgm:t>
        <a:bodyPr/>
        <a:lstStyle/>
        <a:p>
          <a:r>
            <a:rPr lang="ru-RU" sz="1100" b="1">
              <a:latin typeface="Times New Roman" pitchFamily="18" charset="0"/>
              <a:cs typeface="Times New Roman" pitchFamily="18" charset="0"/>
            </a:rPr>
            <a:t>Основы чтения</a:t>
          </a:r>
        </a:p>
      </dgm:t>
    </dgm:pt>
    <dgm:pt modelId="{529CCBEB-45A7-4076-9AB8-FA062987AF11}" type="parTrans" cxnId="{A6AE9B48-A0A2-415D-99E8-A5E8272832B1}">
      <dgm:prSet/>
      <dgm:spPr/>
      <dgm:t>
        <a:bodyPr/>
        <a:lstStyle/>
        <a:p/>
      </dgm:t>
    </dgm:pt>
    <dgm:pt modelId="{F78D08B4-6CE0-4258-B577-B64E36636B04}">
      <dgm:prSet phldrT="[Текст]"/>
      <dgm:spPr/>
      <dgm:t>
        <a:bodyPr/>
        <a:lstStyle/>
        <a:p>
          <a:r>
            <a:rPr lang="ru-RU" b="0">
              <a:latin typeface="Times New Roman" pitchFamily="18" charset="0"/>
              <a:cs typeface="Times New Roman" pitchFamily="18" charset="0"/>
            </a:rPr>
            <a:t>Основы математики и теории вероятности</a:t>
          </a:r>
          <a:endParaRPr lang="ru-RU" b="0"/>
        </a:p>
      </dgm:t>
    </dgm:pt>
    <dgm:pt modelId="{5AF764B2-9CBC-46FA-878A-AC0747098BEA}" type="sibTrans" cxnId="{A6AE9B48-A0A2-415D-99E8-A5E8272832B1}">
      <dgm:prSet/>
      <dgm:spPr/>
      <dgm:t>
        <a:bodyPr/>
        <a:lstStyle/>
        <a:p/>
      </dgm:t>
    </dgm:pt>
    <dgm:pt modelId="{93D162C5-C70C-40C8-97C8-2F5AF6D2C4F3}" type="sibTrans" cxnId="{410194ED-9DB2-4C7A-86D8-7F0AC984DEA8}">
      <dgm:prSet/>
      <dgm:spPr/>
      <dgm:t>
        <a:bodyPr/>
        <a:lstStyle/>
        <a:p/>
      </dgm:t>
    </dgm:pt>
    <dgm:pt modelId="{95627EB0-CC83-4BB7-A883-666FAF4EB3B4}" type="parTrans" cxnId="{18D7380A-B254-48EB-B6C3-929E3777276C}">
      <dgm:prSet/>
      <dgm:spPr/>
      <dgm:t>
        <a:bodyPr/>
        <a:lstStyle/>
        <a:p/>
      </dgm:t>
    </dgm:pt>
    <dgm:pt modelId="{9ABB6BE0-2D50-4D0C-AF04-455ED04F557B}">
      <dgm:prSet phldrT="[Текст]" custT="1"/>
      <dgm:spPr/>
      <dgm:t>
        <a:bodyPr/>
        <a:lstStyle/>
        <a:p>
          <a:endParaRPr lang="ru-RU" sz="900" b="1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100" b="1">
              <a:latin typeface="Times New Roman" pitchFamily="18" charset="0"/>
              <a:cs typeface="Times New Roman" pitchFamily="18" charset="0"/>
            </a:rPr>
            <a:t>Основы чтения</a:t>
          </a:r>
        </a:p>
      </dgm:t>
    </dgm:pt>
    <dgm:pt modelId="{02242F4F-51F7-413B-ACA2-36961E5AD12E}" type="parTrans" cxnId="{D7D58BEF-429D-45B9-82FD-11DBAF544A0E}">
      <dgm:prSet/>
      <dgm:spPr/>
      <dgm:t>
        <a:bodyPr/>
        <a:lstStyle/>
        <a:p>
          <a:endParaRPr lang="ru-RU"/>
        </a:p>
      </dgm:t>
    </dgm:pt>
    <dgm:pt modelId="{F0372A93-9FA0-4258-B88B-D7D2CD9F9BE5}">
      <dgm:prSet phldrT="[Текст]"/>
      <dgm:spPr/>
      <dgm:t>
        <a:bodyPr/>
        <a:lstStyle/>
        <a:p>
          <a:pPr algn="l" rtl="0"/>
          <a:r>
            <a:rPr lang="ru-RU"/>
            <a:t>Основы картографии и астрономии</a:t>
          </a:r>
        </a:p>
      </dgm:t>
    </dgm:pt>
    <dgm:pt modelId="{05425A87-93DF-49CD-9296-20E10ED56F19}" type="sibTrans" cxnId="{D7D58BEF-429D-45B9-82FD-11DBAF544A0E}">
      <dgm:prSet/>
      <dgm:spPr/>
      <dgm:t>
        <a:bodyPr/>
        <a:lstStyle/>
        <a:p>
          <a:endParaRPr lang="ru-RU"/>
        </a:p>
      </dgm:t>
    </dgm:pt>
    <dgm:pt modelId="{5EFA5A11-2899-4B6A-A6C8-56B9A1448BA2}" type="sibTrans" cxnId="{18D7380A-B254-48EB-B6C3-929E3777276C}">
      <dgm:prSet/>
      <dgm:spPr/>
      <dgm:t>
        <a:bodyPr/>
        <a:lstStyle/>
        <a:p/>
      </dgm:t>
    </dgm:pt>
    <dgm:pt modelId="{1E964A21-8BAE-4807-A151-C0EE13664A56}" type="parTrans" cxnId="{BBA31511-1AA7-4BDF-B060-7D6AE7185AF4}">
      <dgm:prSet/>
      <dgm:spPr/>
      <dgm:t>
        <a:bodyPr/>
        <a:lstStyle/>
        <a:p>
          <a:endParaRPr lang="ru-RU"/>
        </a:p>
      </dgm:t>
    </dgm:pt>
    <dgm:pt modelId="{A6EC3077-FD7D-4A75-9575-A74E7F6EB5B0}">
      <dgm:prSet phldrT="[Текст]"/>
      <dgm:spPr/>
      <dgm:t>
        <a:bodyPr/>
        <a:lstStyle/>
        <a:p>
          <a:r>
            <a:rPr lang="ru-RU" b="1">
              <a:latin typeface="Times New Roman" pitchFamily="18" charset="0"/>
              <a:cs typeface="Times New Roman" pitchFamily="18" charset="0"/>
            </a:rPr>
            <a:t> Основы чтения</a:t>
          </a:r>
        </a:p>
      </dgm:t>
    </dgm:pt>
    <dgm:pt modelId="{3D18E6F2-517E-4F91-AA25-968279D69F02}" type="parTrans" cxnId="{49AFC6E6-BB32-4F7E-980C-2513E22328AF}">
      <dgm:prSet/>
      <dgm:spPr/>
      <dgm:t>
        <a:bodyPr/>
        <a:lstStyle/>
        <a:p>
          <a:endParaRPr lang="ru-RU"/>
        </a:p>
      </dgm:t>
    </dgm:pt>
    <dgm:pt modelId="{C251C9FD-B8CF-4D4D-B0C5-4D2F78C07598}">
      <dgm:prSet phldrT="[Текст]" custT="1"/>
      <dgm:spPr/>
      <dgm:t>
        <a:bodyPr/>
        <a:lstStyle/>
        <a:p>
          <a:pPr marL="355600" marR="0" lvl="0" indent="-35560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defRPr/>
          </a:pPr>
          <a:r>
            <a:rPr kumimoji="0" lang="ru-RU" sz="2800" b="0" i="0" u="none" strike="noStrike" cap="none" normalizeH="0" baseline="0">
              <a:effectLst/>
              <a:latin typeface="Times New Roman" pitchFamily="18" charset="0"/>
              <a:cs typeface="Times New Roman" pitchFamily="18" charset="0"/>
            </a:rPr>
            <a:t>Основы криптографии</a:t>
          </a:r>
        </a:p>
      </dgm:t>
    </dgm:pt>
    <dgm:pt modelId="{3F35DFA1-FBFD-440C-A904-BDC71321C9A9}" type="sibTrans" cxnId="{49AFC6E6-BB32-4F7E-980C-2513E22328AF}">
      <dgm:prSet/>
      <dgm:spPr/>
      <dgm:t>
        <a:bodyPr/>
        <a:lstStyle/>
        <a:p>
          <a:endParaRPr lang="ru-RU"/>
        </a:p>
      </dgm:t>
    </dgm:pt>
    <dgm:pt modelId="{8E1B9C18-6E17-413A-ABE1-C9E423986EB8}" type="sibTrans" cxnId="{BBA31511-1AA7-4BDF-B060-7D6AE7185AF4}">
      <dgm:prSet/>
      <dgm:spPr/>
      <dgm:t>
        <a:bodyPr/>
        <a:lstStyle/>
        <a:p>
          <a:endParaRPr lang="ru-RU"/>
        </a:p>
      </dgm:t>
    </dgm:pt>
    <dgm:pt modelId="{9AD13278-EFDA-4594-B147-ECCC8630C120}" type="pres">
      <dgm:prSet presAssocID="{B63815C2-B4DE-400B-A576-9AC4089B320A}" presName="linearFlow">
        <dgm:presLayoutVars>
          <dgm:dir/>
          <dgm:animLvl val="lvl"/>
          <dgm:resizeHandles val="exact"/>
        </dgm:presLayoutVars>
      </dgm:prSet>
      <dgm:spPr/>
      <dgm:t>
        <a:bodyPr/>
        <a:lstStyle/>
        <a:p/>
      </dgm:t>
    </dgm:pt>
    <dgm:pt modelId="{7797CFB3-1B2C-4A04-B45E-654A03E0E767}" type="pres">
      <dgm:prSet presAssocID="{D409A288-89D0-49A9-ACF1-D55F9B2DDA47}" presName="composite"/>
      <dgm:spPr/>
      <dgm:t>
        <a:bodyPr/>
        <a:lstStyle/>
        <a:p/>
      </dgm:t>
    </dgm:pt>
    <dgm:pt modelId="{C1065047-5075-44E9-A466-CF8082FD88A0}" type="pres">
      <dgm:prSet presAssocID="{D409A288-89D0-49A9-ACF1-D55F9B2DDA47}" presName="parentText" presStyleLbl="alignNode1" presStyleCnt="4">
        <dgm:presLayoutVars>
          <dgm:chMax val="1"/>
          <dgm:bulletEnabled val="1"/>
        </dgm:presLayoutVars>
      </dgm:prSet>
      <dgm:spPr/>
      <dgm:t>
        <a:bodyPr/>
        <a:lstStyle/>
        <a:p/>
      </dgm:t>
    </dgm:pt>
    <dgm:pt modelId="{417D1FF9-24FC-42B6-A96C-74F6978D514A}" type="pres">
      <dgm:prSet presAssocID="{D409A288-89D0-49A9-ACF1-D55F9B2DDA47}" presName="descendantText" presStyleLbl="alignAcc1" presStyleCnt="4" custLinFactNeighborX="712" custLinFactNeighborY="-2984">
        <dgm:presLayoutVars>
          <dgm:bulletEnabled val="1"/>
        </dgm:presLayoutVars>
      </dgm:prSet>
      <dgm:spPr/>
      <dgm:t>
        <a:bodyPr/>
        <a:lstStyle/>
        <a:p/>
      </dgm:t>
    </dgm:pt>
    <dgm:pt modelId="{DEC5AC9D-1EE7-48AA-992B-35892AD3C9C3}" type="pres">
      <dgm:prSet presAssocID="{042956D8-B1CE-435C-8250-F840E35CE4A1}" presName="sp"/>
      <dgm:spPr/>
      <dgm:t>
        <a:bodyPr/>
        <a:lstStyle/>
        <a:p/>
      </dgm:t>
    </dgm:pt>
    <dgm:pt modelId="{A8695263-B742-471D-8750-16452BF5375E}" type="pres">
      <dgm:prSet presAssocID="{96AE65F7-E7BD-4094-B2F2-C77D2D9EB139}" presName="composite"/>
      <dgm:spPr/>
      <dgm:t>
        <a:bodyPr/>
        <a:lstStyle/>
        <a:p/>
      </dgm:t>
    </dgm:pt>
    <dgm:pt modelId="{982D10EF-F6AD-4B12-97EE-2A7059B086B9}" type="pres">
      <dgm:prSet presAssocID="{96AE65F7-E7BD-4094-B2F2-C77D2D9EB139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/>
      </dgm:t>
    </dgm:pt>
    <dgm:pt modelId="{1EDA86D0-5918-445D-8065-9D301A6A7BAF}" type="pres">
      <dgm:prSet presAssocID="{96AE65F7-E7BD-4094-B2F2-C77D2D9EB13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/>
      </dgm:t>
    </dgm:pt>
    <dgm:pt modelId="{B6E94447-17B0-4FF6-AB26-36B5A68A16E0}" type="pres">
      <dgm:prSet presAssocID="{93D162C5-C70C-40C8-97C8-2F5AF6D2C4F3}" presName="sp"/>
      <dgm:spPr/>
      <dgm:t>
        <a:bodyPr/>
        <a:lstStyle/>
        <a:p/>
      </dgm:t>
    </dgm:pt>
    <dgm:pt modelId="{9F907878-1812-4F45-8618-222391034B5D}" type="pres">
      <dgm:prSet presAssocID="{9ABB6BE0-2D50-4D0C-AF04-455ED04F557B}" presName="composite"/>
      <dgm:spPr/>
      <dgm:t>
        <a:bodyPr/>
        <a:lstStyle/>
        <a:p/>
      </dgm:t>
    </dgm:pt>
    <dgm:pt modelId="{904B459F-8205-45C9-87A5-AA7C0EFFC48F}" type="pres">
      <dgm:prSet presAssocID="{9ABB6BE0-2D50-4D0C-AF04-455ED04F557B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/>
      </dgm:t>
    </dgm:pt>
    <dgm:pt modelId="{A90B3EFE-01AE-4ED3-B67F-746C863F1B7C}" type="pres">
      <dgm:prSet presAssocID="{9ABB6BE0-2D50-4D0C-AF04-455ED04F557B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/>
      </dgm:t>
    </dgm:pt>
    <dgm:pt modelId="{476F48F8-3E85-444B-A3D9-990259BD1796}" type="pres">
      <dgm:prSet presAssocID="{5EFA5A11-2899-4B6A-A6C8-56B9A1448BA2}" presName="sp"/>
      <dgm:spPr/>
      <dgm:t>
        <a:bodyPr/>
        <a:lstStyle/>
        <a:p/>
      </dgm:t>
    </dgm:pt>
    <dgm:pt modelId="{21EBC9BB-15EF-4001-A8AE-346949A61B3E}" type="pres">
      <dgm:prSet presAssocID="{A6EC3077-FD7D-4A75-9575-A74E7F6EB5B0}" presName="composite"/>
      <dgm:spPr/>
      <dgm:t>
        <a:bodyPr/>
        <a:lstStyle/>
        <a:p/>
      </dgm:t>
    </dgm:pt>
    <dgm:pt modelId="{93097886-4AE1-4CF8-BA9E-812821696C3F}" type="pres">
      <dgm:prSet presAssocID="{A6EC3077-FD7D-4A75-9575-A74E7F6EB5B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/>
      </dgm:t>
    </dgm:pt>
    <dgm:pt modelId="{D43D5AC3-C0D0-4AEE-9854-855434DA1ECA}" type="pres">
      <dgm:prSet presAssocID="{A6EC3077-FD7D-4A75-9575-A74E7F6EB5B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/>
      </dgm:t>
    </dgm:pt>
  </dgm:ptLst>
  <dgm:cxnLst>
    <dgm:cxn modelId="{227EDD4A-46C0-4703-84E9-2F4A53DA2FF9}" srcId="{B63815C2-B4DE-400B-A576-9AC4089B320A}" destId="{D409A288-89D0-49A9-ACF1-D55F9B2DDA47}" srcOrd="0" destOrd="0" parTransId="{58679281-D1FB-4A27-A875-D4E6B40E22EC}" sibTransId="{042956D8-B1CE-435C-8250-F840E35CE4A1}"/>
    <dgm:cxn modelId="{EB2D9925-E083-4558-81E7-3F489882F839}" srcId="{D409A288-89D0-49A9-ACF1-D55F9B2DDA47}" destId="{97158992-6C73-4ED8-82B6-7BB296C5F37F}" srcOrd="0" destOrd="0" parTransId="{12C930A1-B802-4323-A211-A40949FF5C0A}" sibTransId="{1E883106-090E-4B25-A345-3393A2AD69A6}"/>
    <dgm:cxn modelId="{410194ED-9DB2-4C7A-86D8-7F0AC984DEA8}" srcId="{B63815C2-B4DE-400B-A576-9AC4089B320A}" destId="{96AE65F7-E7BD-4094-B2F2-C77D2D9EB139}" srcOrd="1" destOrd="0" parTransId="{CE174A3D-2BDB-4A4F-9586-6438C582CB06}" sibTransId="{93D162C5-C70C-40C8-97C8-2F5AF6D2C4F3}"/>
    <dgm:cxn modelId="{A6AE9B48-A0A2-415D-99E8-A5E8272832B1}" srcId="{96AE65F7-E7BD-4094-B2F2-C77D2D9EB139}" destId="{F78D08B4-6CE0-4258-B577-B64E36636B04}" srcOrd="0" destOrd="0" parTransId="{529CCBEB-45A7-4076-9AB8-FA062987AF11}" sibTransId="{5AF764B2-9CBC-46FA-878A-AC0747098BEA}"/>
    <dgm:cxn modelId="{18D7380A-B254-48EB-B6C3-929E3777276C}" srcId="{B63815C2-B4DE-400B-A576-9AC4089B320A}" destId="{9ABB6BE0-2D50-4D0C-AF04-455ED04F557B}" srcOrd="2" destOrd="0" parTransId="{95627EB0-CC83-4BB7-A883-666FAF4EB3B4}" sibTransId="{5EFA5A11-2899-4B6A-A6C8-56B9A1448BA2}"/>
    <dgm:cxn modelId="{D7D58BEF-429D-45B9-82FD-11DBAF544A0E}" srcId="{9ABB6BE0-2D50-4D0C-AF04-455ED04F557B}" destId="{F0372A93-9FA0-4258-B88B-D7D2CD9F9BE5}" srcOrd="0" destOrd="0" parTransId="{02242F4F-51F7-413B-ACA2-36961E5AD12E}" sibTransId="{05425A87-93DF-49CD-9296-20E10ED56F19}"/>
    <dgm:cxn modelId="{BBA31511-1AA7-4BDF-B060-7D6AE7185AF4}" srcId="{B63815C2-B4DE-400B-A576-9AC4089B320A}" destId="{A6EC3077-FD7D-4A75-9575-A74E7F6EB5B0}" srcOrd="3" destOrd="0" parTransId="{1E964A21-8BAE-4807-A151-C0EE13664A56}" sibTransId="{8E1B9C18-6E17-413A-ABE1-C9E423986EB8}"/>
    <dgm:cxn modelId="{49AFC6E6-BB32-4F7E-980C-2513E22328AF}" srcId="{A6EC3077-FD7D-4A75-9575-A74E7F6EB5B0}" destId="{C251C9FD-B8CF-4D4D-B0C5-4D2F78C07598}" srcOrd="0" destOrd="0" parTransId="{3D18E6F2-517E-4F91-AA25-968279D69F02}" sibTransId="{3F35DFA1-FBFD-440C-A904-BDC71321C9A9}"/>
    <dgm:cxn modelId="{F1ED04BA-49AE-46A9-8ABE-9D24BE704599}" type="presOf" srcId="{B63815C2-B4DE-400B-A576-9AC4089B320A}" destId="{9AD13278-EFDA-4594-B147-ECCC8630C120}" srcOrd="0" destOrd="0" presId="urn:microsoft.com/office/officeart/2005/8/layout/chevron2"/>
    <dgm:cxn modelId="{A47C1F5D-1CE9-43B9-ADC7-88A508C9AFE5}" type="presParOf" srcId="{9AD13278-EFDA-4594-B147-ECCC8630C120}" destId="{7797CFB3-1B2C-4A04-B45E-654A03E0E767}" srcOrd="0" destOrd="0" presId="urn:microsoft.com/office/officeart/2005/8/layout/chevron2"/>
    <dgm:cxn modelId="{9433E1EF-D2B8-4037-AED9-1BCB0741546B}" type="presParOf" srcId="{7797CFB3-1B2C-4A04-B45E-654A03E0E767}" destId="{C1065047-5075-44E9-A466-CF8082FD88A0}" srcOrd="0" destOrd="0" presId="urn:microsoft.com/office/officeart/2005/8/layout/chevron2"/>
    <dgm:cxn modelId="{EADB33E4-9721-43ED-8F4C-C83EA96791F3}" type="presOf" srcId="{D409A288-89D0-49A9-ACF1-D55F9B2DDA47}" destId="{C1065047-5075-44E9-A466-CF8082FD88A0}" srcOrd="0" destOrd="0" presId="urn:microsoft.com/office/officeart/2005/8/layout/chevron2"/>
    <dgm:cxn modelId="{6EB7EBC3-511F-4C56-B759-FF860B595CAB}" type="presParOf" srcId="{7797CFB3-1B2C-4A04-B45E-654A03E0E767}" destId="{417D1FF9-24FC-42B6-A96C-74F6978D514A}" srcOrd="1" destOrd="0" presId="urn:microsoft.com/office/officeart/2005/8/layout/chevron2"/>
    <dgm:cxn modelId="{B58116E6-7D27-406A-BB4D-4F1442A161E4}" type="presOf" srcId="{97158992-6C73-4ED8-82B6-7BB296C5F37F}" destId="{417D1FF9-24FC-42B6-A96C-74F6978D514A}" srcOrd="0" destOrd="0" presId="urn:microsoft.com/office/officeart/2005/8/layout/chevron2"/>
    <dgm:cxn modelId="{FB0A8303-3B3F-446F-AFD5-6682A5ACB672}" type="presParOf" srcId="{9AD13278-EFDA-4594-B147-ECCC8630C120}" destId="{DEC5AC9D-1EE7-48AA-992B-35892AD3C9C3}" srcOrd="1" destOrd="0" presId="urn:microsoft.com/office/officeart/2005/8/layout/chevron2"/>
    <dgm:cxn modelId="{99C7DDA9-33E6-4F8C-81B6-9B60E1870BB1}" type="presParOf" srcId="{9AD13278-EFDA-4594-B147-ECCC8630C120}" destId="{A8695263-B742-471D-8750-16452BF5375E}" srcOrd="2" destOrd="0" presId="urn:microsoft.com/office/officeart/2005/8/layout/chevron2"/>
    <dgm:cxn modelId="{9761E831-71ED-46A0-B5EE-0A5D5C776006}" type="presParOf" srcId="{A8695263-B742-471D-8750-16452BF5375E}" destId="{982D10EF-F6AD-4B12-97EE-2A7059B086B9}" srcOrd="0" destOrd="0" presId="urn:microsoft.com/office/officeart/2005/8/layout/chevron2"/>
    <dgm:cxn modelId="{DAB26436-72D9-40AC-BF02-05EBA916FC61}" type="presOf" srcId="{96AE65F7-E7BD-4094-B2F2-C77D2D9EB139}" destId="{982D10EF-F6AD-4B12-97EE-2A7059B086B9}" srcOrd="0" destOrd="0" presId="urn:microsoft.com/office/officeart/2005/8/layout/chevron2"/>
    <dgm:cxn modelId="{555CD3A9-A0F9-4CF1-9CB8-0C6BB9C4ACE4}" type="presParOf" srcId="{A8695263-B742-471D-8750-16452BF5375E}" destId="{1EDA86D0-5918-445D-8065-9D301A6A7BAF}" srcOrd="1" destOrd="0" presId="urn:microsoft.com/office/officeart/2005/8/layout/chevron2"/>
    <dgm:cxn modelId="{66BE981A-C202-41A4-864D-7D0B92E6C7EF}" type="presOf" srcId="{F78D08B4-6CE0-4258-B577-B64E36636B04}" destId="{1EDA86D0-5918-445D-8065-9D301A6A7BAF}" srcOrd="0" destOrd="0" presId="urn:microsoft.com/office/officeart/2005/8/layout/chevron2"/>
    <dgm:cxn modelId="{D4165D27-8E15-4C08-8B5A-2D47CE5E792A}" type="presParOf" srcId="{9AD13278-EFDA-4594-B147-ECCC8630C120}" destId="{B6E94447-17B0-4FF6-AB26-36B5A68A16E0}" srcOrd="3" destOrd="0" presId="urn:microsoft.com/office/officeart/2005/8/layout/chevron2"/>
    <dgm:cxn modelId="{B1250381-9B40-432C-B688-7B11BBE6B4A7}" type="presParOf" srcId="{9AD13278-EFDA-4594-B147-ECCC8630C120}" destId="{9F907878-1812-4F45-8618-222391034B5D}" srcOrd="4" destOrd="0" presId="urn:microsoft.com/office/officeart/2005/8/layout/chevron2"/>
    <dgm:cxn modelId="{F6DFE613-8FF1-481A-811F-44B61F0CF3B7}" type="presParOf" srcId="{9F907878-1812-4F45-8618-222391034B5D}" destId="{904B459F-8205-45C9-87A5-AA7C0EFFC48F}" srcOrd="0" destOrd="0" presId="urn:microsoft.com/office/officeart/2005/8/layout/chevron2"/>
    <dgm:cxn modelId="{5333A5B9-80C5-493A-A87D-0AEF150BBA10}" type="presOf" srcId="{9ABB6BE0-2D50-4D0C-AF04-455ED04F557B}" destId="{904B459F-8205-45C9-87A5-AA7C0EFFC48F}" srcOrd="0" destOrd="0" presId="urn:microsoft.com/office/officeart/2005/8/layout/chevron2"/>
    <dgm:cxn modelId="{DD74DD66-D607-4795-A9FF-512D0E6CC88F}" type="presParOf" srcId="{9F907878-1812-4F45-8618-222391034B5D}" destId="{A90B3EFE-01AE-4ED3-B67F-746C863F1B7C}" srcOrd="1" destOrd="0" presId="urn:microsoft.com/office/officeart/2005/8/layout/chevron2"/>
    <dgm:cxn modelId="{EBCCCB7C-1453-4F98-BB99-FC7165F2341F}" type="presOf" srcId="{F0372A93-9FA0-4258-B88B-D7D2CD9F9BE5}" destId="{A90B3EFE-01AE-4ED3-B67F-746C863F1B7C}" srcOrd="0" destOrd="0" presId="urn:microsoft.com/office/officeart/2005/8/layout/chevron2"/>
    <dgm:cxn modelId="{99AAD18B-06B0-459E-8160-BD485650C2AA}" type="presParOf" srcId="{9AD13278-EFDA-4594-B147-ECCC8630C120}" destId="{476F48F8-3E85-444B-A3D9-990259BD1796}" srcOrd="5" destOrd="0" presId="urn:microsoft.com/office/officeart/2005/8/layout/chevron2"/>
    <dgm:cxn modelId="{45093478-8C8B-44F9-9826-814E3454E62C}" type="presParOf" srcId="{9AD13278-EFDA-4594-B147-ECCC8630C120}" destId="{21EBC9BB-15EF-4001-A8AE-346949A61B3E}" srcOrd="6" destOrd="0" presId="urn:microsoft.com/office/officeart/2005/8/layout/chevron2"/>
    <dgm:cxn modelId="{6511BCB3-1EA6-4AF3-A7D5-9B295A206FE9}" type="presParOf" srcId="{21EBC9BB-15EF-4001-A8AE-346949A61B3E}" destId="{93097886-4AE1-4CF8-BA9E-812821696C3F}" srcOrd="0" destOrd="0" presId="urn:microsoft.com/office/officeart/2005/8/layout/chevron2"/>
    <dgm:cxn modelId="{CA1E9E6B-52E1-4DEC-A2C6-C174E30E3965}" type="presOf" srcId="{A6EC3077-FD7D-4A75-9575-A74E7F6EB5B0}" destId="{93097886-4AE1-4CF8-BA9E-812821696C3F}" srcOrd="0" destOrd="0" presId="urn:microsoft.com/office/officeart/2005/8/layout/chevron2"/>
    <dgm:cxn modelId="{152346E7-B106-49A4-BFC0-94D7DB32D871}" type="presParOf" srcId="{21EBC9BB-15EF-4001-A8AE-346949A61B3E}" destId="{D43D5AC3-C0D0-4AEE-9854-855434DA1ECA}" srcOrd="1" destOrd="0" presId="urn:microsoft.com/office/officeart/2005/8/layout/chevron2"/>
    <dgm:cxn modelId="{87B5433F-8467-4498-8D3A-A47B891BC915}" type="presOf" srcId="{C251C9FD-B8CF-4D4D-B0C5-4D2F78C07598}" destId="{D43D5AC3-C0D0-4AEE-9854-855434DA1ECA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6" name=""/>
      <dsp:cNvGrpSpPr/>
    </dsp:nvGrpSpPr>
    <dsp:grpSpPr/>
    <dsp:sp modelId="{C1065047-5075-44E9-A466-CF8082FD88A0}">
      <dsp:nvSpPr>
        <dsp:cNvPr id="7" name=""/>
        <dsp:cNvSpPr/>
      </dsp:nvSpPr>
      <dsp:spPr>
        <a:xfrm rot="5400000">
          <a:off x="-178196" y="182311"/>
          <a:ext cx="1187979" cy="83158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10" b="1" kern="1200">
              <a:latin typeface="Times New Roman" pitchFamily="18" charset="0"/>
              <a:cs typeface="Times New Roman" pitchFamily="18" charset="0"/>
            </a:rPr>
            <a:t>Основы чтения</a:t>
          </a:r>
        </a:p>
      </dsp:txBody>
      <dsp:txXfrm rot="-5400000">
        <a:off x="1" y="419907"/>
        <a:ext cx="831585" cy="356394"/>
      </dsp:txXfrm>
    </dsp:sp>
    <dsp:sp modelId="{417D1FF9-24FC-42B6-A96C-74F6978D514A}">
      <dsp:nvSpPr>
        <dsp:cNvPr id="8" name=""/>
        <dsp:cNvSpPr/>
      </dsp:nvSpPr>
      <dsp:spPr>
        <a:xfrm rot="5400000">
          <a:off x="4423136" y="-3591550"/>
          <a:ext cx="772186" cy="7955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200" kern="1200"/>
            <a:t>Основы программирования</a:t>
          </a:r>
        </a:p>
      </dsp:txBody>
      <dsp:txXfrm rot="-5400000">
        <a:off x="831585" y="37696"/>
        <a:ext cx="7917593" cy="696796"/>
      </dsp:txXfrm>
    </dsp:sp>
    <dsp:sp modelId="{982D10EF-F6AD-4B12-97EE-2A7059B086B9}">
      <dsp:nvSpPr>
        <dsp:cNvPr id="9" name=""/>
        <dsp:cNvSpPr/>
      </dsp:nvSpPr>
      <dsp:spPr>
        <a:xfrm rot="5400000">
          <a:off x="-178196" y="1222913"/>
          <a:ext cx="1187979" cy="831585"/>
        </a:xfrm>
        <a:prstGeom prst="chevron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10" b="1" kern="1200">
              <a:latin typeface="Times New Roman" pitchFamily="18" charset="0"/>
              <a:cs typeface="Times New Roman" pitchFamily="18" charset="0"/>
            </a:rPr>
            <a:t>Основы чтения</a:t>
          </a:r>
        </a:p>
      </dsp:txBody>
      <dsp:txXfrm rot="-5400000">
        <a:off x="1" y="1460509"/>
        <a:ext cx="831585" cy="356394"/>
      </dsp:txXfrm>
    </dsp:sp>
    <dsp:sp modelId="{1EDA86D0-5918-445D-8065-9D301A6A7BAF}">
      <dsp:nvSpPr>
        <dsp:cNvPr id="10" name=""/>
        <dsp:cNvSpPr/>
      </dsp:nvSpPr>
      <dsp:spPr>
        <a:xfrm rot="5400000">
          <a:off x="4423136" y="-2546833"/>
          <a:ext cx="772186" cy="7955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200" b="0" kern="1200">
              <a:latin typeface="Times New Roman" pitchFamily="18" charset="0"/>
              <a:cs typeface="Times New Roman" pitchFamily="18" charset="0"/>
            </a:rPr>
            <a:t>Основы математики и теории вероятности</a:t>
          </a:r>
          <a:endParaRPr lang="ru-RU" sz="3200" b="0" kern="1200"/>
        </a:p>
      </dsp:txBody>
      <dsp:txXfrm rot="-5400000">
        <a:off x="831585" y="1082413"/>
        <a:ext cx="7917593" cy="696796"/>
      </dsp:txXfrm>
    </dsp:sp>
    <dsp:sp modelId="{904B459F-8205-45C9-87A5-AA7C0EFFC48F}">
      <dsp:nvSpPr>
        <dsp:cNvPr id="11" name=""/>
        <dsp:cNvSpPr/>
      </dsp:nvSpPr>
      <dsp:spPr>
        <a:xfrm rot="5400000">
          <a:off x="-178196" y="2263516"/>
          <a:ext cx="1187979" cy="831585"/>
        </a:xfrm>
        <a:prstGeom prst="chevron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9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10" b="1" kern="1200">
              <a:latin typeface="Times New Roman" pitchFamily="18" charset="0"/>
              <a:cs typeface="Times New Roman" pitchFamily="18" charset="0"/>
            </a:rPr>
            <a:t>Основы чтения</a:t>
          </a:r>
        </a:p>
      </dsp:txBody>
      <dsp:txXfrm rot="-5400000">
        <a:off x="1" y="2501112"/>
        <a:ext cx="831585" cy="356394"/>
      </dsp:txXfrm>
    </dsp:sp>
    <dsp:sp modelId="{A90B3EFE-01AE-4ED3-B67F-746C863F1B7C}">
      <dsp:nvSpPr>
        <dsp:cNvPr id="12" name=""/>
        <dsp:cNvSpPr/>
      </dsp:nvSpPr>
      <dsp:spPr>
        <a:xfrm rot="5400000">
          <a:off x="4422933" y="-1506028"/>
          <a:ext cx="772592" cy="7955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200" kern="1200"/>
            <a:t>Основы картографии и астрономии</a:t>
          </a:r>
        </a:p>
      </dsp:txBody>
      <dsp:txXfrm rot="-5400000">
        <a:off x="831585" y="2123035"/>
        <a:ext cx="7917573" cy="697162"/>
      </dsp:txXfrm>
    </dsp:sp>
    <dsp:sp modelId="{93097886-4AE1-4CF8-BA9E-812821696C3F}">
      <dsp:nvSpPr>
        <dsp:cNvPr id="13" name=""/>
        <dsp:cNvSpPr/>
      </dsp:nvSpPr>
      <dsp:spPr>
        <a:xfrm rot="5400000">
          <a:off x="-178196" y="3304119"/>
          <a:ext cx="1187979" cy="83158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>
              <a:latin typeface="Times New Roman" pitchFamily="18" charset="0"/>
              <a:cs typeface="Times New Roman" pitchFamily="18" charset="0"/>
            </a:rPr>
            <a:t> Основы чтения</a:t>
          </a:r>
        </a:p>
      </dsp:txBody>
      <dsp:txXfrm rot="-5400000">
        <a:off x="1" y="3541714"/>
        <a:ext cx="831585" cy="356394"/>
      </dsp:txXfrm>
    </dsp:sp>
    <dsp:sp modelId="{D43D5AC3-C0D0-4AEE-9854-855434DA1ECA}">
      <dsp:nvSpPr>
        <dsp:cNvPr id="14" name=""/>
        <dsp:cNvSpPr/>
      </dsp:nvSpPr>
      <dsp:spPr>
        <a:xfrm rot="5400000">
          <a:off x="4423136" y="-465628"/>
          <a:ext cx="772186" cy="7955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355600" marR="0" lvl="0" indent="-35560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defRPr/>
          </a:pPr>
          <a:r>
            <a:rPr kumimoji="0" lang="ru-RU" sz="2800" b="0" i="0" u="none" strike="noStrike" kern="1200" cap="none" normalizeH="0" baseline="0">
              <a:effectLst/>
              <a:latin typeface="Times New Roman" pitchFamily="18" charset="0"/>
              <a:cs typeface="Times New Roman" pitchFamily="18" charset="0"/>
            </a:rPr>
            <a:t>Основы криптографии</a:t>
          </a:r>
        </a:p>
      </dsp:txBody>
      <dsp:txXfrm rot="-5400000">
        <a:off x="831585" y="3163618"/>
        <a:ext cx="7917593" cy="696796"/>
      </dsp:txXfrm>
    </dsp:sp>
  </dsp:spTree>
</dsp:drawing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/>
            <dgm:rule type="primFontSz" val="24"/>
            <dgm:rule type="h" val="110"/>
            <dgm:rule type="primFontSz" val="18"/>
            <dgm:rule type="h" val="INF"/>
            <dgm:rule type="primFontSz" val="5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/>
          </dgm:ruleLst>
        </dgm:layoutNode>
      </dgm:layoutNode>
      <dgm:forEach name="Name10" axis="followSib" ptType="sibTrans" cnt="1">
        <dgm:layoutNode name="sp">
          <dgm:alg type="sp"/>
          <dgm:shape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FD6316-A1BD-4B75-8A53-134FEB2A4D31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08D79-7C91-4EE2-9DC1-6368DBFB2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023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08D79-7C91-4EE2-9DC1-6368DBFB22E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398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08D79-7C91-4EE2-9DC1-6368DBFB22E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022715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ABD5C-E104-472F-A799-BE911FD7F853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62D4-158F-450D-9EB6-594BBEF158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png" /><Relationship Id="rId3" Type="http://schemas.openxmlformats.org/officeDocument/2006/relationships/image" Target="../media/image15.png" /><Relationship Id="rId4" Type="http://schemas.openxmlformats.org/officeDocument/2006/relationships/image" Target="../media/image16.png" /><Relationship Id="rId5" Type="http://schemas.openxmlformats.org/officeDocument/2006/relationships/image" Target="../media/image17.png" /><Relationship Id="rId6" Type="http://schemas.openxmlformats.org/officeDocument/2006/relationships/image" Target="../media/image1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9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0.png" /><Relationship Id="rId3" Type="http://schemas.openxmlformats.org/officeDocument/2006/relationships/image" Target="../media/image21.png" /><Relationship Id="rId4" Type="http://schemas.openxmlformats.org/officeDocument/2006/relationships/image" Target="../media/image22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pn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5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microsoft.com/office/2007/relationships/diagramDrawing" Target="../diagrams/drawing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7.png" /><Relationship Id="rId3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>
                <a:latin typeface="Book Antiqua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b="1" i="1">
                <a:latin typeface="Book Antiqua" pitchFamily="18" charset="0"/>
              </a:rPr>
              <a:t>«Детский сад «Родничок» г.Надыма»</a:t>
            </a:r>
            <a:endParaRPr lang="ru-RU" b="1" i="1"/>
          </a:p>
        </p:txBody>
      </p:sp>
      <p:sp>
        <p:nvSpPr>
          <p:cNvPr id="3" name="Заголовок 6"/>
          <p:cNvSpPr>
            <a:spLocks noGrp="1"/>
          </p:cNvSpPr>
          <p:nvPr>
            <p:ph type="title"/>
          </p:nvPr>
        </p:nvSpPr>
        <p:spPr>
          <a:xfrm>
            <a:off x="1" y="1052736"/>
            <a:ext cx="5436096" cy="2232248"/>
          </a:xfrm>
        </p:spPr>
        <p:txBody>
          <a:bodyPr>
            <a:normAutofit fontScale="90000"/>
          </a:bodyPr>
          <a:lstStyle/>
          <a:p>
            <a:br>
              <a:rPr lang="en-US" sz="4000" b="1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3600"/>
              <a:t> </a:t>
            </a:r>
            <a:br>
              <a:rPr lang="ru-RU" sz="3600"/>
            </a:br>
            <a:br>
              <a:rPr lang="ru-RU" sz="3600"/>
            </a:br>
            <a:br>
              <a:rPr lang="ru-RU" sz="3800" b="1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latin typeface="Book Antiqua" pitchFamily="18" charset="0"/>
              </a:rPr>
            </a:br>
            <a:br>
              <a:rPr lang="ru-RU" sz="2200" b="1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</a:br>
            <a:endParaRPr lang="ru-RU" sz="2200" b="1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6" name="Текст 5"/>
          <p:cNvSpPr txBox="1"/>
          <p:nvPr/>
        </p:nvSpPr>
        <p:spPr>
          <a:xfrm>
            <a:off x="0" y="1124744"/>
            <a:ext cx="9144000" cy="756084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ru-RU"/>
              <a:t> </a:t>
            </a:r>
          </a:p>
          <a:p>
            <a:pPr algn="ctr"/>
            <a:r>
              <a:rPr lang="ru-RU" b="1"/>
              <a:t>Использование детской универсальной </a:t>
            </a:r>
            <a:r>
              <a:rPr lang="en-US" b="1"/>
              <a:t>STEAM-</a:t>
            </a:r>
            <a:r>
              <a:rPr lang="ru-RU" b="1"/>
              <a:t>лаборатории</a:t>
            </a:r>
          </a:p>
          <a:p>
            <a:pPr algn="ctr"/>
            <a:r>
              <a:rPr lang="ru-RU" b="1"/>
              <a:t> по направлению Babyskills для детей 4-8 лет</a:t>
            </a:r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r"/>
            <a:r>
              <a:rPr lang="ru-RU" b="1" i="1">
                <a:latin typeface="Book Antiqua" pitchFamily="18" charset="0"/>
              </a:rPr>
              <a:t>						Подготовила воспитатель  Ишмуратова А.Ф.</a:t>
            </a:r>
            <a:endParaRPr kumimoji="0" lang="ru-RU" b="1" i="1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Book Antiqua" pitchFamily="18" charset="0"/>
            </a:endParaRPr>
          </a:p>
        </p:txBody>
      </p:sp>
      <p:sp>
        <p:nvSpPr>
          <p:cNvPr id="7" name="Текст 3"/>
          <p:cNvSpPr txBox="1"/>
          <p:nvPr/>
        </p:nvSpPr>
        <p:spPr>
          <a:xfrm>
            <a:off x="0" y="6357933"/>
            <a:ext cx="9144000" cy="500067"/>
          </a:xfrm>
          <a:prstGeom prst="rect">
            <a:avLst/>
          </a:prstGeom>
        </p:spPr>
        <p:txBody>
          <a:bodyPr/>
          <a:lstStyle/>
          <a:p>
            <a:pPr marL="370298" marR="0" lvl="0" indent="-370298" algn="ctr" defTabSz="98746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Book Antiqua" pitchFamily="18" charset="0"/>
              </a:rPr>
              <a:t>2021 год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983116" y="2078482"/>
            <a:ext cx="3177768" cy="322581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BE681D-FE43-4990-80F2-64EFDD4E59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3456384" cy="46085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4719A5-5B9A-48D5-8DF3-F66D1998CF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741" y="1633616"/>
            <a:ext cx="3744416" cy="4992554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200" b="1">
                <a:latin typeface="Times New Roman" pitchFamily="18" charset="0"/>
                <a:cs typeface="Times New Roman" pitchFamily="18" charset="0"/>
              </a:rPr>
            </a:br>
            <a:br>
              <a:rPr lang="ru-RU" sz="2200" b="1">
                <a:latin typeface="Times New Roman" pitchFamily="18" charset="0"/>
                <a:cs typeface="Times New Roman" pitchFamily="18" charset="0"/>
              </a:rPr>
            </a:br>
            <a:br>
              <a:rPr lang="ru-RU" sz="2200" b="1"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latin typeface="Times New Roman" pitchFamily="18" charset="0"/>
                <a:cs typeface="Times New Roman" pitchFamily="18" charset="0"/>
              </a:rPr>
              <a:t>Основы математики и теории вероятности - 18 занятий по 25 минут</a:t>
            </a:r>
            <a:br>
              <a:rPr lang="ru-RU"/>
            </a:br>
            <a:r>
              <a:rPr lang="ru-RU" b="1"/>
              <a:t> 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1"/>
            <a:ext cx="4244280" cy="1108720"/>
          </a:xfrm>
        </p:spPr>
        <p:txBody>
          <a:bodyPr>
            <a:normAutofit fontScale="62500" lnSpcReduction="20000"/>
          </a:bodyPr>
          <a:lstStyle/>
          <a:p>
            <a:r>
              <a:rPr lang="ru-RU" b="1"/>
              <a:t>Цель</a:t>
            </a:r>
          </a:p>
          <a:p>
            <a:pPr>
              <a:buNone/>
            </a:pPr>
            <a:r>
              <a:rPr lang="ru-RU"/>
              <a:t>введение дошкольника в основы математики и теории вероятности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/>
              <a:t>Задачи</a:t>
            </a:r>
          </a:p>
          <a:p>
            <a:pPr>
              <a:buNone/>
            </a:pPr>
            <a:r>
              <a:rPr lang="ru-RU"/>
              <a:t>знакомство дошкольника с ключевыми понятиями математики и одним из ее направлений – теорией вероятности; формирование у дошкольника основ для многопрофильного восприятия математических подходов; развитие навыков критического анализа, целеполагания, логического и творческого мышления; проведение ранней профориентации дошкольника по профессиям: программист, ученый, инженер, строитель, аналитик, математик, ювелир; развитие целенаправленности и саморегуляции собственных действий дошкольника.</a:t>
            </a:r>
          </a:p>
          <a:p>
            <a:pPr>
              <a:buNone/>
            </a:pPr>
            <a:endParaRPr lang="ru-RU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99592" y="3212976"/>
            <a:ext cx="3476121" cy="306156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712968" cy="630932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/>
              <a:t>Основы картографии и астрономии - 18 занятий по 25 минут </a:t>
            </a:r>
            <a:endParaRPr lang="ru-RU" sz="400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600201"/>
            <a:ext cx="4028256" cy="1396752"/>
          </a:xfrm>
        </p:spPr>
        <p:txBody>
          <a:bodyPr>
            <a:normAutofit fontScale="70000" lnSpcReduction="20000"/>
          </a:bodyPr>
          <a:lstStyle/>
          <a:p>
            <a:r>
              <a:rPr lang="ru-RU" b="1"/>
              <a:t>Цель:</a:t>
            </a:r>
            <a:r>
              <a:rPr lang="ru-RU"/>
              <a:t> развитие пространственного мышления, изучение основ картографии, базовой астрономии.</a:t>
            </a:r>
          </a:p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/>
              <a:t>Задачи: </a:t>
            </a:r>
            <a:r>
              <a:rPr lang="ru-RU"/>
              <a:t>знакомство с ключевыми понятиями и формирование базовых навыков в области картографии, астрономии; развитие пространственного и временного мышления, ориентации, основ концепций географической науки (ландшафт, территория); проведение ранней профориентации по профессиям: картограф, инженер, астронавт, физик, химик, биолог, культуролог.</a:t>
            </a: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528" y="3068960"/>
            <a:ext cx="3912687" cy="349644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528" y="260648"/>
            <a:ext cx="2465117" cy="496855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43808" y="332656"/>
            <a:ext cx="5933839" cy="314096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868144" y="2996952"/>
            <a:ext cx="2914650" cy="315277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23728" y="3284984"/>
            <a:ext cx="3371850" cy="33242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6" name="Picture 2" descr="D:\Детский сад\открытое\IMG_20210205_083458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763688" y="2609528"/>
            <a:ext cx="4102550" cy="424847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/>
            </a:br>
            <a:br>
              <a:rPr lang="ru-RU" b="1"/>
            </a:br>
            <a:r>
              <a:rPr lang="ru-RU" b="1"/>
              <a:t>Основы криптографии - 18 занятий по 25 мин</a:t>
            </a:r>
            <a:br>
              <a:rPr lang="ru-RU"/>
            </a:br>
            <a:r>
              <a:rPr lang="ru-RU" b="1"/>
              <a:t> 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600201"/>
            <a:ext cx="4100264" cy="1252736"/>
          </a:xfrm>
        </p:spPr>
        <p:txBody>
          <a:bodyPr>
            <a:normAutofit fontScale="70000" lnSpcReduction="20000"/>
          </a:bodyPr>
          <a:lstStyle/>
          <a:p>
            <a:r>
              <a:rPr lang="ru-RU" b="1"/>
              <a:t>Цель:</a:t>
            </a:r>
            <a:r>
              <a:rPr lang="ru-RU"/>
              <a:t> формирование базовых понятий и навыков в криптографии.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/>
              <a:t>Задачи:</a:t>
            </a:r>
            <a:r>
              <a:rPr lang="ru-RU"/>
              <a:t> формирование базовых понятий об информационной безопасности, принципах ее работы на основе математики, базовых навыков симметричного, асимметричного и двойного шифрования; проведение ранней профориентации по профессиям: шифровальщик, ученый, программист, аналитик; выработка командной деятельности и развитие интересов детей, любознательности, познавательной мотивации.</a:t>
            </a:r>
          </a:p>
          <a:p>
            <a:endParaRPr lang="ru-RU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3568" y="2780928"/>
            <a:ext cx="4231355" cy="338060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0"/>
            <a:ext cx="4066553" cy="5469979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652120" y="188640"/>
            <a:ext cx="2762250" cy="43529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131840" y="2667000"/>
            <a:ext cx="3333750" cy="400236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4" y="142852"/>
          <a:ext cx="7816382" cy="6715148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78163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7066"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 marL="61633" marR="61633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8082">
                <a:tc>
                  <a:txBody>
                    <a:bodyPr vert="horz" wrap="square"/>
                    <a:lstStyle/>
                    <a:p>
                      <a:r>
                        <a:rPr lang="ru-RU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Говоря о значении учебно-методического пособия необходимо выделить следующее:</a:t>
                      </a:r>
                      <a:endParaRPr lang="ru-RU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✔ Основное направление пособия познание основ цифрового мира, развитие творчества, креативности и любознательности через призму математического подхода и критического мышления;</a:t>
                      </a:r>
                    </a:p>
                    <a:p>
                      <a:r>
                        <a:rPr lang="ru-RU" sz="1600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✔ Формирование у дошкольников основ технического и научного мышления благодаря реализации практико-ориентированных STEAM- и исследовательских проектов, способствующих пониманию сути технического продукта или физического явления, что позволяет дошкольникам оценить целесообразность и перспективы их решений в области космической астрофизики и защиты информации, проводить научные исследования в области химии, физики;</a:t>
                      </a:r>
                    </a:p>
                    <a:p>
                      <a:r>
                        <a:rPr lang="ru-RU" sz="1600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✔ Благодаря смещению фокуса на обучение робота в процессе занятий, нивелирование возможного негативного отношения к преодолению трудностей обучения у детей;</a:t>
                      </a:r>
                    </a:p>
                    <a:p>
                      <a:r>
                        <a:rPr lang="ru-RU" sz="1600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✔ Реализация новой конструкции взаимодействия ребенок-воспитатель, когда дошкольники выступают в роли «лаборантов» и «коллег» воспитателя, обладая возможностью выбора и относительной ответственности за принятые решения;</a:t>
                      </a:r>
                    </a:p>
                    <a:p>
                      <a:r>
                        <a:rPr lang="ru-RU" sz="1600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✔ Привлечение родителей к процессу обучения дошкольников значительно обогащает педагогический процесс.</a:t>
                      </a:r>
                    </a:p>
                    <a:p>
                      <a:endParaRPr lang="ru-RU"/>
                    </a:p>
                  </a:txBody>
                  <a:tcPr marL="61633" marR="6163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59632" y="3995936"/>
            <a:ext cx="3024336" cy="873224"/>
          </a:xfrm>
        </p:spPr>
        <p:txBody>
          <a:bodyPr>
            <a:normAutofit fontScale="90000"/>
          </a:bodyPr>
          <a:lstStyle/>
          <a:p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br>
              <a:rPr lang="ru-RU"/>
            </a:br>
            <a:r>
              <a:rPr lang="ru-RU" b="1"/>
              <a:t> </a:t>
            </a:r>
            <a:br>
              <a:rPr lang="ru-RU"/>
            </a:br>
            <a:endParaRPr lang="ru-RU"/>
          </a:p>
        </p:txBody>
      </p:sp>
      <p:pic>
        <p:nvPicPr>
          <p:cNvPr id="6" name="image43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96752"/>
            <a:ext cx="5459843" cy="225941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64088" y="1556793"/>
            <a:ext cx="3779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* </a:t>
            </a:r>
            <a:r>
              <a:rPr lang="ru-RU"/>
              <a:t>Низкий уровень усваемости</a:t>
            </a:r>
            <a:endParaRPr lang="ru-RU"/>
          </a:p>
          <a:p>
            <a:r>
              <a:rPr lang="ru-RU"/>
              <a:t>программ пособия ( 23%)</a:t>
            </a:r>
          </a:p>
          <a:p>
            <a:r>
              <a:rPr lang="ru-RU">
                <a:solidFill>
                  <a:srgbClr val="00B050"/>
                </a:solidFill>
              </a:rPr>
              <a:t>* </a:t>
            </a:r>
            <a:r>
              <a:rPr lang="ru-RU"/>
              <a:t>Средний уровень усваемости</a:t>
            </a:r>
            <a:endParaRPr lang="ru-RU"/>
          </a:p>
          <a:p>
            <a:r>
              <a:rPr lang="ru-RU"/>
              <a:t>программ пособия (37%)</a:t>
            </a:r>
          </a:p>
          <a:p>
            <a:r>
              <a:rPr lang="ru-RU">
                <a:solidFill>
                  <a:srgbClr val="0000CC"/>
                </a:solidFill>
              </a:rPr>
              <a:t>*</a:t>
            </a:r>
            <a:r>
              <a:rPr lang="ru-RU"/>
              <a:t>Высокий уровень усваемости</a:t>
            </a:r>
            <a:endParaRPr lang="ru-RU"/>
          </a:p>
          <a:p>
            <a:r>
              <a:rPr lang="ru-RU"/>
              <a:t>программ пособия (40%)</a:t>
            </a:r>
          </a:p>
        </p:txBody>
      </p:sp>
      <p:pic>
        <p:nvPicPr>
          <p:cNvPr id="57350" name="image44.jpe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3107823"/>
            <a:ext cx="5400600" cy="2649450"/>
          </a:xfrm>
          <a:prstGeom prst="rect">
            <a:avLst/>
          </a:prstGeom>
          <a:noFill/>
        </p:spPr>
      </p:pic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337125"/>
            <a:ext cx="9144000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1106488" y="5207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>
                <a:ln>
                  <a:noFill/>
                </a:ln>
                <a:solidFill>
                  <a:srgbClr val="1D6938"/>
                </a:solidFill>
                <a:effectLst/>
                <a:latin typeface="Arial Black" pitchFamily="34" charset="0"/>
                <a:ea typeface="Arial" pitchFamily="34" charset="0"/>
                <a:cs typeface="Arial" pitchFamily="34" charset="0"/>
              </a:rPr>
              <a:t>Перспективы развития.</a:t>
            </a:r>
            <a:endParaRPr kumimoji="0" lang="ru-RU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820738" y="725488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   </a:t>
            </a:r>
            <a:r>
              <a:rPr kumimoji="0" lang="ru-RU" sz="1400" b="0" i="0" u="none" strike="noStrike" cap="none" normalizeH="0" baseline="0">
                <a:ln>
                  <a:noFill/>
                </a:ln>
                <a:solidFill>
                  <a:srgbClr val="1D6938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Использование пособия в течении последующих 2-3 лет.</a:t>
            </a:r>
            <a:endParaRPr kumimoji="0" lang="ru-RU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962025" y="244042"/>
            <a:ext cx="6408870" cy="10464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00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>
                <a:ln>
                  <a:noFill/>
                </a:ln>
                <a:solidFill>
                  <a:srgbClr val="1D6938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Организация на основе пособия развивающих тематических праздников.</a:t>
            </a:r>
            <a:endParaRPr kumimoji="0" lang="ru-RU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962025" y="606624"/>
            <a:ext cx="5719514" cy="61555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000"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>
                <a:ln>
                  <a:noFill/>
                </a:ln>
                <a:solidFill>
                  <a:srgbClr val="1D6938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Расширение пособия программой «Основы научного мышления».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656" y="3697343"/>
            <a:ext cx="4498847" cy="3107823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9" name="Rectangle 11"/>
          <p:cNvSpPr>
            <a:spLocks noChangeArrowheads="1"/>
          </p:cNvSpPr>
          <p:nvPr/>
        </p:nvSpPr>
        <p:spPr bwMode="auto">
          <a:xfrm>
            <a:off x="0" y="-2743672"/>
            <a:ext cx="9144000" cy="640175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solidFill>
                <a:srgbClr val="FFFFFF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solidFill>
                <a:srgbClr val="FFFFFF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solidFill>
                <a:srgbClr val="FFFFFF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solidFill>
                <a:srgbClr val="FFFFFF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solidFill>
                <a:srgbClr val="FFFFFF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1" i="0" u="none" strike="noStrike" cap="none" normalizeH="0" baseline="0">
              <a:ln>
                <a:noFill/>
              </a:ln>
              <a:effectLst/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b="1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Внедрение учебно-методического пособия</a:t>
            </a:r>
            <a:endParaRPr kumimoji="0" lang="ru-RU" b="0" i="0" u="none" strike="noStrike" cap="none" normalizeH="0" baseline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«Детская универсальная STEAM-лаборатория» в дошкольных образовательных учреждениях Российской Федерации позволит:</a:t>
            </a:r>
            <a:endParaRPr kumimoji="0" lang="ru-RU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- Реализовать поручение Президента РФ В.В. Путина по увеличению к 2020 году количество детей, обучающихся по дополнительным образовательным программам.</a:t>
            </a:r>
            <a:endParaRPr kumimoji="0" lang="ru-RU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- Выполнить рекомендации Российской Академии Образования о создании образовательной экосистемы к 2024 г., включив детские сады Российской Федерации в систему образования в качестве полномасштабного субъекта.</a:t>
            </a:r>
            <a:endParaRPr kumimoji="0" lang="ru-RU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- Охватить дополнительными образовательными занятиями детей в возрасте 5-6 лет.</a:t>
            </a:r>
            <a:endParaRPr kumimoji="0" lang="ru-RU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- Во исполнение поручения Президента РФ в послании к Федеральному Собранию 2018 г. (о профориентации, в том числе ранней), подготовить следующее поколение экспертов в области науки, технологий, инженерии, математики, языка и анализа, специалистов по кибербезопасности, картографии, астрономии.</a:t>
            </a:r>
            <a:endParaRPr kumimoji="0" lang="ru-RU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759491"/>
            <a:ext cx="6264696" cy="299695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76F66-C89F-43D5-9F33-6471503EC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Карл Фридрих Гаусс, один из величайших математиков XIX века, открыл формулу суммы арифметических рядов, когда ему было всего</a:t>
            </a:r>
            <a:b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8 лет</a:t>
            </a:r>
            <a:r>
              <a:rPr kumimoji="0" lang="ru-RU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.</a:t>
            </a:r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C014FAA-C0D1-4FB6-A8C3-86AA0238D0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916832"/>
            <a:ext cx="3518727" cy="4525963"/>
          </a:xfrm>
        </p:spPr>
      </p:pic>
    </p:spTree>
    <p:extLst>
      <p:ext uri="{BB962C8B-B14F-4D97-AF65-F5344CB8AC3E}">
        <p14:creationId xmlns:p14="http://schemas.microsoft.com/office/powerpoint/2010/main" val="717888488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/>
            </a:br>
            <a:br>
              <a:rPr lang="ru-RU"/>
            </a:br>
            <a:br>
              <a:rPr lang="ru-RU"/>
            </a:br>
            <a:br>
              <a:rPr lang="ru-RU"/>
            </a:br>
            <a:br>
              <a:rPr lang="ru-RU"/>
            </a:br>
            <a:r>
              <a:rPr lang="ru-RU" sz="2200" i="1">
                <a:latin typeface="Times New Roman" pitchFamily="18" charset="0"/>
                <a:cs typeface="Times New Roman" pitchFamily="18" charset="0"/>
              </a:rPr>
              <a:t>«Я никогда не учу своих учеников.</a:t>
            </a:r>
            <a:br>
              <a:rPr lang="ru-RU" sz="2200" i="1">
                <a:latin typeface="Times New Roman" pitchFamily="18" charset="0"/>
                <a:cs typeface="Times New Roman" pitchFamily="18" charset="0"/>
              </a:rPr>
            </a:br>
            <a:r>
              <a:rPr lang="ru-RU" sz="2200" i="1">
                <a:latin typeface="Times New Roman" pitchFamily="18" charset="0"/>
                <a:cs typeface="Times New Roman" pitchFamily="18" charset="0"/>
              </a:rPr>
              <a:t>Я только даю им условия, при которых они могут сами учиться»</a:t>
            </a:r>
            <a:br>
              <a:rPr lang="ru-RU" sz="2200" i="1">
                <a:latin typeface="Times New Roman" pitchFamily="18" charset="0"/>
                <a:cs typeface="Times New Roman" pitchFamily="18" charset="0"/>
              </a:rPr>
            </a:br>
            <a:r>
              <a:rPr lang="ru-RU" sz="2200" i="1">
                <a:latin typeface="Times New Roman" pitchFamily="18" charset="0"/>
                <a:cs typeface="Times New Roman" pitchFamily="18" charset="0"/>
              </a:rPr>
              <a:t>Альберт Энштейн</a:t>
            </a:r>
            <a:br>
              <a:rPr lang="ru-RU"/>
            </a:br>
            <a:r>
              <a:rPr lang="ru-RU" sz="8900" b="1"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8900" b="1">
                <a:latin typeface="Times New Roman" pitchFamily="18" charset="0"/>
                <a:cs typeface="Times New Roman" pitchFamily="18" charset="0"/>
              </a:rPr>
            </a:br>
            <a:r>
              <a:rPr lang="ru-RU" sz="8900" b="1"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8900" b="1">
                <a:latin typeface="Times New Roman" pitchFamily="18" charset="0"/>
                <a:cs typeface="Times New Roman" pitchFamily="18" charset="0"/>
              </a:rPr>
            </a:br>
            <a:r>
              <a:rPr lang="ru-RU" sz="8900" b="1"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2348880"/>
          </a:xfrm>
        </p:spPr>
        <p:txBody>
          <a:bodyPr>
            <a:normAutofit fontScale="90000"/>
          </a:bodyPr>
          <a:lstStyle/>
          <a:p>
            <a:r>
              <a:rPr lang="ru-RU"/>
              <a:t> </a:t>
            </a:r>
            <a:br>
              <a:rPr lang="ru-RU"/>
            </a:br>
            <a:r>
              <a:rPr lang="ru-RU"/>
              <a:t> </a:t>
            </a:r>
            <a:br>
              <a:rPr lang="ru-RU"/>
            </a:b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Автор учебно-методического пособия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«Детская универсальная STEAM-лаборатория» -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создатель и руководитель проектов: интерактивный музей наук «Лабораториум»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и «Детский Университет»,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автор образовательного проекта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«150 культур Дона», поддержанного Президентом Российской Федерации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Путиным В.В.,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мама 4 детей, награждена почетным дипломом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«За воспитание детей» (2012г)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Беляк Екатерина Александровна.</a:t>
            </a:r>
            <a:br>
              <a:rPr lang="ru-RU"/>
            </a:br>
            <a:endParaRPr lang="ru-RU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75656" y="3068960"/>
            <a:ext cx="6408712" cy="36004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2448272"/>
          </a:xfrm>
        </p:spPr>
        <p:txBody>
          <a:bodyPr>
            <a:norm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Наша цель - дать дошкольникам современное, конкурентоспособное образование и профориентацию в рамках реализации учебно-методического пособия «Детская универсальная STEAM-лаборатория» на основе новейших исследований в области возрастной пластичности мозга детей, особенностей цифрового мира, с учетом  кадровых приоритетов в области военной и космической инженерии, систем кибербезопасности, и с опорой на отечественный опыт дошкольной педагогики.</a:t>
            </a:r>
            <a:br>
              <a:rPr lang="ru-RU"/>
            </a:br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00113" y="2113338"/>
            <a:ext cx="7632700" cy="396006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1"/>
          </a:gradFill>
        </p:spPr>
        <p:txBody>
          <a:bodyPr wrap="square">
            <a:spAutoFit/>
          </a:bodyPr>
          <a:lstStyle/>
          <a:p>
            <a:pPr marL="355600" lvl="0" defTabSz="987461">
              <a:defRPr/>
            </a:pPr>
            <a:endParaRPr lang="ru-RU" b="1" u="sng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3216099"/>
            <a:ext cx="9001156" cy="7078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5600" marR="0" lvl="0" indent="-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20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0" lvl="0" indent="-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endParaRPr kumimoji="0" lang="ru-RU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0" y="701742"/>
            <a:ext cx="9144000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0" y="-38014"/>
            <a:ext cx="9144000" cy="9233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err="1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Учебно - методическое пособие «Детская универсальная STEAM - лаборатория»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1" i="0" u="none" strike="noStrike" cap="none" normalizeH="0" baseline="0">
              <a:ln>
                <a:noFill/>
              </a:ln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0" y="413927"/>
            <a:ext cx="9144000" cy="57554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/>
              </a:tabLst>
            </a:pPr>
            <a:r>
              <a:rPr kumimoji="0" lang="ru-RU" sz="1600" b="1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                                                              Включает в себя: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учебно-методические материалы,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систему мониторинга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комплекс игровых и учебных приложений,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программируемого робота,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 err="1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USB-флеш-накопитель (информационная поддержка).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/>
              </a:tabLst>
            </a:pPr>
            <a:r>
              <a:rPr kumimoji="0" lang="ru-RU" sz="1600" b="1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                                          Полный курс:</a:t>
            </a: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5 программам (более 100 занятий).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Основы чтения — интегрированная программа.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Основы программирования.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Основы математики и теории вероятности.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Основы картографии и астрономии.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Основы криптографии.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/>
              </a:tabLst>
            </a:pPr>
            <a:r>
              <a:rPr kumimoji="0" lang="ru-RU" sz="1600" b="1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                                                            Структура занятий: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-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тему, описание используемых материалов;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-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вводную интерактивную беседу;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-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практическое исследование и STEAM-проект, сюжетно-ролевые игры;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-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рефлексивно-оценочный и заключительный этап.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/>
              </a:tabLst>
            </a:pPr>
            <a:r>
              <a:rPr kumimoji="0" lang="ru-RU" sz="1600" b="1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                                                       Для пособия разработаны: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-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36 обучающих игр;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-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63 творческих и STEAM-проектов;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-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56 заданий повышенной сложности;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-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более 200 обучающих приложений;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Char char="-"/>
              <a:tabLst>
                <a:tab pos="676275"/>
              </a:tabLst>
            </a:pPr>
            <a:r>
              <a:rPr kumimoji="0" lang="ru-RU" sz="16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более 30 презентации.</a:t>
            </a:r>
            <a:endParaRPr kumimoji="0" lang="ru-RU" sz="1600" b="0" i="0" u="none" strike="noStrike" cap="none" normalizeH="0" baseline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1"/>
          </a:gradFill>
        </p:spPr>
        <p:txBody>
          <a:bodyPr wrap="square">
            <a:spAutoFit/>
          </a:bodyPr>
          <a:lstStyle/>
          <a:p>
            <a:pPr marL="269875" lvl="0" defTabSz="987461">
              <a:defRPr/>
            </a:pPr>
            <a:r>
              <a:rPr lang="ru-RU" sz="3600" b="1" u="sng">
                <a:solidFill>
                  <a:srgbClr val="002060"/>
                </a:solidFill>
                <a:latin typeface="Book Antiqua" pitchFamily="18" charset="0"/>
              </a:rPr>
              <a:t>Программы построены по принципу « от простого к сложному» с рекомбенацией видов деятельности.</a:t>
            </a: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7544" y="1844824"/>
            <a:ext cx="8064896" cy="460851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5" name="Схема 4"/>
          <p:cNvGraphicFramePr/>
          <p:nvPr/>
        </p:nvGraphicFramePr>
        <p:xfrm>
          <a:off x="142844" y="500042"/>
          <a:ext cx="8786874" cy="4318016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"/>
            <a:ext cx="9144000" cy="707886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1"/>
          </a:gradFill>
        </p:spPr>
        <p:txBody>
          <a:bodyPr wrap="square">
            <a:spAutoFit/>
          </a:bodyPr>
          <a:lstStyle/>
          <a:p>
            <a:pPr marL="625475" defTabSz="987461">
              <a:defRPr/>
            </a:pPr>
            <a:r>
              <a:rPr lang="ru-RU" sz="4000" b="1" u="sng">
                <a:solidFill>
                  <a:srgbClr val="002060"/>
                </a:solidFill>
                <a:latin typeface="Book Antiqua" pitchFamily="18" charset="0"/>
              </a:rPr>
              <a:t>Основы чтения 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507667"/>
            <a:ext cx="9144000" cy="66171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endParaRPr kumimoji="0" lang="ru-RU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endParaRPr lang="ru-RU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endParaRPr kumimoji="0" lang="ru-RU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endParaRPr kumimoji="0" lang="ru-RU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r>
              <a:rPr kumimoji="0" lang="ru-RU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1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Реализуется параллельно с программами « Основы программирования», « Основы математики и теории вероятности», « Основы картографии и астрономии».</a:t>
            </a: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r>
              <a:rPr lang="ru-RU" sz="2000" b="1" baseline="0">
                <a:latin typeface="Times New Roman" pitchFamily="18" charset="0"/>
                <a:cs typeface="Times New Roman" pitchFamily="18" charset="0"/>
              </a:rPr>
              <a:t>- Основной метод  - запоминание слов русского языка ( 104 слова) на основе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развития фотографической памяти детей.</a:t>
            </a: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r>
              <a:rPr kumimoji="0" lang="ru-RU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-Общая</a:t>
            </a:r>
            <a:r>
              <a:rPr kumimoji="0" lang="ru-RU" sz="2000" b="1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продолжительность – 910 минут ( 7 минут  день, 5 дней  неделю, с начала изучения учебно – методического пособия « Детская универсальная  </a:t>
            </a:r>
            <a:r>
              <a:rPr kumimoji="0" lang="en-US" sz="2000" b="1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STEAM</a:t>
            </a:r>
            <a:r>
              <a:rPr kumimoji="0" lang="ru-RU" sz="2000" b="1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-лаборатория).</a:t>
            </a: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r>
              <a:rPr lang="ru-RU" sz="2000" b="1" baseline="0">
                <a:latin typeface="Times New Roman" pitchFamily="18" charset="0"/>
                <a:cs typeface="Times New Roman" pitchFamily="18" charset="0"/>
              </a:rPr>
              <a:t>-Ежедневные занятия программы « Основы чтения» проводятся  4 этапа:</a:t>
            </a: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r>
              <a:rPr kumimoji="0" lang="ru-RU" sz="2000" b="1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« Презенташки» – 1 мин.: знакомство с новыми словами (до завтрака).</a:t>
            </a: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2. «Разинашки» – 1 мин.: повторение новых слов (после завтрака).</a:t>
            </a: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3. « Закрепляшки» – 2 мин.: повторение новых слов (перед обедом).</a:t>
            </a: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r>
              <a:rPr kumimoji="0" lang="ru-RU" sz="2000" b="1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« Поиграшки» -  3мин.: повторение новых и ранее изученных слов</a:t>
            </a: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ru-RU" sz="2000" b="1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 перед/после полдника).</a:t>
            </a: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"/>
            </a:pPr>
            <a:endParaRPr kumimoji="0" lang="ru-RU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6632"/>
            <a:ext cx="3960440" cy="220323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1"/>
          </a:gradFill>
        </p:spPr>
        <p:txBody>
          <a:bodyPr wrap="squar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Основы программирования - 18 занятий по 25 минут</a:t>
            </a: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14282" y="4485322"/>
            <a:ext cx="8358246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endParaRPr kumimoji="0" lang="ru-RU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5600" marR="0" lvl="0" indent="-355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endParaRPr kumimoji="0" lang="ru-RU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928670"/>
            <a:ext cx="3643338" cy="714380"/>
          </a:xfrm>
          <a:prstGeom prst="round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>
                <a:solidFill>
                  <a:srgbClr val="002060"/>
                </a:solidFill>
              </a:rPr>
              <a:t>Цель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4008" y="908720"/>
            <a:ext cx="3929090" cy="714380"/>
          </a:xfrm>
          <a:prstGeom prst="round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>
                <a:solidFill>
                  <a:schemeClr val="tx1"/>
                </a:solidFill>
              </a:rPr>
              <a:t>Задачи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916833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введение	дошкольника в основы программирования и робототехники.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1988840"/>
            <a:ext cx="37444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формирование у дошкольника базовых навыков в области программирования и робототехники; проведение ранней профориентации по профессиям: инженер, программист, ученый, строитель, дизайнер; развитие целенаправленности и саморегуляции собственных действий, уверенности ребенка в своих силах; развитие интересов и познавательной мотивации, выработка командной деятельности; формирование позитивно-конструктивного подхода к анализу ребенком ситуации и исправлению ошибок.</a:t>
            </a: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528" y="2996952"/>
            <a:ext cx="4536504" cy="36004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6" name="Picture 2" descr="D:\С ТЕЛЕОНА\IMG_20201022_15202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915816" y="4797152"/>
            <a:ext cx="2138417" cy="184446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Slice</Template>
  <Company>Microsoft</Company>
  <PresentationFormat>On-screen Show (4:3)</PresentationFormat>
  <Paragraphs>90</Paragraphs>
  <Slides>20</Slides>
  <Notes>2</Notes>
  <TotalTime>1027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baseType="lpstr" size="28">
      <vt:lpstr>Arial</vt:lpstr>
      <vt:lpstr>Calibri</vt:lpstr>
      <vt:lpstr>Book Antiqua</vt:lpstr>
      <vt:lpstr>Bookman Old Style</vt:lpstr>
      <vt:lpstr>Times New Roman</vt:lpstr>
      <vt:lpstr>Wingdings</vt:lpstr>
      <vt:lpstr>Arial Black</vt:lpstr>
      <vt:lpstr>Тема Office</vt:lpstr>
      <vt:lpstr> </vt:lpstr>
      <vt:lpstr>Карл Фридрих Гаусс, один из величайших математиков XIX века, открыл формулу суммы арифметических рядов, когда ему было всего 8 лет.</vt:lpstr>
      <vt:lpstr>  Автор учебно-методического пособия«Детская универсальная STEAM-лаборатория» - создатель и руководитель проектов: интерактивный музей наук «Лабораториум»и «Детский Университет», автор образовательного проекта«150 культур Дона», поддержанного Президентом Российской ФедерацииПутиным В.В., мама 4 детей, награждена почетным дипломом«За воспитание детей» (2012г)Беляк Екатерина Александровна.</vt:lpstr>
      <vt:lpstr>Наша цель - дать дошкольникам современное, конкурентоспособное образование и профориентацию в рамках реализации учебно-методического пособия «Детская универсальная STEAM-лаборатория» на основе новейших исследований в области возрастной пластичности мозга детей, особенностей цифрового мира, с учетом  кадровых приоритетов в области военной и космической инженерии, систем кибербезопасности, и с опорой на отечественный опыт дошкольной педагогики.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Основы математики и теории вероятности - 18 занятий по 25 минут </vt:lpstr>
      <vt:lpstr>PowerPoint Presentation</vt:lpstr>
      <vt:lpstr>Основы картографии и астрономии - 18 занятий по 25 минут </vt:lpstr>
      <vt:lpstr>PowerPoint Presentation</vt:lpstr>
      <vt:lpstr>Основы криптографии - 18 занятий по 25 мин </vt:lpstr>
      <vt:lpstr>PowerPoint Presentation</vt:lpstr>
      <vt:lpstr>PowerPoint Presentation</vt:lpstr>
      <vt:lpstr> </vt:lpstr>
      <vt:lpstr>PowerPoint Presentation</vt:lpstr>
      <vt:lpstr>«Я никогда не учу своих учеников.Я только даю им условия, при которых они могут сами учиться»Альберт ЭнштейнСпасибо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 игровой проект «ЛЮБИМАЯ ИГРУШКА – МАТРЁШКА»  </dc:title>
  <dc:creator>Admin</dc:creator>
  <cp:lastModifiedBy>Руслан Ишмуратов</cp:lastModifiedBy>
  <cp:revision>114</cp:revision>
  <dcterms:created xsi:type="dcterms:W3CDTF">2010-11-29T19:47:29Z</dcterms:created>
  <dcterms:modified xsi:type="dcterms:W3CDTF">2022-02-20T08:06:16Z</dcterms:modified>
</cp:coreProperties>
</file>