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themeOverride+xml" PartName="/ppt/theme/themeOverride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96" r:id="rId3"/>
    <p:sldId id="257" r:id="rId4"/>
    <p:sldId id="285" r:id="rId5"/>
    <p:sldId id="290" r:id="rId6"/>
    <p:sldId id="260" r:id="rId7"/>
    <p:sldId id="291" r:id="rId8"/>
    <p:sldId id="293" r:id="rId9"/>
    <p:sldId id="294" r:id="rId10"/>
    <p:sldId id="297" r:id="rId11"/>
    <p:sldId id="298" r:id="rId12"/>
    <p:sldId id="306" r:id="rId13"/>
    <p:sldId id="308" r:id="rId14"/>
    <p:sldId id="307" r:id="rId15"/>
    <p:sldId id="309" r:id="rId16"/>
    <p:sldId id="304" r:id="rId17"/>
    <p:sldId id="300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60"/>
  </p:normalViewPr>
  <p:slideViewPr>
    <p:cSldViewPr showGuides="1"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768159D-BAAF-42D5-8A75-C5AE5FF5C2BA}" type="datetimeFigureOut">
              <a:rPr lang="ru-RU"/>
              <a:pPr>
                <a:defRPr/>
              </a:pPr>
              <a:t>01.06.2021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329A2A1-13CF-42B6-9482-7718D2A99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1305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33821-91B4-4648-81FD-C8EA75FF0310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372692-00A5-4801-A07A-995696955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65828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DAA2-72DE-46B1-B940-F442B686FC92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16A5A-8122-488E-9FD8-FD1147C1C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3550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81325-B45E-4FEC-B5F7-BA730C3B540B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4835C-2265-4BDF-9FB3-892DC7EB3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4038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48D277A-8A66-4E9F-B6B5-1B75922AC70C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47A037-DC73-40DB-B3B0-E48F33672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71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E4BE4-3CCA-497E-A091-4C0E880B0EFE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030941-5ABF-499C-A586-B70261B92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64033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52AB0-F07B-42F1-8652-9CDFD3545DAF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8C0B5-CBC3-4DB5-A9D7-71892D0C1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4368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BC8B7-63F9-4739-9830-856E217076D5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98163-E15C-413B-AD26-8D1F80B13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3047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0AF8D7-4EB7-41E2-A2DF-2EC9176515EF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D7DFAC-666B-4E2D-BFE2-864124AC5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466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B4D60-4942-453D-96ED-DF4AB5BAC2E7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078FC-CDC2-4BB2-B52E-41101833C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1460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397651-5DD6-49DE-882A-F62F2FC912A7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3E2772-7C12-4C38-87E6-49DD81748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0125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ая соединительная линия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00CB575-401D-4639-9E07-823D4B67BD97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22777F-E7C6-4456-9075-022C6E7C6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26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132E09-2C59-46D4-90DB-49F959ECD1DC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1" smtClean="0">
                <a:solidFill>
                  <a:srgbClr val="FFFFFF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10274952-D678-4061-A775-EAF8F3C14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12" r:id="rId4"/>
    <p:sldLayoutId id="2147483713" r:id="rId5"/>
    <p:sldLayoutId id="2147483720" r:id="rId6"/>
    <p:sldLayoutId id="2147483714" r:id="rId7"/>
    <p:sldLayoutId id="2147483721" r:id="rId8"/>
    <p:sldLayoutId id="2147483722" r:id="rId9"/>
    <p:sldLayoutId id="2147483715" r:id="rId10"/>
    <p:sldLayoutId id="21474837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anose="05000000000000000000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anose="05000000000000000000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25727">
            <a:off x="2140667" y="780890"/>
            <a:ext cx="5943554" cy="296767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i="1" lang="ru-RU" smtClean="0" sz="5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Готовность ребёнка </a:t>
            </a:r>
            <a:br>
              <a:rPr dirty="0" i="1" lang="ru-RU" smtClean="0" sz="5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dirty="0" i="1" lang="ru-RU" smtClean="0" sz="5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с </a:t>
            </a:r>
            <a:r>
              <a:rPr dirty="0" err="1" i="1" lang="ru-RU" smtClean="0" sz="5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овз</a:t>
            </a:r>
            <a:r>
              <a:rPr dirty="0" i="1" lang="ru-RU" smtClean="0" sz="5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/>
            </a:r>
            <a:br>
              <a:rPr dirty="0" i="1" lang="ru-RU" smtClean="0" sz="5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dirty="0" i="1" lang="ru-RU" smtClean="0" sz="5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к школе   </a:t>
            </a:r>
            <a:endParaRPr dirty="0" i="1" lang="ru-RU" sz="5400">
              <a:solidFill>
                <a:srgbClr val="0070C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395288" y="5084763"/>
            <a:ext cx="5329237" cy="11525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i="1" lang="ru-RU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dirty="0" i="1" lang="ru-RU" smtClean="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Авторы:  педагог-психолог Чернова А.Ю.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dirty="0" i="1" lang="ru-RU" smtClean="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                  учитель-логопед Попова Е.В.</a:t>
            </a:r>
          </a:p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dirty="0" i="1" lang="ru-RU" smtClean="0">
                <a:solidFill>
                  <a:schemeClr val="accent3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i="1" lang="ru-RU" smtClean="0">
                <a:solidFill>
                  <a:srgbClr val="7030A0"/>
                </a:solidFill>
                <a:latin charset="0" pitchFamily="18" typeface="Times New Roman"/>
                <a:cs charset="0" pitchFamily="18" typeface="Times New Roman"/>
              </a:rPr>
              <a:t>СП-д\с №28 «Ёлочка» </a:t>
            </a:r>
            <a:r>
              <a:rPr dirty="0" err="1" i="1" lang="ru-RU" smtClean="0">
                <a:solidFill>
                  <a:srgbClr val="7030A0"/>
                </a:solidFill>
                <a:latin charset="0" pitchFamily="18" typeface="Times New Roman"/>
                <a:cs charset="0" pitchFamily="18" typeface="Times New Roman"/>
              </a:rPr>
              <a:t>г.о.Чапаевск</a:t>
            </a:r>
            <a:endParaRPr dirty="0" i="1" lang="ru-RU" smtClean="0">
              <a:solidFill>
                <a:srgbClr val="7030A0"/>
              </a:solidFill>
              <a:latin charset="0" pitchFamily="18" typeface="Times New Roman"/>
              <a:cs charset="0" pitchFamily="18" typeface="Times New Roman"/>
            </a:endParaRPr>
          </a:p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dirty="0" i="1"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2"/>
          <a:srcRect b="110" r="-1"/>
          <a:stretch/>
        </p:blipFill>
        <p:spPr>
          <a:xfrm>
            <a:off x="6012160" y="3789040"/>
            <a:ext cx="2757922" cy="2722149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3"/>
          <a:srcRect b="-71" r="-731"/>
          <a:stretch/>
        </p:blipFill>
        <p:spPr>
          <a:xfrm>
            <a:off x="6586056" y="397954"/>
            <a:ext cx="2191595" cy="2671006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 sz="quarter"/>
          </p:nvPr>
        </p:nvSpPr>
        <p:spPr>
          <a:xfrm>
            <a:off x="364784" y="1571612"/>
            <a:ext cx="4014048" cy="4693946"/>
          </a:xfrm>
        </p:spPr>
        <p:txBody>
          <a:bodyPr/>
          <a:lstStyle/>
          <a:p>
            <a:pPr algn="ctr" indent="0" marL="0">
              <a:buNone/>
            </a:pPr>
            <a:r>
              <a:rPr dirty="0" lang="ru-RU">
                <a:solidFill>
                  <a:srgbClr val="00B050"/>
                </a:solidFill>
                <a:latin charset="0" pitchFamily="18" typeface="Times New Roman"/>
                <a:cs charset="0" pitchFamily="18" typeface="Times New Roman"/>
              </a:rPr>
              <a:t>общение со взрослыми</a:t>
            </a:r>
          </a:p>
          <a:p>
            <a:pPr eaLnBrk="1" fontAlgn="auto" hangingPunct="1">
              <a:spcAft>
                <a:spcPts val="0"/>
              </a:spcAft>
              <a:buFont charset="0" panose="020B0604020202020204" pitchFamily="34" typeface="Arial"/>
              <a:buChar char="•"/>
              <a:defRPr/>
            </a:pPr>
            <a:r>
              <a:rPr dirty="0" lang="ru-RU" sz="1800">
                <a:solidFill>
                  <a:schemeClr val="accent2">
                    <a:lumMod val="75000"/>
                  </a:schemeClr>
                </a:solidFill>
              </a:rPr>
              <a:t>у</a:t>
            </a:r>
            <a:r>
              <a:rPr dirty="0" lang="ru-RU" smtClean="0" sz="1800">
                <a:solidFill>
                  <a:schemeClr val="accent2">
                    <a:lumMod val="75000"/>
                  </a:schemeClr>
                </a:solidFill>
              </a:rPr>
              <a:t>меть соблюдать чувство дистанции;</a:t>
            </a:r>
          </a:p>
          <a:p>
            <a:pPr eaLnBrk="1" fontAlgn="auto" hangingPunct="1">
              <a:spcAft>
                <a:spcPts val="0"/>
              </a:spcAft>
              <a:buFont charset="0" panose="020B0604020202020204" pitchFamily="34" typeface="Arial"/>
              <a:buChar char="•"/>
              <a:defRPr/>
            </a:pPr>
            <a:r>
              <a:rPr dirty="0" lang="ru-RU" sz="1800">
                <a:solidFill>
                  <a:schemeClr val="accent3">
                    <a:lumMod val="75000"/>
                  </a:schemeClr>
                </a:solidFill>
              </a:rPr>
              <a:t>н</a:t>
            </a:r>
            <a:r>
              <a:rPr dirty="0" lang="ru-RU" smtClean="0" sz="1800">
                <a:solidFill>
                  <a:schemeClr val="accent3">
                    <a:lumMod val="75000"/>
                  </a:schemeClr>
                </a:solidFill>
              </a:rPr>
              <a:t>е боится обращаться с вопросом, просьбой; </a:t>
            </a:r>
          </a:p>
          <a:p>
            <a:pPr eaLnBrk="1" fontAlgn="auto" hangingPunct="1">
              <a:spcAft>
                <a:spcPts val="0"/>
              </a:spcAft>
              <a:buFont charset="0" panose="020B0604020202020204" pitchFamily="34" typeface="Arial"/>
              <a:buChar char="•"/>
              <a:defRPr/>
            </a:pPr>
            <a:r>
              <a:rPr dirty="0" lang="ru-RU" smtClean="0" sz="1800">
                <a:solidFill>
                  <a:schemeClr val="accent2">
                    <a:lumMod val="75000"/>
                  </a:schemeClr>
                </a:solidFill>
              </a:rPr>
              <a:t>понимает интонацию взрослого;</a:t>
            </a:r>
          </a:p>
          <a:p>
            <a:pPr eaLnBrk="1" fontAlgn="auto" hangingPunct="1">
              <a:spcAft>
                <a:spcPts val="0"/>
              </a:spcAft>
              <a:buFont charset="0" panose="020B0604020202020204" pitchFamily="34" typeface="Arial"/>
              <a:buChar char="•"/>
              <a:defRPr/>
            </a:pPr>
            <a:r>
              <a:rPr dirty="0" lang="ru-RU" smtClean="0" sz="1800">
                <a:solidFill>
                  <a:schemeClr val="accent2">
                    <a:lumMod val="75000"/>
                  </a:schemeClr>
                </a:solidFill>
              </a:rPr>
              <a:t>понимает мимику взрослого.</a:t>
            </a:r>
            <a:endParaRPr dirty="0" lang="ru-RU" sz="1800"/>
          </a:p>
        </p:txBody>
      </p:sp>
      <p:sp>
        <p:nvSpPr>
          <p:cNvPr id="4" name="Объект 3"/>
          <p:cNvSpPr>
            <a:spLocks noGrp="1"/>
          </p:cNvSpPr>
          <p:nvPr>
            <p:ph idx="2" sz="quarter"/>
          </p:nvPr>
        </p:nvSpPr>
        <p:spPr>
          <a:xfrm>
            <a:off x="4378832" y="1571611"/>
            <a:ext cx="4478216" cy="4786347"/>
          </a:xfrm>
        </p:spPr>
        <p:txBody>
          <a:bodyPr/>
          <a:lstStyle/>
          <a:p>
            <a:pPr algn="ctr" indent="0" marL="0">
              <a:buNone/>
            </a:pPr>
            <a:r>
              <a:rPr dirty="0" lang="ru-RU" smtClean="0">
                <a:solidFill>
                  <a:srgbClr val="00B050"/>
                </a:solidFill>
                <a:latin charset="0" pitchFamily="18" typeface="Times New Roman"/>
                <a:cs charset="0" pitchFamily="18" typeface="Times New Roman"/>
              </a:rPr>
              <a:t>общение </a:t>
            </a:r>
            <a:r>
              <a:rPr dirty="0" lang="ru-RU">
                <a:solidFill>
                  <a:srgbClr val="00B050"/>
                </a:solidFill>
                <a:latin charset="0" pitchFamily="18" typeface="Times New Roman"/>
                <a:cs charset="0" pitchFamily="18" typeface="Times New Roman"/>
              </a:rPr>
              <a:t>со сверстниками</a:t>
            </a:r>
          </a:p>
          <a:p>
            <a:pPr>
              <a:buFont charset="0" panose="020B0604020202020204" pitchFamily="34" typeface="Arial"/>
              <a:buChar char="•"/>
            </a:pPr>
            <a:r>
              <a:rPr dirty="0" lang="ru-RU" smtClean="0" sz="1800">
                <a:solidFill>
                  <a:schemeClr val="accent3">
                    <a:lumMod val="75000"/>
                  </a:schemeClr>
                </a:solidFill>
              </a:rPr>
              <a:t>понимать </a:t>
            </a:r>
            <a:r>
              <a:rPr dirty="0" lang="ru-RU" sz="1800">
                <a:solidFill>
                  <a:schemeClr val="accent3">
                    <a:lumMod val="75000"/>
                  </a:schemeClr>
                </a:solidFill>
              </a:rPr>
              <a:t>сверстника откликаться на его </a:t>
            </a:r>
            <a:r>
              <a:rPr dirty="0" lang="ru-RU" smtClean="0" sz="1800">
                <a:solidFill>
                  <a:schemeClr val="accent3">
                    <a:lumMod val="75000"/>
                  </a:schemeClr>
                </a:solidFill>
              </a:rPr>
              <a:t>просьбу; </a:t>
            </a:r>
            <a:endParaRPr dirty="0" lang="ru-RU" sz="1800">
              <a:solidFill>
                <a:schemeClr val="accent3">
                  <a:lumMod val="75000"/>
                </a:schemeClr>
              </a:solidFill>
              <a:latin charset="0" pitchFamily="18" typeface="Times New Roman"/>
              <a:cs charset="0" pitchFamily="18" typeface="Times New Roman"/>
            </a:endParaRPr>
          </a:p>
          <a:p>
            <a:pPr>
              <a:buFont charset="0" panose="020B0604020202020204" pitchFamily="34" typeface="Arial"/>
              <a:buChar char="•"/>
            </a:pPr>
            <a:r>
              <a:rPr dirty="0" lang="ru-RU" sz="1800">
                <a:solidFill>
                  <a:schemeClr val="accent2">
                    <a:lumMod val="75000"/>
                  </a:schemeClr>
                </a:solidFill>
              </a:rPr>
              <a:t>уметь договариваться;</a:t>
            </a:r>
            <a:endParaRPr dirty="0" lang="ru-RU" sz="1800"/>
          </a:p>
          <a:p>
            <a:pPr>
              <a:buFont charset="0" panose="020B0604020202020204" pitchFamily="34" typeface="Arial"/>
              <a:buChar char="•"/>
            </a:pPr>
            <a:r>
              <a:rPr dirty="0" lang="ru-RU" sz="1800">
                <a:solidFill>
                  <a:schemeClr val="accent2">
                    <a:lumMod val="75000"/>
                  </a:schemeClr>
                </a:solidFill>
              </a:rPr>
              <a:t>уметь кооперироваться</a:t>
            </a:r>
            <a:r>
              <a:rPr dirty="0" lang="ru-RU" smtClean="0" sz="180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pPr>
              <a:buFont charset="0" panose="020B0604020202020204" pitchFamily="34" typeface="Arial"/>
              <a:buChar char="•"/>
            </a:pPr>
            <a:r>
              <a:rPr dirty="0" lang="ru-RU" sz="1800">
                <a:solidFill>
                  <a:schemeClr val="accent3">
                    <a:lumMod val="75000"/>
                  </a:schemeClr>
                </a:solidFill>
              </a:rPr>
              <a:t>вступать в диалог, поддерживать и вести его </a:t>
            </a:r>
            <a:r>
              <a:rPr dirty="0" lang="ru-RU" smtClean="0" sz="1800">
                <a:solidFill>
                  <a:schemeClr val="accent3">
                    <a:lumMod val="75000"/>
                  </a:schemeClr>
                </a:solidFill>
              </a:rPr>
              <a:t>последовательно;</a:t>
            </a:r>
            <a:r>
              <a:rPr dirty="0" lang="ru-RU" sz="1800"/>
              <a:t> </a:t>
            </a:r>
            <a:endParaRPr dirty="0" lang="ru-RU" smtClean="0" sz="1800"/>
          </a:p>
          <a:p>
            <a:pPr>
              <a:buFont charset="0" panose="020B0604020202020204" pitchFamily="34" typeface="Arial"/>
              <a:buChar char="•"/>
            </a:pPr>
            <a:r>
              <a:rPr dirty="0" lang="ru-RU" sz="180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dirty="0" lang="ru-RU" smtClean="0" sz="1800">
                <a:solidFill>
                  <a:schemeClr val="accent2">
                    <a:lumMod val="75000"/>
                  </a:schemeClr>
                </a:solidFill>
              </a:rPr>
              <a:t>тветственный за свои поступки;</a:t>
            </a:r>
          </a:p>
          <a:p>
            <a:pPr>
              <a:buFont charset="0" panose="020B0604020202020204" pitchFamily="34" typeface="Arial"/>
              <a:buChar char="•"/>
            </a:pPr>
            <a:r>
              <a:rPr dirty="0" lang="ru-RU" sz="1800">
                <a:solidFill>
                  <a:schemeClr val="accent2">
                    <a:lumMod val="75000"/>
                  </a:schemeClr>
                </a:solidFill>
              </a:rPr>
              <a:t>у</a:t>
            </a:r>
            <a:r>
              <a:rPr dirty="0" lang="ru-RU" smtClean="0" sz="1800">
                <a:solidFill>
                  <a:schemeClr val="accent2">
                    <a:lumMod val="75000"/>
                  </a:schemeClr>
                </a:solidFill>
              </a:rPr>
              <a:t>меющий уступать;</a:t>
            </a:r>
          </a:p>
          <a:p>
            <a:pPr>
              <a:buFont charset="0" panose="020B0604020202020204" pitchFamily="34" typeface="Arial"/>
              <a:buChar char="•"/>
            </a:pPr>
            <a:r>
              <a:rPr dirty="0" lang="ru-RU" smtClean="0" sz="180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dirty="0" lang="ru-RU" smtClean="0" sz="1800">
                <a:solidFill>
                  <a:schemeClr val="accent3">
                    <a:lumMod val="75000"/>
                  </a:schemeClr>
                </a:solidFill>
              </a:rPr>
              <a:t>умеющий подчиниться мнению большинства;</a:t>
            </a:r>
          </a:p>
          <a:p>
            <a:pPr>
              <a:buFont charset="0" panose="020B0604020202020204" pitchFamily="34" typeface="Arial"/>
              <a:buChar char="•"/>
            </a:pPr>
            <a:r>
              <a:rPr dirty="0" lang="ru-RU" smtClean="0" sz="1800">
                <a:solidFill>
                  <a:schemeClr val="accent3">
                    <a:lumMod val="75000"/>
                  </a:schemeClr>
                </a:solidFill>
              </a:rPr>
              <a:t>-умеющий высказывать свою точку зрения.</a:t>
            </a:r>
          </a:p>
          <a:p>
            <a:endParaRPr dirty="0" lang="ru-RU" smtClean="0" sz="180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 indent="-274320" marL="274320">
              <a:spcAft>
                <a:spcPts val="0"/>
              </a:spcAft>
              <a:buFont typeface="Wingdings"/>
              <a:buNone/>
              <a:defRPr/>
            </a:pPr>
            <a:r>
              <a:rPr dirty="0" lang="ru-RU" smtClean="0" sz="1800">
                <a:solidFill>
                  <a:schemeClr val="accent2">
                    <a:lumMod val="75000"/>
                  </a:schemeClr>
                </a:solidFill>
              </a:rPr>
              <a:t>    </a:t>
            </a:r>
            <a:endParaRPr dirty="0" lang="ru-RU" sz="180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11096" y="12820"/>
            <a:ext cx="8745952" cy="679876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txBody>
          <a:bodyPr/>
          <a:lstStyle/>
          <a:p>
            <a:pPr eaLnBrk="1" fontAlgn="auto" hangingPunct="1">
              <a:spcAft>
                <a:spcPts val="0"/>
              </a:spcAft>
              <a:buFont charset="2" pitchFamily="2" typeface="Wingdings"/>
              <a:buChar char="Ø"/>
              <a:defRPr/>
            </a:pPr>
            <a:r>
              <a:rPr b="1" dirty="0" i="1" lang="ru-RU" smtClean="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i="1" lang="ru-RU" smtClean="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Коммуникативная готовность</a:t>
            </a:r>
            <a:endParaRPr b="1" dirty="0" i="1" lang="ru-RU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096" y="639543"/>
            <a:ext cx="8745952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txBody>
          <a:bodyPr rtlCol="0" wrap="square">
            <a:spAutoFit/>
          </a:bodyPr>
          <a:lstStyle/>
          <a:p>
            <a:pPr algn="ctr">
              <a:buFontTx/>
              <a:buChar char="-"/>
            </a:pPr>
            <a:r>
              <a:rPr dirty="0" lang="ru-RU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проявляется </a:t>
            </a:r>
            <a:r>
              <a:rPr dirty="0" lang="ru-RU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в гармоничном взаимодействии ребенка с окружающим миром, со сверстниками и </a:t>
            </a:r>
            <a:r>
              <a:rPr dirty="0" lang="ru-RU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взрослыми</a:t>
            </a:r>
          </a:p>
          <a:p>
            <a:pPr algn="ctr"/>
            <a:r>
              <a:rPr dirty="0" lang="ru-RU" smtClean="0">
                <a:ln>
                  <a:solidFill>
                    <a:srgbClr val="FF0000"/>
                  </a:solidFill>
                </a:ln>
              </a:rPr>
              <a:t>ОВЗ: нарушены процессы регуляции и контроля</a:t>
            </a:r>
            <a:endParaRPr dirty="0" lang="ru-RU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2"/>
          <a:srcRect b="50" r="-1"/>
          <a:stretch/>
        </p:blipFill>
        <p:spPr>
          <a:xfrm>
            <a:off x="428596" y="4286256"/>
            <a:ext cx="3688589" cy="239806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8088885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712968" cy="620688"/>
          </a:xfr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параметр  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готовность</a:t>
            </a:r>
            <a:endParaRPr lang="ru-RU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590183"/>
            <a:ext cx="8822214" cy="6023000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2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большой запас слов     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знает буквы (гласные, согласные)      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различает звуки на слух, слышит их место в слове;       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имеет элементарный запас знаний по математике (счёт и  счётные операции в пределах 10, знание геометрических фигур, ориентирование в пространстве (на листе бумаги, в клетке и т.д.), времени – часы, части суток, дни недели, времена года и т.д.)  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хорошо подготовленной к письму рукой (правильно держит карандаш, кисть, сильная моторика, навыки рисования)        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умеет обращаться со школьными принадлежностями;    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умеет приготовиться к уроку (аккуратно расположить принадлежности на парте, аккуратно сложить их в портфель)      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обладает элементарными навыками самообслуживания (умеет самостоятельно переодеться, знает, где его вещи)      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аккуратен в одежде     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7884368" y="530120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6732240" y="5157192"/>
            <a:ext cx="792088" cy="7697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902587" y="531344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866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параметр  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Речевая готовность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0" y="857232"/>
            <a:ext cx="9001156" cy="6000767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8001024" y="4857760"/>
            <a:ext cx="1008112" cy="10081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6643702" y="5857892"/>
            <a:ext cx="714380" cy="6715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7929586" y="614364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785786" y="1000108"/>
            <a:ext cx="7072362" cy="178595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Требования к речи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будущего первоклассника согласно ФГОС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Умение правильно произносить все звуки речи различать их на слух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Умение употреблять разные части речи точно по смыслу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Использовать в речи синонимы, антонимы, существительные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Умение отвечать на вопросы и задавать их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Умение составлять рассказы (по плану, предложенному взрослыми)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910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8786842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уметь общаться в диалоге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уметь задавать вопросы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отвечать на вопросы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иметь навык пересказа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обладать  довольно обширным словарем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обладать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основами грамматического строя речи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обладать  связным высказыванием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обладать  элементами монологической речи 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algn="ctr" eaLnBrk="1" fontAlgn="auto" hangingPunct="1">
              <a:lnSpc>
                <a:spcPct val="11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   </a:t>
            </a:r>
          </a:p>
          <a:p>
            <a:pPr marL="274320" indent="-274320" algn="ctr" eaLnBrk="1" fontAlgn="auto" hangingPunct="1">
              <a:lnSpc>
                <a:spcPct val="11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уровню речевого развития ребенка </a:t>
            </a:r>
          </a:p>
          <a:p>
            <a:pPr marL="274320" indent="-274320" algn="ctr" eaLnBrk="1" fontAlgn="auto" hangingPunct="1">
              <a:lnSpc>
                <a:spcPct val="11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определяется во многом готовность или неготовность ребенка к школе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571868" y="3929066"/>
            <a:ext cx="1357323" cy="864096"/>
          </a:xfrm>
          <a:prstGeom prst="downArrow">
            <a:avLst>
              <a:gd name="adj1" fmla="val 50000"/>
              <a:gd name="adj2" fmla="val 596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Объект 2"/>
          <p:cNvSpPr>
            <a:spLocks noGrp="1"/>
          </p:cNvSpPr>
          <p:nvPr>
            <p:ph idx="1" sz="quarter"/>
          </p:nvPr>
        </p:nvSpPr>
        <p:spPr>
          <a:xfrm flipH="1">
            <a:off x="10358478" y="3357562"/>
            <a:ext cx="428628" cy="857232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>
              <a:buFont charset="2" pitchFamily="2" typeface="Wingdings"/>
              <a:buChar char="q"/>
            </a:pPr>
            <a:endParaRPr b="1" dirty="0" lang="ru-RU" smtClean="0" sz="1800">
              <a:solidFill>
                <a:schemeClr val="accent3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214422"/>
            <a:ext cx="3429024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rgbClr val="7030A0"/>
                </a:solidFill>
                <a:latin charset="0" pitchFamily="18" typeface="Times New Roman"/>
                <a:cs charset="0" pitchFamily="18" typeface="Times New Roman"/>
              </a:rPr>
              <a:t>Нарушения фонетико-фонематического восприятия</a:t>
            </a:r>
            <a:endParaRPr b="1" dirty="0" lang="ru-RU" sz="2000">
              <a:solidFill>
                <a:srgbClr val="7030A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1357298"/>
            <a:ext cx="3071834" cy="4001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rgbClr val="7030A0"/>
                </a:solidFill>
                <a:latin charset="0" pitchFamily="18" typeface="Times New Roman"/>
                <a:cs charset="0" pitchFamily="18" typeface="Times New Roman"/>
              </a:rPr>
              <a:t>звукопроизношение</a:t>
            </a:r>
            <a:endParaRPr b="1" dirty="0" lang="ru-RU" sz="2000">
              <a:solidFill>
                <a:srgbClr val="7030A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3571876"/>
            <a:ext cx="5214974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rgbClr val="00B050"/>
                </a:solidFill>
                <a:latin charset="0" pitchFamily="18" typeface="Times New Roman"/>
                <a:cs charset="0" pitchFamily="18" typeface="Times New Roman"/>
              </a:rPr>
              <a:t>нарушение анализа и синтеза (основного компонента педагогической готовности)</a:t>
            </a:r>
            <a:endParaRPr b="1" dirty="0" lang="ru-RU" sz="2000">
              <a:solidFill>
                <a:srgbClr val="00B05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298" y="5143512"/>
            <a:ext cx="3643337" cy="4001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err="1" lang="ru-RU" smtClean="0" sz="20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дисграфия</a:t>
            </a:r>
            <a:r>
              <a:rPr b="1" dirty="0" lang="ru-RU" smtClean="0" sz="20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, </a:t>
            </a:r>
            <a:r>
              <a:rPr b="1" dirty="0" err="1" lang="ru-RU" smtClean="0" sz="20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дислексия</a:t>
            </a:r>
            <a:endParaRPr b="1" dirty="0" lang="ru-RU" sz="20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428728" y="274638"/>
            <a:ext cx="6496072" cy="582594"/>
          </a:xfrm>
        </p:spPr>
        <p:txBody>
          <a:bodyPr/>
          <a:lstStyle/>
          <a:p>
            <a:endParaRPr dirty="0"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143108" y="2357430"/>
            <a:ext cx="914400" cy="9144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5679289" y="2464587"/>
            <a:ext cx="928694" cy="85725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143372" y="4714884"/>
            <a:ext cx="71438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28"/>
          <p:cNvPicPr>
            <a:picLocks noChangeAspect="1"/>
          </p:cNvPicPr>
          <p:nvPr/>
        </p:nvPicPr>
        <p:blipFill rotWithShape="1">
          <a:blip cstate="print" r:embed="rId2"/>
          <a:srcRect b="47" r="104"/>
          <a:stretch/>
        </p:blipFill>
        <p:spPr>
          <a:xfrm>
            <a:off x="6786578" y="4500570"/>
            <a:ext cx="1933678" cy="220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228901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29718" cy="6786586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Анализируя состояние здоровья детей можно сделать вывод, что необходимо комплексное сопровождение детей и работа всех специалистов ДОО. Каждый участник образовательного процесса должен работать над своей задачей: 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всестороннее развитие личности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Психолог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развитие эмоционально-волевой сферы, коммуникативных навыков и умений 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Логопед -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развитие речи и правильное звукопроизношение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Дефектолог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развитие познавательной сферы 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культуре, музыкальный руководитель, специалист по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изодеятельности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крупной и мелкой моторики, восприятия, воображения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2844" y="0"/>
            <a:ext cx="8676456" cy="6858000"/>
          </a:xfrm>
        </p:spPr>
      </p:sp>
      <p:sp>
        <p:nvSpPr>
          <p:cNvPr id="5" name="Прямоугольник 4"/>
          <p:cNvSpPr/>
          <p:nvPr/>
        </p:nvSpPr>
        <p:spPr>
          <a:xfrm>
            <a:off x="1187624" y="1340768"/>
            <a:ext cx="69562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комплексном сопровождении ребенка, т.е медицинском, педагогическом и психологическом каждый ребенок с ОВЗ имеет возможность быть психологически готовым к школьному обучению на своем уровне, соответственно своим личностным особенностям 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b="1" dirty="0" i="1" lang="ru-RU" smtClean="0" sz="3600">
                <a:solidFill>
                  <a:srgbClr val="FF0000"/>
                </a:solidFill>
              </a:rPr>
              <a:t>СПАСИБО ЗА ВНИМАНИЕ !</a:t>
            </a:r>
            <a:endParaRPr b="1" dirty="0" i="1" lang="ru-RU" sz="3600">
              <a:solidFill>
                <a:srgbClr val="FF0000"/>
              </a:solidFill>
            </a:endParaRPr>
          </a:p>
        </p:txBody>
      </p:sp>
      <p:pic>
        <p:nvPicPr>
          <p:cNvPr descr="https://cdn3.vectorstock.com/i/1000x1000/92/22/hand-one-two-vector-939222.jpg" id="5122" name="Picture 2"/>
          <p:cNvPicPr>
            <a:picLocks noChangeArrowheads="1" noChangeAspect="1"/>
          </p:cNvPicPr>
          <p:nvPr/>
        </p:nvPicPr>
        <p:blipFill>
          <a:blip cstate="print" r:embed="rId2"/>
          <a:srcRect b="43"/>
          <a:stretch>
            <a:fillRect/>
          </a:stretch>
        </p:blipFill>
        <p:spPr bwMode="auto">
          <a:xfrm>
            <a:off x="2214546" y="1785926"/>
            <a:ext cx="4280307" cy="4745997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48102343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080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Категории детей с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овз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Объект 2"/>
          <p:cNvSpPr>
            <a:spLocks noGrp="1"/>
          </p:cNvSpPr>
          <p:nvPr>
            <p:ph sz="quarter" idx="1"/>
          </p:nvPr>
        </p:nvSpPr>
        <p:spPr>
          <a:xfrm>
            <a:off x="0" y="740670"/>
            <a:ext cx="9144000" cy="611733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глухие дети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слабослышащие дети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слепые дети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слабовидящие дети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с тяжелыми нарушениями речи (ТНР)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с нарушениями опорно-двигательного аппарата(НОДА)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дети с задержкой психического развития (ЗПР)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дети с нарушением интеллекта (У/О) 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 расстройствами 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спектра (РА)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готовности детей с ОВЗ к школьному обучению 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Комплексное изучение детей с ОВЗ показало, что одной из проблем у данной категории детей оказывается неготовность к школьному обучению по всем параметрам при отсутствии профессионального коррекционно-развивающего сопровождения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причина неготовности: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нарушения в развитии эмоционально-волевой сферы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ФГОС « ... создаются необходимые условия для диагностики и коррекции нарушений развития и социальной адаптации, оказания ранней коррекционной помощи» </a:t>
            </a:r>
          </a:p>
          <a:p>
            <a:pPr marL="0" indent="0" algn="just">
              <a:buNone/>
            </a:pPr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8358214" y="2071678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7286644" y="1000108"/>
            <a:ext cx="720080" cy="6966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228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898525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b="1" dirty="0" i="1" lang="ru-RU" smtClean="0" sz="28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    </a:t>
            </a:r>
            <a:r>
              <a:rPr b="1" dirty="0" i="1" lang="ru-RU" smtClean="0" sz="28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Основные параметры готовности</a:t>
            </a:r>
            <a:br>
              <a:rPr b="1" dirty="0" i="1" lang="ru-RU" smtClean="0" sz="28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b="1" dirty="0" i="1" lang="ru-RU" smtClean="0" sz="28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к школьному обучению      </a:t>
            </a:r>
            <a:endParaRPr b="1" dirty="0" i="1" lang="ru-RU" sz="2800">
              <a:solidFill>
                <a:srgbClr val="002060"/>
              </a:solidFill>
              <a:cs charset="0" pitchFamily="18" typeface="Times New Roman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 sz="quarter"/>
          </p:nvPr>
        </p:nvSpPr>
        <p:spPr>
          <a:xfrm>
            <a:off x="285720" y="1357298"/>
            <a:ext cx="7639080" cy="5116526"/>
          </a:xfrm>
        </p:spPr>
        <p:txBody>
          <a:bodyPr/>
          <a:lstStyle/>
          <a:p>
            <a:pPr eaLnBrk="1" hangingPunct="1" indent="-457200" marL="457200">
              <a:buFont charset="2" panose="05000000000000000000" pitchFamily="2" typeface="Wingdings"/>
              <a:buNone/>
              <a:defRPr/>
            </a:pPr>
            <a:r>
              <a:rPr b="1" dirty="0" lang="ru-RU" smtClean="0" sz="28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1.Анатомо – физиологическая готовность</a:t>
            </a:r>
          </a:p>
          <a:p>
            <a:pPr eaLnBrk="1" hangingPunct="1" indent="-457200" marL="457200">
              <a:buFont charset="2" panose="05000000000000000000" pitchFamily="2" typeface="Wingdings"/>
              <a:buNone/>
              <a:defRPr/>
            </a:pPr>
            <a:r>
              <a:rPr b="1" dirty="0" lang="ru-RU" smtClean="0" sz="2800">
                <a:solidFill>
                  <a:srgbClr val="00B05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2.Психологическая</a:t>
            </a:r>
          </a:p>
          <a:p>
            <a:pPr eaLnBrk="1" hangingPunct="1" indent="-457200" marL="457200">
              <a:buFont charset="2" panose="05000000000000000000" pitchFamily="2" typeface="Wingdings"/>
              <a:buNone/>
              <a:defRPr/>
            </a:pPr>
            <a:r>
              <a:rPr b="1" dirty="0" lang="ru-RU" smtClean="0" sz="2800">
                <a:solidFill>
                  <a:srgbClr val="00B05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готовность:</a:t>
            </a:r>
          </a:p>
          <a:p>
            <a:pPr eaLnBrk="1" hangingPunct="1">
              <a:buFont charset="0" panose="020B0604020202020204" pitchFamily="34" typeface="Arial"/>
              <a:buChar char="•"/>
              <a:defRPr/>
            </a:pPr>
            <a:r>
              <a:rPr b="1" dirty="0" lang="ru-RU">
                <a:solidFill>
                  <a:schemeClr val="accent3">
                    <a:lumMod val="60000"/>
                    <a:lumOff val="4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</a:t>
            </a:r>
            <a:r>
              <a:rPr b="1" dirty="0" lang="ru-RU" smtClean="0">
                <a:solidFill>
                  <a:schemeClr val="accent3">
                    <a:lumMod val="60000"/>
                    <a:lumOff val="4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отивационная</a:t>
            </a:r>
          </a:p>
          <a:p>
            <a:pPr eaLnBrk="1" hangingPunct="1">
              <a:buFont charset="0" panose="020B0604020202020204" pitchFamily="34" typeface="Arial"/>
              <a:buChar char="•"/>
              <a:defRPr/>
            </a:pPr>
            <a:r>
              <a:rPr b="1" dirty="0" lang="ru-RU">
                <a:solidFill>
                  <a:schemeClr val="accent3">
                    <a:lumMod val="60000"/>
                    <a:lumOff val="4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</a:t>
            </a:r>
            <a:r>
              <a:rPr b="1" dirty="0" lang="ru-RU" smtClean="0">
                <a:solidFill>
                  <a:schemeClr val="accent3">
                    <a:lumMod val="60000"/>
                    <a:lumOff val="4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оммуникативная</a:t>
            </a:r>
          </a:p>
          <a:p>
            <a:pPr eaLnBrk="1" hangingPunct="1">
              <a:buFont charset="0" panose="020B0604020202020204" pitchFamily="34" typeface="Arial"/>
              <a:buChar char="•"/>
              <a:defRPr/>
            </a:pPr>
            <a:r>
              <a:rPr b="1" dirty="0" lang="ru-RU">
                <a:solidFill>
                  <a:schemeClr val="accent3">
                    <a:lumMod val="60000"/>
                    <a:lumOff val="4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</a:t>
            </a:r>
            <a:r>
              <a:rPr b="1" dirty="0" lang="ru-RU" smtClean="0">
                <a:solidFill>
                  <a:schemeClr val="accent3">
                    <a:lumMod val="60000"/>
                    <a:lumOff val="4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олевая</a:t>
            </a:r>
          </a:p>
          <a:p>
            <a:pPr eaLnBrk="1" hangingPunct="1">
              <a:buFont charset="0" panose="020B0604020202020204" pitchFamily="34" typeface="Arial"/>
              <a:buChar char="•"/>
              <a:defRPr/>
            </a:pPr>
            <a:r>
              <a:rPr b="1" dirty="0" lang="ru-RU" smtClean="0">
                <a:solidFill>
                  <a:schemeClr val="accent3">
                    <a:lumMod val="60000"/>
                    <a:lumOff val="4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интеллектуальная</a:t>
            </a:r>
            <a:r>
              <a:rPr dirty="0" lang="ru-RU" smtClean="0" sz="2800">
                <a:solidFill>
                  <a:srgbClr val="FFC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eaLnBrk="1" hangingPunct="1" indent="-457200" marL="457200">
              <a:buFont charset="2" panose="05000000000000000000" pitchFamily="2" typeface="Wingdings"/>
              <a:buNone/>
              <a:defRPr/>
            </a:pPr>
            <a:r>
              <a:rPr b="1" dirty="0" lang="ru-RU" smtClean="0" sz="28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3.Специальная </a:t>
            </a:r>
          </a:p>
          <a:p>
            <a:pPr eaLnBrk="1" hangingPunct="1" indent="-457200" marL="457200">
              <a:buFont charset="2" panose="05000000000000000000" pitchFamily="2" typeface="Wingdings"/>
              <a:buNone/>
              <a:defRPr/>
            </a:pPr>
            <a:r>
              <a:rPr b="1" dirty="0" lang="ru-RU" smtClean="0" sz="28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готовность</a:t>
            </a:r>
          </a:p>
          <a:p>
            <a:pPr eaLnBrk="1" hangingPunct="1" indent="-457200" marL="457200">
              <a:buNone/>
              <a:defRPr/>
            </a:pPr>
            <a:r>
              <a:rPr b="1" dirty="0" lang="ru-RU" smtClean="0" sz="28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4.Речевая готовность</a:t>
            </a:r>
            <a:endParaRPr dirty="0" lang="ru-RU" smtClean="0" sz="2800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2"/>
          <a:srcRect b="55"/>
          <a:stretch/>
        </p:blipFill>
        <p:spPr>
          <a:xfrm>
            <a:off x="5500694" y="2214554"/>
            <a:ext cx="3071834" cy="25717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5" name="Блок-схема: узел 4"/>
          <p:cNvSpPr/>
          <p:nvPr/>
        </p:nvSpPr>
        <p:spPr>
          <a:xfrm>
            <a:off x="6715140" y="4929198"/>
            <a:ext cx="741275" cy="70609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07678" y="2107397"/>
            <a:ext cx="6857998" cy="264320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0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>
              <a:defRPr/>
            </a:pPr>
            <a:r>
              <a:rPr dirty="0" i="1" lang="en-US" smtClean="0" sz="32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I </a:t>
            </a:r>
            <a:r>
              <a:rPr dirty="0" i="1" lang="ru-RU" smtClean="0" sz="32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параметр                            </a:t>
            </a:r>
            <a:r>
              <a:rPr dirty="0" lang="ru-RU" smtClean="0" sz="3200">
                <a:solidFill>
                  <a:schemeClr val="accent3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Анатомо-физиологическая                    готовность</a:t>
            </a:r>
            <a:r>
              <a:rPr dirty="0" lang="ru-RU" sz="3200">
                <a:solidFill>
                  <a:schemeClr val="accent3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/>
            </a:r>
            <a:br>
              <a:rPr dirty="0" lang="ru-RU" sz="3200">
                <a:solidFill>
                  <a:schemeClr val="accent3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</a:br>
            <a:endParaRPr dirty="0" lang="ru-RU" sz="3200">
              <a:solidFill>
                <a:schemeClr val="accent3">
                  <a:lumMod val="75000"/>
                </a:schemeClr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11267" name="Рисунок 2"/>
          <p:cNvSpPr>
            <a:spLocks noGrp="1" noTextEdit="1"/>
          </p:cNvSpPr>
          <p:nvPr>
            <p:ph idx="1" type="pic"/>
          </p:nvPr>
        </p:nvSpPr>
        <p:spPr>
          <a:ln w="9525"/>
          <a:extLst>
            <a:ext uri="{91240B29-F687-4F45-9708-019B960494DF}">
              <a14:hiddenLine xmlns:a14="http://schemas.microsoft.com/office/drawing/2010/main" xmlns="" algn="ctr" cap="rnd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8820150" y="2335213"/>
            <a:ext cx="215900" cy="2317750"/>
          </a:xfrm>
        </p:spPr>
        <p:txBody>
          <a:bodyPr/>
          <a:lstStyle/>
          <a:p>
            <a:pPr algn="ctr">
              <a:defRPr/>
            </a:pPr>
            <a:endParaRPr b="1" dirty="0" lang="ru-RU" sz="280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260350"/>
            <a:ext cx="660719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b="1" dirty="0" lang="ru-RU">
                <a:solidFill>
                  <a:srgbClr val="00B050"/>
                </a:solidFill>
                <a:latin charset="0" pitchFamily="18" typeface="Times New Roman"/>
                <a:cs charset="0" pitchFamily="18" typeface="Times New Roman"/>
              </a:rPr>
              <a:t>В шестилетнем возрасте идет процесс активного созревания </a:t>
            </a:r>
            <a:r>
              <a:rPr b="1" dirty="0" lang="ru-RU" smtClean="0">
                <a:solidFill>
                  <a:srgbClr val="00B050"/>
                </a:solidFill>
                <a:latin charset="0" pitchFamily="18" typeface="Times New Roman"/>
                <a:cs charset="0" pitchFamily="18" typeface="Times New Roman"/>
              </a:rPr>
              <a:t>организма </a:t>
            </a:r>
            <a:endParaRPr b="1" dirty="0" lang="ru-RU">
              <a:solidFill>
                <a:srgbClr val="00B050"/>
              </a:solidFill>
              <a:latin charset="0" pitchFamily="18" typeface="Times New Roman"/>
              <a:cs charset="0" pitchFamily="18" typeface="Times New Roman"/>
            </a:endParaRPr>
          </a:p>
          <a:p>
            <a:pPr algn="ctr" eaLnBrk="1" hangingPunct="1">
              <a:defRPr/>
            </a:pPr>
            <a:endParaRPr b="1" dirty="0" lang="ru-RU">
              <a:latin charset="0" pitchFamily="18" typeface="Times New Roman"/>
              <a:cs charset="0" pitchFamily="18" typeface="Times New Roman"/>
            </a:endParaRPr>
          </a:p>
          <a:p>
            <a:pPr eaLnBrk="1" hangingPunct="1" indent="-285750" marL="285750">
              <a:buFont charset="0" panose="020B0604020202020204" pitchFamily="34" typeface="Arial"/>
              <a:buChar char="•"/>
              <a:defRPr/>
            </a:pPr>
            <a:r>
              <a:rPr b="1" dirty="0" lang="ru-RU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Изменяются пропорции </a:t>
            </a:r>
            <a:r>
              <a:rPr b="1" dirty="0" lang="ru-RU" smtClean="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тела </a:t>
            </a:r>
            <a:endParaRPr b="1" dirty="0" lang="ru-RU">
              <a:latin charset="0" pitchFamily="18" typeface="Times New Roman"/>
              <a:cs charset="0" pitchFamily="18" typeface="Times New Roman"/>
            </a:endParaRPr>
          </a:p>
          <a:p>
            <a:pPr eaLnBrk="1" hangingPunct="1" indent="-285750" marL="285750">
              <a:buFont charset="0" panose="020B0604020202020204" pitchFamily="34" typeface="Arial"/>
              <a:buChar char="•"/>
              <a:defRPr/>
            </a:pPr>
            <a:r>
              <a:rPr b="1" dirty="0" lang="ru-RU">
                <a:solidFill>
                  <a:schemeClr val="accent1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Рост 7-летних детей равен 113—122 </a:t>
            </a:r>
            <a:r>
              <a:rPr b="1" dirty="0" lang="ru-RU" smtClean="0">
                <a:solidFill>
                  <a:schemeClr val="accent1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см</a:t>
            </a:r>
            <a:endParaRPr b="1" dirty="0" lang="ru-RU">
              <a:latin charset="0" pitchFamily="18" typeface="Times New Roman"/>
              <a:cs charset="0" pitchFamily="18" typeface="Times New Roman"/>
            </a:endParaRPr>
          </a:p>
          <a:p>
            <a:pPr eaLnBrk="1" hangingPunct="1" indent="-285750" marL="285750">
              <a:buFont charset="0" panose="020B0604020202020204" pitchFamily="34" typeface="Arial"/>
              <a:buChar char="•"/>
              <a:defRPr/>
            </a:pPr>
            <a:r>
              <a:rPr b="1" dirty="0" lang="ru-RU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Средний вес — 21—25 </a:t>
            </a:r>
            <a:r>
              <a:rPr b="1" dirty="0" lang="ru-RU" smtClean="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кг</a:t>
            </a:r>
            <a:endParaRPr b="1" dirty="0" lang="ru-RU">
              <a:latin charset="0" pitchFamily="18" typeface="Times New Roman"/>
              <a:cs charset="0" pitchFamily="18" typeface="Times New Roman"/>
            </a:endParaRPr>
          </a:p>
          <a:p>
            <a:pPr eaLnBrk="1" hangingPunct="1" indent="-285750" marL="285750">
              <a:buFont charset="0" panose="020B0604020202020204" pitchFamily="34" typeface="Arial"/>
              <a:buChar char="•"/>
              <a:defRPr/>
            </a:pPr>
            <a:r>
              <a:rPr b="1" dirty="0" lang="ru-RU">
                <a:solidFill>
                  <a:schemeClr val="accent1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Области мозга сформированы почти как у </a:t>
            </a:r>
            <a:r>
              <a:rPr b="1" dirty="0" lang="ru-RU" smtClean="0">
                <a:solidFill>
                  <a:schemeClr val="accent1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взрослого </a:t>
            </a:r>
            <a:endParaRPr b="1" dirty="0" lang="ru-RU">
              <a:latin charset="0" pitchFamily="18" typeface="Times New Roman"/>
              <a:cs charset="0" pitchFamily="18" typeface="Times New Roman"/>
            </a:endParaRPr>
          </a:p>
          <a:p>
            <a:pPr eaLnBrk="1" hangingPunct="1" indent="-285750" marL="285750">
              <a:buFont charset="0" panose="020B0604020202020204" pitchFamily="34" typeface="Arial"/>
              <a:buChar char="•"/>
              <a:defRPr/>
            </a:pPr>
            <a:r>
              <a:rPr b="1" dirty="0" lang="ru-RU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Хорошо развита двигательная сфера. Продолжаются процессы окостенения, но изгибы позвоночника еще неустойчивы. Идет развитие крупной и особенно мелкой </a:t>
            </a:r>
            <a:r>
              <a:rPr b="1" dirty="0" lang="ru-RU" smtClean="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мускулатуры</a:t>
            </a:r>
            <a:endParaRPr b="1" dirty="0" lang="ru-RU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  <a:p>
            <a:pPr eaLnBrk="1" hangingPunct="1" indent="-285750" marL="285750">
              <a:buFont charset="0" panose="020B0604020202020204" pitchFamily="34" typeface="Arial"/>
              <a:buChar char="•"/>
              <a:defRPr/>
            </a:pPr>
            <a:r>
              <a:rPr b="1" dirty="0" lang="ru-RU">
                <a:solidFill>
                  <a:schemeClr val="accent1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Интенсивно развивается координация мышц кисти. Тренировка пальцев рук является средством повышения интеллекта ребенка, и подготовки к </a:t>
            </a:r>
            <a:r>
              <a:rPr b="1" dirty="0" lang="ru-RU" smtClean="0">
                <a:solidFill>
                  <a:schemeClr val="accent1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письму</a:t>
            </a:r>
            <a:endParaRPr dirty="0" lang="ru-RU" smtClean="0"/>
          </a:p>
          <a:p>
            <a:pPr algn="ctr" eaLnBrk="1" hangingPunct="1" indent="-285750" marL="285750">
              <a:defRPr/>
            </a:pPr>
            <a:endParaRPr b="1" dirty="0" lang="ru-RU" smtClean="0">
              <a:latin charset="0" pitchFamily="18" typeface="Times New Roman"/>
              <a:cs charset="0" pitchFamily="18" typeface="Times New Roman"/>
            </a:endParaRPr>
          </a:p>
          <a:p>
            <a:pPr algn="ctr" eaLnBrk="1" hangingPunct="1" indent="-285750" marL="285750">
              <a:defRPr/>
            </a:pP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ОВЗ:</a:t>
            </a:r>
          </a:p>
          <a:p>
            <a:pPr algn="ctr" eaLnBrk="1" hangingPunct="1" indent="-285750" marL="285750">
              <a:buFont charset="0" panose="020B0604020202020204" pitchFamily="34" typeface="Arial"/>
              <a:buChar char="•"/>
              <a:defRPr/>
            </a:pP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ослабленное общее физическое состояние </a:t>
            </a:r>
          </a:p>
          <a:p>
            <a:pPr algn="ctr" eaLnBrk="1" hangingPunct="1" indent="-285750" marL="285750">
              <a:buFont charset="0" panose="020B0604020202020204" pitchFamily="34" typeface="Arial"/>
              <a:buChar char="•"/>
              <a:defRPr/>
            </a:pP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особое функционирование (состояние) их нервной системы, обусловливающее 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низкую работоспособность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, 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быструю утомляемость и отвлекаемость</a:t>
            </a:r>
            <a:r>
              <a:rPr dirty="0" i="1" lang="ru-RU" smtClean="0"/>
              <a:t/>
            </a:r>
            <a:br>
              <a:rPr dirty="0" i="1" lang="ru-RU" smtClean="0"/>
            </a:br>
            <a:r>
              <a:rPr dirty="0" lang="ru-RU" smtClean="0"/>
              <a:t/>
            </a:r>
            <a:br>
              <a:rPr dirty="0" lang="ru-RU" smtClean="0"/>
            </a:br>
            <a:r>
              <a:rPr dirty="0" lang="ru-RU" smtClean="0"/>
              <a:t/>
            </a:r>
            <a:br>
              <a:rPr dirty="0" lang="ru-RU" smtClean="0"/>
            </a:br>
            <a:endParaRPr b="1" dirty="0" lang="ru-RU">
              <a:solidFill>
                <a:schemeClr val="accent1">
                  <a:lumMod val="75000"/>
                </a:schemeClr>
              </a:solidFill>
              <a:latin charset="0" pitchFamily="18" typeface="Times New Roman"/>
              <a:cs charset="0" pitchFamily="18" typeface="Times New Roman"/>
            </a:endParaRPr>
          </a:p>
          <a:p>
            <a:pPr eaLnBrk="1" hangingPunct="1">
              <a:defRPr/>
            </a:pPr>
            <a:endParaRPr b="1" dirty="0" lang="ru-RU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1115616" y="6041230"/>
            <a:ext cx="601216" cy="62812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2339752" y="6175511"/>
            <a:ext cx="432048" cy="4218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2"/>
          <a:srcRect b="-112" r="-58"/>
          <a:stretch/>
        </p:blipFill>
        <p:spPr>
          <a:xfrm>
            <a:off x="5429256" y="714356"/>
            <a:ext cx="1518331" cy="1322702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36195" dir="11400000" dist="12700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dir="t" rig="soft"/>
          </a:scene3d>
          <a:sp3d contourW="12700" prstMaterial="matte">
            <a:bevelT h="50800" w="635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7467600" cy="649287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Соматическая зрелость </a:t>
            </a:r>
            <a:r>
              <a:rPr lang="ru-RU" dirty="0" smtClean="0">
                <a:solidFill>
                  <a:srgbClr val="00B050"/>
                </a:solidFill>
              </a:rPr>
              <a:t>-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513"/>
            <a:ext cx="4762500" cy="5119687"/>
          </a:xfrm>
        </p:spPr>
        <p:txBody>
          <a:bodyPr/>
          <a:lstStyle/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настоящее время проблема развития соматически больных детей становится остро актуальной, что связано: с ростом количества соматических заболеваний детей и увеличением количества часто болеющих детей дошкольного возраста. Это является следствием: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ухудшения экологической обстановки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снижения уровня здоровья родителей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нижение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уровня жизни семей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508625" y="765175"/>
            <a:ext cx="3240088" cy="5832475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buFontTx/>
              <a:buChar char="-"/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это телесное здоровье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группа здоровья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(полностью здоровые дети)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группа здоровья (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имеющие </a:t>
            </a:r>
            <a:r>
              <a:rPr lang="ru-RU" sz="1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некоторые функциональные отклонения либо какой-то риск развития хронических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недугов).</a:t>
            </a:r>
            <a:r>
              <a:rPr lang="ru-RU" sz="1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группа здоровья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(хронические </a:t>
            </a:r>
            <a:r>
              <a:rPr lang="ru-RU" sz="1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недуги на этапе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компенсации).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группа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здоровья (хронические </a:t>
            </a:r>
            <a:r>
              <a:rPr lang="ru-RU" sz="1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недуги в стадии </a:t>
            </a:r>
            <a:r>
              <a:rPr lang="ru-RU" sz="16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субкомпенсации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 группа здоровья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хроническими поражениями декомпенсации).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323528" y="5708402"/>
            <a:ext cx="1224136" cy="10329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2195736" y="601972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7812360" y="95043"/>
            <a:ext cx="936353" cy="83671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0"/>
            <a:ext cx="8786874" cy="192880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нтеллектуальная готовность детей с </a:t>
            </a:r>
            <a:r>
              <a:rPr lang="ru-RU" sz="32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овз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000240"/>
            <a:ext cx="8715436" cy="471490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определяется по уровню развития  мышления,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памяти,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внимания</a:t>
            </a:r>
          </a:p>
          <a:p>
            <a:pPr marL="0" indent="0" algn="ctr">
              <a:buNone/>
              <a:defRPr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Мышление:</a:t>
            </a:r>
          </a:p>
          <a:p>
            <a:pPr marL="0" indent="0">
              <a:buFont typeface="Wingdings" pitchFamily="2" charset="2"/>
              <a:buChar char="q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сниженный уровень интеллектуальной активности (испытывают затруднения при обобщении, анализе, сравнивании,  классификации,  абстрагировании)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0" indent="0">
              <a:buFont typeface="Wingdings" pitchFamily="2" charset="2"/>
              <a:buChar char="q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наглядно-действенное мышление развито в большей степени, чем наглядно-образное и  особенно словесно-логическое</a:t>
            </a:r>
          </a:p>
          <a:p>
            <a:pPr marL="0" indent="0">
              <a:buFont typeface="Wingdings" pitchFamily="2" charset="2"/>
              <a:buChar char="q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14290"/>
            <a:ext cx="78900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параметр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Психологическая готовность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7512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 sz="quarter"/>
          </p:nvPr>
        </p:nvSpPr>
        <p:spPr>
          <a:xfrm>
            <a:off x="35496" y="-25513"/>
            <a:ext cx="4536503" cy="6838889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b="50000" l="50000" r="50000" t="50000"/>
            </a:path>
            <a:tileRect/>
          </a:gradFill>
          <a:extLst/>
        </p:spPr>
        <p:txBody>
          <a:bodyPr/>
          <a:lstStyle/>
          <a:p>
            <a:pPr indent="0" marL="0">
              <a:buFont charset="2" panose="05000000000000000000" pitchFamily="2" typeface="Wingdings"/>
              <a:buNone/>
              <a:defRPr/>
            </a:pPr>
            <a:endParaRPr b="1" dirty="0" lang="ru-RU" smtClean="0">
              <a:solidFill>
                <a:schemeClr val="accent3">
                  <a:lumMod val="75000"/>
                </a:schemeClr>
              </a:solidFill>
            </a:endParaRPr>
          </a:p>
          <a:p>
            <a:pPr indent="0" marL="0">
              <a:buFont charset="2" panose="05000000000000000000" pitchFamily="2" typeface="Wingdings"/>
              <a:buNone/>
              <a:defRPr/>
            </a:pP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  <a:p>
            <a:pPr indent="0" marL="0">
              <a:buFont charset="2" panose="05000000000000000000" pitchFamily="2" typeface="Wingdings"/>
              <a:buNone/>
              <a:defRPr/>
            </a:pPr>
            <a:endParaRPr b="1" dirty="0" lang="ru-RU" smtClean="0">
              <a:solidFill>
                <a:schemeClr val="accent3">
                  <a:lumMod val="75000"/>
                </a:schemeClr>
              </a:solidFill>
            </a:endParaRPr>
          </a:p>
          <a:p>
            <a:pPr indent="0" marL="0">
              <a:buFont charset="2" panose="05000000000000000000" pitchFamily="2" typeface="Wingdings"/>
              <a:buNone/>
              <a:defRPr/>
            </a:pP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  <a:p>
            <a:pPr indent="0" marL="0">
              <a:buFont charset="2" panose="05000000000000000000" pitchFamily="2" typeface="Wingdings"/>
              <a:buNone/>
              <a:defRPr/>
            </a:pPr>
            <a:endParaRPr b="1" dirty="0" lang="ru-RU" smtClean="0">
              <a:solidFill>
                <a:schemeClr val="accent3">
                  <a:lumMod val="75000"/>
                </a:schemeClr>
              </a:solidFill>
            </a:endParaRPr>
          </a:p>
          <a:p>
            <a:pPr indent="0" marL="0">
              <a:buFont charset="2" panose="05000000000000000000" pitchFamily="2" typeface="Wingdings"/>
              <a:buNone/>
              <a:defRPr/>
            </a:pPr>
            <a:endParaRPr b="1" dirty="0" lang="ru-RU" smtClean="0">
              <a:solidFill>
                <a:schemeClr val="accent3">
                  <a:lumMod val="75000"/>
                </a:schemeClr>
              </a:solidFill>
            </a:endParaRPr>
          </a:p>
          <a:p>
            <a:pPr indent="0" marL="0">
              <a:buFont charset="2" panose="05000000000000000000" pitchFamily="2" typeface="Wingdings"/>
              <a:buNone/>
              <a:defRPr/>
            </a:pPr>
            <a:endParaRPr b="1" dirty="0" lang="ru-RU" smtClean="0">
              <a:solidFill>
                <a:schemeClr val="accent3">
                  <a:lumMod val="75000"/>
                </a:schemeClr>
              </a:solidFill>
            </a:endParaRPr>
          </a:p>
          <a:p>
            <a:pPr indent="0" marL="0">
              <a:buFont charset="2" panose="05000000000000000000" pitchFamily="2" typeface="Wingdings"/>
              <a:buNone/>
              <a:defRPr/>
            </a:pPr>
            <a:endParaRPr b="1" dirty="0" lang="ru-RU" smtClean="0">
              <a:solidFill>
                <a:schemeClr val="accent3">
                  <a:lumMod val="75000"/>
                </a:schemeClr>
              </a:solidFill>
            </a:endParaRPr>
          </a:p>
          <a:p>
            <a:pPr indent="0" marL="0">
              <a:buFont charset="2" panose="05000000000000000000" pitchFamily="2" typeface="Wingdings"/>
              <a:buNone/>
              <a:defRPr/>
            </a:pPr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Память</a:t>
            </a:r>
            <a:endParaRPr dirty="0" lang="ru-RU">
              <a:solidFill>
                <a:schemeClr val="accent3">
                  <a:lumMod val="75000"/>
                </a:schemeClr>
              </a:solidFill>
            </a:endParaRPr>
          </a:p>
          <a:p>
            <a:pPr algn="just" indent="0" marL="0">
              <a:buFont charset="2" panose="05000000000000000000" pitchFamily="2" typeface="Wingdings"/>
              <a:buNone/>
              <a:defRPr/>
            </a:pPr>
            <a:r>
              <a:rPr dirty="0" lang="ru-RU" sz="1800">
                <a:solidFill>
                  <a:srgbClr val="0070C0"/>
                </a:solidFill>
              </a:rPr>
              <a:t>Школьнику намного легче учиться, если у него хорошо развита память. </a:t>
            </a:r>
            <a:r>
              <a:rPr b="1" dirty="0" lang="ru-RU" smtClean="0" sz="1800"/>
              <a:t>ОВЗ: </a:t>
            </a:r>
            <a:r>
              <a:rPr dirty="0" lang="ru-RU" smtClean="0" sz="1800"/>
              <a:t> память ограничена в объеме, преобладает кратковременная над долговременной, механическая над логической, наглядная над словесной.</a:t>
            </a:r>
            <a:endParaRPr dirty="0" lang="ru-RU" sz="1800"/>
          </a:p>
          <a:p>
            <a:pPr>
              <a:defRPr/>
            </a:pPr>
            <a:endParaRPr dirty="0" lang="ru-RU" sz="1800"/>
          </a:p>
        </p:txBody>
      </p:sp>
      <p:sp>
        <p:nvSpPr>
          <p:cNvPr id="4" name="Объект 3"/>
          <p:cNvSpPr>
            <a:spLocks noGrp="1"/>
          </p:cNvSpPr>
          <p:nvPr>
            <p:ph idx="2" sz="quarter"/>
          </p:nvPr>
        </p:nvSpPr>
        <p:spPr>
          <a:xfrm>
            <a:off x="4500562" y="0"/>
            <a:ext cx="4572032" cy="6813550"/>
          </a:xfrm>
          <a:solidFill>
            <a:schemeClr val="bg2"/>
          </a:solidFill>
        </p:spPr>
        <p:txBody>
          <a:bodyPr/>
          <a:lstStyle/>
          <a:p>
            <a:pPr indent="0" marL="0">
              <a:buFont charset="2" panose="05000000000000000000" pitchFamily="2" typeface="Wingdings"/>
              <a:buNone/>
              <a:defRPr/>
            </a:pPr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Внимание</a:t>
            </a:r>
            <a:endParaRPr dirty="0" lang="ru-RU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  <a:defRPr/>
            </a:pPr>
            <a:r>
              <a:rPr dirty="0" lang="ru-RU" smtClean="0" sz="1800">
                <a:solidFill>
                  <a:srgbClr val="0070C0"/>
                </a:solidFill>
              </a:rPr>
              <a:t>Школьнику намного легче учиться, если у него достаточно сформировано внимание(</a:t>
            </a:r>
            <a:r>
              <a:rPr dirty="0" lang="en-US" sz="1800">
                <a:solidFill>
                  <a:srgbClr val="0070C0"/>
                </a:solidFill>
              </a:rPr>
              <a:t>v</a:t>
            </a:r>
            <a:r>
              <a:rPr dirty="0" lang="ru-RU" smtClean="0" sz="1800">
                <a:solidFill>
                  <a:srgbClr val="0070C0"/>
                </a:solidFill>
              </a:rPr>
              <a:t> урока!!!)</a:t>
            </a:r>
            <a:endParaRPr dirty="0" lang="ru-RU" smtClean="0" sz="1800"/>
          </a:p>
          <a:p>
            <a:pPr>
              <a:buNone/>
              <a:defRPr/>
            </a:pPr>
            <a:r>
              <a:rPr b="1" dirty="0" lang="ru-RU" smtClean="0" sz="1800"/>
              <a:t>ОВЗ: </a:t>
            </a:r>
            <a:r>
              <a:rPr dirty="0" lang="ru-RU" smtClean="0" sz="1800"/>
              <a:t>внимание неустойчивое, рассеянное, дети с трудом переключаются с одной деятельности на другую:</a:t>
            </a:r>
          </a:p>
          <a:p>
            <a:pPr>
              <a:defRPr/>
            </a:pPr>
            <a:r>
              <a:rPr dirty="0" lang="ru-RU" smtClean="0" sz="1800"/>
              <a:t>слабым развитием интеллектуальной активности детей </a:t>
            </a:r>
          </a:p>
          <a:p>
            <a:pPr>
              <a:defRPr/>
            </a:pPr>
            <a:r>
              <a:rPr dirty="0" lang="ru-RU" smtClean="0" sz="1800"/>
              <a:t>несовершенством навыков и умений самоконтроля</a:t>
            </a:r>
          </a:p>
          <a:p>
            <a:pPr>
              <a:defRPr/>
            </a:pPr>
            <a:r>
              <a:rPr dirty="0" lang="ru-RU" smtClean="0" sz="1800"/>
              <a:t>недостаточным развитием чувства ответственности и интереса к учению </a:t>
            </a:r>
            <a:endParaRPr dirty="0" lang="ru-RU" sz="180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2"/>
          <a:srcRect b="-71" r="65"/>
          <a:stretch/>
        </p:blipFill>
        <p:spPr>
          <a:xfrm>
            <a:off x="5286380" y="4429132"/>
            <a:ext cx="2143140" cy="2254887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3"/>
          <a:srcRect b="23" r="-47" t="-2940"/>
          <a:stretch/>
        </p:blipFill>
        <p:spPr>
          <a:xfrm>
            <a:off x="647700" y="115888"/>
            <a:ext cx="3311525" cy="2520950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44624"/>
            <a:ext cx="8712968" cy="954107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txBody>
          <a:bodyPr rtlCol="0" wrap="square">
            <a:spAutoFit/>
          </a:bodyPr>
          <a:lstStyle/>
          <a:p>
            <a:pPr algn="ctr">
              <a:buFont charset="2" pitchFamily="2" typeface="Wingdings"/>
              <a:buChar char="Ø"/>
            </a:pPr>
            <a:r>
              <a:rPr b="1" dirty="0" i="1" lang="ru-RU" smtClean="0" sz="2800">
                <a:solidFill>
                  <a:srgbClr val="FFC000"/>
                </a:solidFill>
                <a:latin charset="0" pitchFamily="18" typeface="Times New Roman"/>
                <a:cs charset="0" pitchFamily="18" typeface="Times New Roman"/>
              </a:rPr>
              <a:t>Мотивационная (личностная)   </a:t>
            </a:r>
            <a:br>
              <a:rPr b="1" dirty="0" i="1" lang="ru-RU" smtClean="0" sz="2800">
                <a:solidFill>
                  <a:srgbClr val="FFC000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b="1" dirty="0" i="1" lang="ru-RU" smtClean="0" sz="2800">
                <a:solidFill>
                  <a:srgbClr val="FFC000"/>
                </a:solidFill>
                <a:latin charset="0" pitchFamily="18" typeface="Times New Roman"/>
                <a:cs charset="0" pitchFamily="18" typeface="Times New Roman"/>
              </a:rPr>
              <a:t>                     готовность</a:t>
            </a:r>
            <a:endParaRPr dirty="0" lang="ru-RU" sz="280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179512" y="1155129"/>
            <a:ext cx="4572508" cy="250227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eaLnBrk="1" hangingPunct="1"/>
            <a:r>
              <a:rPr b="1" dirty="0" lang="ru-RU" smtClean="0">
                <a:solidFill>
                  <a:schemeClr val="tx1"/>
                </a:solidFill>
              </a:rPr>
              <a:t>1 этап - принятие новой социальной позиции – положение школьника</a:t>
            </a:r>
          </a:p>
          <a:p>
            <a:pPr eaLnBrk="1" hangingPunct="1" indent="-285750" marL="285750">
              <a:buFont charset="0" panose="020B0604020202020204" pitchFamily="34" typeface="Arial"/>
              <a:buChar char="•"/>
            </a:pPr>
            <a:r>
              <a:rPr dirty="0" lang="ru-RU">
                <a:solidFill>
                  <a:schemeClr val="accent3">
                    <a:lumMod val="50000"/>
                  </a:schemeClr>
                </a:solidFill>
              </a:rPr>
              <a:t>и</a:t>
            </a:r>
            <a:r>
              <a:rPr dirty="0" lang="ru-RU" smtClean="0">
                <a:solidFill>
                  <a:schemeClr val="accent3">
                    <a:lumMod val="50000"/>
                  </a:schemeClr>
                </a:solidFill>
              </a:rPr>
              <a:t>нтерес к школе </a:t>
            </a:r>
          </a:p>
          <a:p>
            <a:pPr eaLnBrk="1" hangingPunct="1" indent="-285750" marL="285750">
              <a:buFont charset="0" panose="020B0604020202020204" pitchFamily="34" typeface="Arial"/>
              <a:buChar char="•"/>
            </a:pPr>
            <a:r>
              <a:rPr dirty="0" lang="ru-RU" smtClean="0">
                <a:solidFill>
                  <a:schemeClr val="accent3">
                    <a:lumMod val="50000"/>
                  </a:schemeClr>
                </a:solidFill>
              </a:rPr>
              <a:t>к школьным принадлежностям</a:t>
            </a:r>
          </a:p>
          <a:p>
            <a:pPr eaLnBrk="1" hangingPunct="1" indent="-285750" marL="285750">
              <a:buFont charset="0" panose="020B0604020202020204" pitchFamily="34" typeface="Arial"/>
              <a:buChar char="•"/>
            </a:pPr>
            <a:r>
              <a:rPr dirty="0" lang="ru-RU" smtClean="0">
                <a:solidFill>
                  <a:schemeClr val="accent3">
                    <a:lumMod val="50000"/>
                  </a:schemeClr>
                </a:solidFill>
              </a:rPr>
              <a:t>к правилам поведения в школе</a:t>
            </a: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3131840" y="3776084"/>
            <a:ext cx="4824536" cy="26642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indent="-457200" marL="457200">
              <a:lnSpc>
                <a:spcPct val="80000"/>
              </a:lnSpc>
            </a:pPr>
            <a:r>
              <a:rPr b="1" dirty="0" lang="ru-RU" smtClean="0">
                <a:solidFill>
                  <a:schemeClr val="tx1"/>
                </a:solidFill>
              </a:rPr>
              <a:t>2 этап - учебная мотивация </a:t>
            </a:r>
          </a:p>
          <a:p>
            <a:pPr indent="-457200" marL="457200">
              <a:buFont charset="0" panose="020B0604020202020204" pitchFamily="34" typeface="Arial"/>
              <a:buChar char="•"/>
            </a:pPr>
            <a:r>
              <a:rPr dirty="0" lang="ru-RU" smtClean="0">
                <a:solidFill>
                  <a:schemeClr val="accent3">
                    <a:lumMod val="50000"/>
                  </a:schemeClr>
                </a:solidFill>
              </a:rPr>
              <a:t> ребенок хочет идти в школу </a:t>
            </a:r>
          </a:p>
          <a:p>
            <a:pPr indent="-457200" marL="457200">
              <a:buFont charset="0" panose="020B0604020202020204" pitchFamily="34" typeface="Arial"/>
              <a:buChar char="•"/>
            </a:pPr>
            <a:r>
              <a:rPr dirty="0" lang="ru-RU" smtClean="0">
                <a:solidFill>
                  <a:schemeClr val="accent3">
                    <a:lumMod val="50000"/>
                  </a:schemeClr>
                </a:solidFill>
              </a:rPr>
              <a:t>понимает важность и необходимость учения</a:t>
            </a:r>
          </a:p>
          <a:p>
            <a:pPr indent="-457200" marL="457200">
              <a:buFont charset="0" panose="020B0604020202020204" pitchFamily="34" typeface="Arial"/>
              <a:buChar char="•"/>
            </a:pPr>
            <a:r>
              <a:rPr dirty="0" lang="ru-RU" smtClean="0">
                <a:solidFill>
                  <a:schemeClr val="accent3">
                    <a:lumMod val="50000"/>
                  </a:schemeClr>
                </a:solidFill>
              </a:rPr>
              <a:t>проявляет выраженный интерес к получению новых знаний</a:t>
            </a:r>
            <a:endParaRPr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http://mtdata.ru/u25/photoC65A/20600508561-0/original.jpeg" id="53250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" r="98"/>
          <a:stretch/>
        </p:blipFill>
        <p:spPr bwMode="auto">
          <a:xfrm>
            <a:off x="6300192" y="1070241"/>
            <a:ext cx="2186167" cy="235875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190500">
            <a:solidFill>
              <a:srgbClr val="FFFFFF"/>
            </a:solidFill>
            <a:miter lim="800000"/>
          </a:ln>
          <a:effectLst>
            <a:outerShdw algn="tl" blurRad="65000" dir="12900000" dist="50800" kx="195000" ky="145000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dir="t" rig="twoPt">
              <a:rot lat="0" lon="0" rev="7200000"/>
            </a:lightRig>
          </a:scene3d>
          <a:sp3d contourW="12700">
            <a:bevelT h="19050" w="25400"/>
            <a:contourClr>
              <a:srgbClr val="969696"/>
            </a:contourClr>
          </a:sp3d>
          <a:extLst/>
        </p:spPr>
      </p:pic>
      <p:pic>
        <p:nvPicPr>
          <p:cNvPr descr="http://www.ramlife.ru/img/0008/14119-44a2cc9b_800.jpg" id="53252" name="Picture 4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" r="-108"/>
          <a:stretch/>
        </p:blipFill>
        <p:spPr bwMode="auto">
          <a:xfrm>
            <a:off x="587276" y="3944621"/>
            <a:ext cx="2028789" cy="276335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190500">
            <a:solidFill>
              <a:srgbClr val="FFFFFF"/>
            </a:solidFill>
            <a:miter lim="800000"/>
          </a:ln>
          <a:effectLst>
            <a:outerShdw algn="tl" blurRad="65000" dir="12900000" dist="50800" kx="195000" ky="145000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dir="t" rig="twoPt">
              <a:rot lat="0" lon="0" rev="7200000"/>
            </a:lightRig>
          </a:scene3d>
          <a:sp3d contourW="12700">
            <a:bevelT h="19050" w="25400"/>
            <a:contourClr>
              <a:srgbClr val="969696"/>
            </a:contourClr>
          </a:sp3d>
          <a:extLst/>
        </p:spPr>
      </p:pic>
      <p:sp>
        <p:nvSpPr>
          <p:cNvPr id="10" name="Блок-схема: узел 9"/>
          <p:cNvSpPr/>
          <p:nvPr/>
        </p:nvSpPr>
        <p:spPr>
          <a:xfrm>
            <a:off x="6804248" y="6075908"/>
            <a:ext cx="720080" cy="72894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989790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Волевая готовность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(достаточно высокий уровень развития произвольности поведения)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" y="1285860"/>
            <a:ext cx="4357686" cy="5572140"/>
          </a:xfrm>
          <a:solidFill>
            <a:schemeClr val="bg2"/>
          </a:solidFill>
        </p:spPr>
        <p:txBody>
          <a:bodyPr/>
          <a:lstStyle/>
          <a:p>
            <a:pPr marL="0" indent="0" algn="just">
              <a:buNone/>
            </a:pP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Незрелость эмоционально-волевой сферы вызывает целый ряд трудностей у педагогов в обучении детей с ОВЗ:</a:t>
            </a: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импульсивные формы поведения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неумении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трудиться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неадекватной реакции на трудности в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учении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неумении слушать и понимать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учителя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волевой регуляции поведения современных первоклассников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sz="2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420700" y="1285860"/>
            <a:ext cx="4437580" cy="5572139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Сила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волевого качества определяется уровнем проявления волевого усилия, направленного на преодоление трудностей.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Главным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признаком устойчивости волевых качеств является степень постоянства проявления волевого усилия в однотипных ситуациях.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rgbClr val="FF0000"/>
                  </a:solidFill>
                </a:ln>
              </a:rPr>
              <a:t>ОВЗ: нарушены процессы регуляции и контроля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7643834" y="5715016"/>
            <a:ext cx="1008112" cy="10081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286380" y="6000768"/>
            <a:ext cx="714380" cy="6715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3857620" y="592933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910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1386</TotalTime>
  <Words>814</Words>
  <Application>Microsoft Office PowerPoint</Application>
  <PresentationFormat>Экран (4:3)</PresentationFormat>
  <Paragraphs>162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Готовность ребёнка  с овз к школе   </vt:lpstr>
      <vt:lpstr>Категории детей с овз</vt:lpstr>
      <vt:lpstr>    Основные параметры готовности  к школьному обучению      </vt:lpstr>
      <vt:lpstr>I параметр                            Анатомо-физиологическая                    готовность </vt:lpstr>
      <vt:lpstr>Соматическая зрелость - </vt:lpstr>
      <vt:lpstr>интеллектуальная готовность детей с овз</vt:lpstr>
      <vt:lpstr>Слайд 7</vt:lpstr>
      <vt:lpstr>Слайд 8</vt:lpstr>
      <vt:lpstr>      Волевая готовность  (достаточно высокий уровень развития произвольности поведения) </vt:lpstr>
      <vt:lpstr> Коммуникативная готовность</vt:lpstr>
      <vt:lpstr>       III параметр     Педагогическая готовность</vt:lpstr>
      <vt:lpstr>IV параметр   Речевая готовность</vt:lpstr>
      <vt:lpstr>Слайд 13</vt:lpstr>
      <vt:lpstr>Слайд 14</vt:lpstr>
      <vt:lpstr>Слайд 15</vt:lpstr>
      <vt:lpstr>Слайд 16</vt:lpstr>
      <vt:lpstr>СПАСИБО ЗА ВНИМАНИЕ 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ребёнка к школе</dc:title>
  <dc:creator>Юрий</dc:creator>
  <cp:lastModifiedBy>ЮРА</cp:lastModifiedBy>
  <cp:revision>176</cp:revision>
  <dcterms:created xsi:type="dcterms:W3CDTF">2009-01-25T06:26:48Z</dcterms:created>
  <dcterms:modified xsi:type="dcterms:W3CDTF">2021-06-01T09:01:13Z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394584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