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fntdata" ContentType="application/x-fontdata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753600" cy="7315200"/>
  <p:notesSz cx="6858000" cy="9144000"/>
  <p:embeddedFontLst>
    <p:embeddedFont>
      <p:font typeface="Cormorant SC Bold" panose="020B0604020202020204" charset="-52"/>
      <p:regular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Open Sans" panose="020B0606030504020204" pitchFamily="34" charset="0"/>
      <p:regular r:id="rId29"/>
      <p:bold r:id="rId30"/>
    </p:embeddedFont>
    <p:embeddedFont>
      <p:font typeface="Open Sans Extra Bold 2" panose="020B0604020202020204" charset="0"/>
      <p:regular r:id="rId31"/>
    </p:embeddedFont>
    <p:embeddedFont>
      <p:font typeface="Open Sans Extra Bold 1" panose="020B0604020202020204" charset="0"/>
      <p:regular r:id="rId32"/>
    </p:embeddedFont>
  </p:embeddedFontLst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72" d="100"/>
          <a:sy n="72" d="100"/>
        </p:scale>
        <p:origin x="-118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tags" Target="tags/tag1.xml" /><Relationship Id="rId24" Type="http://schemas.openxmlformats.org/officeDocument/2006/relationships/font" Target="fonts/font1.fntdata" /><Relationship Id="rId25" Type="http://schemas.openxmlformats.org/officeDocument/2006/relationships/font" Target="fonts/font2.fntdata" /><Relationship Id="rId26" Type="http://schemas.openxmlformats.org/officeDocument/2006/relationships/font" Target="fonts/font3.fntdata" /><Relationship Id="rId27" Type="http://schemas.openxmlformats.org/officeDocument/2006/relationships/font" Target="fonts/font4.fntdata" /><Relationship Id="rId28" Type="http://schemas.openxmlformats.org/officeDocument/2006/relationships/font" Target="fonts/font5.fntdata" /><Relationship Id="rId29" Type="http://schemas.openxmlformats.org/officeDocument/2006/relationships/font" Target="fonts/font6.fntdata" /><Relationship Id="rId3" Type="http://schemas.openxmlformats.org/officeDocument/2006/relationships/slide" Target="slides/slide2.xml" /><Relationship Id="rId30" Type="http://schemas.openxmlformats.org/officeDocument/2006/relationships/font" Target="fonts/font7.fntdata" /><Relationship Id="rId31" Type="http://schemas.openxmlformats.org/officeDocument/2006/relationships/font" Target="fonts/font8.fntdata" /><Relationship Id="rId32" Type="http://schemas.openxmlformats.org/officeDocument/2006/relationships/font" Target="fonts/font9.fntdata" /><Relationship Id="rId33" Type="http://schemas.openxmlformats.org/officeDocument/2006/relationships/presProps" Target="presProps.xml" /><Relationship Id="rId34" Type="http://schemas.openxmlformats.org/officeDocument/2006/relationships/viewProps" Target="viewProps.xml" /><Relationship Id="rId35" Type="http://schemas.openxmlformats.org/officeDocument/2006/relationships/theme" Target="theme/theme1.xml" /><Relationship Id="rId36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Relationship Id="rId5" Type="http://schemas.openxmlformats.org/officeDocument/2006/relationships/image" Target="../media/image2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3.jpeg" /><Relationship Id="rId3" Type="http://schemas.openxmlformats.org/officeDocument/2006/relationships/image" Target="../media/image20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10" Type="http://schemas.openxmlformats.org/officeDocument/2006/relationships/image" Target="../media/image35.jpeg" /><Relationship Id="rId11" Type="http://schemas.openxmlformats.org/officeDocument/2006/relationships/image" Target="../media/image36.jpeg" /><Relationship Id="rId12" Type="http://schemas.openxmlformats.org/officeDocument/2006/relationships/image" Target="../media/image37.jpeg" /><Relationship Id="rId13" Type="http://schemas.openxmlformats.org/officeDocument/2006/relationships/image" Target="../media/image38.jpeg" /><Relationship Id="rId14" Type="http://schemas.openxmlformats.org/officeDocument/2006/relationships/image" Target="../media/image26.jpeg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Relationship Id="rId4" Type="http://schemas.openxmlformats.org/officeDocument/2006/relationships/image" Target="../media/image29.jpeg" /><Relationship Id="rId5" Type="http://schemas.openxmlformats.org/officeDocument/2006/relationships/image" Target="../media/image30.jpeg" /><Relationship Id="rId6" Type="http://schemas.openxmlformats.org/officeDocument/2006/relationships/image" Target="../media/image31.jpeg" /><Relationship Id="rId7" Type="http://schemas.openxmlformats.org/officeDocument/2006/relationships/image" Target="../media/image32.jpeg" /><Relationship Id="rId8" Type="http://schemas.openxmlformats.org/officeDocument/2006/relationships/image" Target="../media/image33.jpeg" /><Relationship Id="rId9" Type="http://schemas.openxmlformats.org/officeDocument/2006/relationships/image" Target="../media/image3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9.jpeg" /><Relationship Id="rId3" Type="http://schemas.openxmlformats.org/officeDocument/2006/relationships/image" Target="../media/image22.jpeg" /><Relationship Id="rId4" Type="http://schemas.openxmlformats.org/officeDocument/2006/relationships/image" Target="../media/image40.jpeg" /><Relationship Id="rId5" Type="http://schemas.openxmlformats.org/officeDocument/2006/relationships/image" Target="../media/image26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1.jpeg" /><Relationship Id="rId3" Type="http://schemas.openxmlformats.org/officeDocument/2006/relationships/image" Target="../media/image26.jpeg" /><Relationship Id="rId4" Type="http://schemas.microsoft.com/office/2007/relationships/hdphoto" Target="../media/hdphoto1.wdp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2.jpeg" /><Relationship Id="rId3" Type="http://schemas.openxmlformats.org/officeDocument/2006/relationships/image" Target="../media/image26.jpeg" /><Relationship Id="rId4" Type="http://schemas.microsoft.com/office/2007/relationships/hdphoto" Target="../media/hdphoto2.wdp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3.jpeg" /><Relationship Id="rId3" Type="http://schemas.openxmlformats.org/officeDocument/2006/relationships/image" Target="../media/image44.jpeg" /><Relationship Id="rId4" Type="http://schemas.microsoft.com/office/2007/relationships/hdphoto" Target="../media/hdphoto3.wdp" /><Relationship Id="rId5" Type="http://schemas.openxmlformats.org/officeDocument/2006/relationships/image" Target="../media/image26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5.jpeg" /><Relationship Id="rId3" Type="http://schemas.openxmlformats.org/officeDocument/2006/relationships/image" Target="../media/image46.jpeg" /><Relationship Id="rId4" Type="http://schemas.openxmlformats.org/officeDocument/2006/relationships/image" Target="../media/image47.jpeg" /><Relationship Id="rId5" Type="http://schemas.openxmlformats.org/officeDocument/2006/relationships/image" Target="../media/image4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9.jpeg" /><Relationship Id="rId3" Type="http://schemas.openxmlformats.org/officeDocument/2006/relationships/image" Target="../media/image50.jpeg" /><Relationship Id="rId4" Type="http://schemas.openxmlformats.org/officeDocument/2006/relationships/image" Target="../media/image51.jpeg" /><Relationship Id="rId5" Type="http://schemas.openxmlformats.org/officeDocument/2006/relationships/image" Target="../media/image52.jpeg" /><Relationship Id="rId6" Type="http://schemas.openxmlformats.org/officeDocument/2006/relationships/image" Target="../media/image48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3.jpeg" /><Relationship Id="rId3" Type="http://schemas.openxmlformats.org/officeDocument/2006/relationships/image" Target="../media/image5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Relationship Id="rId3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Relationship Id="rId3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jpeg" /><Relationship Id="rId3" Type="http://schemas.openxmlformats.org/officeDocument/2006/relationships/image" Target="../media/image1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49000"/>
          </a:blip>
          <a:srcRect l="14245" r="20965" b="3050"/>
          <a:stretch>
            <a:fillRect/>
          </a:stretch>
        </p:blipFill>
        <p:spPr>
          <a:xfrm>
            <a:off x="0" y="25047"/>
            <a:ext cx="9753599" cy="7290153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3530402"/>
            <a:ext cx="2602146" cy="214851"/>
            <a:chExt cx="3507740" cy="245110"/>
          </a:xfrm>
        </p:grpSpPr>
        <p:sp>
          <p:nvSpPr>
            <p:cNvPr id="4" name="Freeform 4"/>
            <p:cNvSpPr/>
            <p:nvPr/>
          </p:nvSpPr>
          <p:spPr>
            <a:xfrm>
              <a:off x="0" y="168910"/>
              <a:ext cx="3507740" cy="76200"/>
            </a:xfrm>
            <a:custGeom>
              <a:rect l="l" t="t" r="r" b="b"/>
              <a:pathLst>
                <a:path w="3507740" h="76200">
                  <a:moveTo>
                    <a:pt x="0" y="0"/>
                  </a:moveTo>
                  <a:lnTo>
                    <a:pt x="3507740" y="0"/>
                  </a:lnTo>
                  <a:lnTo>
                    <a:pt x="350774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  <p:sp>
          <p:nvSpPr>
            <p:cNvPr id="5" name="Freeform 5"/>
            <p:cNvSpPr/>
            <p:nvPr/>
          </p:nvSpPr>
          <p:spPr>
            <a:xfrm>
              <a:off x="0" y="0"/>
              <a:ext cx="3507740" cy="76200"/>
            </a:xfrm>
            <a:custGeom>
              <a:rect l="l" t="t" r="r" b="b"/>
              <a:pathLst>
                <a:path w="3507740" h="76200">
                  <a:moveTo>
                    <a:pt x="0" y="0"/>
                  </a:moveTo>
                  <a:lnTo>
                    <a:pt x="3507740" y="0"/>
                  </a:lnTo>
                  <a:lnTo>
                    <a:pt x="350774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alphaModFix amt="72000"/>
          </a:blip>
          <a:srcRect l="50000"/>
          <a:stretch>
            <a:fillRect/>
          </a:stretch>
        </p:blipFill>
        <p:spPr>
          <a:xfrm rot="-10800000">
            <a:off x="7605369" y="1386408"/>
            <a:ext cx="2148230" cy="4287987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2805076" y="2472812"/>
            <a:ext cx="6024066" cy="26267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55"/>
              </a:lnSpc>
            </a:pPr>
            <a:r>
              <a:rPr lang="en-US" sz="6399" spc="70">
                <a:solidFill>
                  <a:srgbClr val="EFDA93"/>
                </a:solidFill>
                <a:latin typeface="Cormorant SC Bold Bold"/>
              </a:rPr>
              <a:t>Химическое загрязнение окружающей среды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103648" y="6418257"/>
            <a:ext cx="3546304" cy="302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81"/>
              </a:lnSpc>
              <a:spcBef>
                <a:spcPct val="0"/>
              </a:spcBef>
            </a:pPr>
            <a:r>
              <a:rPr lang="en-US" sz="1844">
                <a:solidFill>
                  <a:srgbClr val="DDC575"/>
                </a:solidFill>
                <a:latin typeface="Open Sans"/>
              </a:rPr>
              <a:t>Молодцов Прохор,11"А"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5"/>
          <a:srcRect l="7743" t="4878" r="10209" b="24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2"/>
          <p:cNvSpPr txBox="1"/>
          <p:nvPr/>
        </p:nvSpPr>
        <p:spPr>
          <a:xfrm>
            <a:off x="4417459" y="1639424"/>
            <a:ext cx="40459" cy="22543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732"/>
              </a:lnSpc>
              <a:spcBef>
                <a:spcPct val="0"/>
              </a:spcBef>
            </a:pPr>
            <a:endParaRPr/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261" y="1887074"/>
            <a:ext cx="4027819" cy="2266819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4261" y="4193793"/>
            <a:ext cx="4027819" cy="2678500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220034" y="1842085"/>
            <a:ext cx="5261146" cy="5261146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14167" y="0"/>
              <a:ext cx="6321665" cy="6350000"/>
            </a:xfrm>
            <a:custGeom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8D230F">
                <a:alpha val="71764"/>
              </a:srgbClr>
            </a:solidFill>
          </p:spPr>
          <p:txBody>
            <a:bodyPr/>
            <a:lstStyle/>
            <a:p/>
          </p:txBody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450962" y="2073023"/>
            <a:ext cx="4799289" cy="479927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t="-19876" b="-19876"/>
              </a:stretch>
            </a:blipFill>
          </p:spPr>
          <p:txBody>
            <a:bodyPr/>
            <a:lstStyle/>
            <a:p/>
          </p:txBody>
        </p:sp>
      </p:grpSp>
      <p:sp>
        <p:nvSpPr>
          <p:cNvPr id="9" name="TextBox 9"/>
          <p:cNvSpPr txBox="1"/>
          <p:nvPr/>
        </p:nvSpPr>
        <p:spPr>
          <a:xfrm>
            <a:off x="236991" y="664845"/>
            <a:ext cx="9516609" cy="1177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71"/>
              </a:lnSpc>
              <a:spcBef>
                <a:spcPct val="0"/>
              </a:spcBef>
            </a:pPr>
            <a:r>
              <a:rPr lang="en-US" sz="3408">
                <a:solidFill>
                  <a:srgbClr val="EFDA93"/>
                </a:solidFill>
                <a:latin typeface="Cormorant SC Bold"/>
              </a:rPr>
              <a:t>Диоксиновая катастрофа в итальянском городе Севезо</a:t>
            </a: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4"/>
          <a:srcRect l="7743" t="4878" r="10209" b="24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6751373" y="0"/>
            <a:ext cx="3002227" cy="7315200"/>
            <a:chExt cx="1913890" cy="1913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913890" cy="1913890"/>
            </a:xfrm>
            <a:custGeom>
              <a:rect l="l" t="t" r="r" b="b"/>
              <a:pathLst>
                <a:path w="1913889" h="1913889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8D230F">
                <a:alpha val="69803"/>
              </a:srgbClr>
            </a:solidFill>
          </p:spPr>
          <p:txBody>
            <a:bodyPr/>
            <a:lstStyle/>
            <a:p/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663" y="546692"/>
            <a:ext cx="5410274" cy="311090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011584"/>
            <a:ext cx="8290560" cy="257209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3"/>
          <a:srcRect l="7743" t="4878" r="10209" b="24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273" y="731520"/>
            <a:ext cx="7813053" cy="585216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4"/>
          <a:srcRect l="5480" t="1352" r="6832" b="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288310" y="421440"/>
            <a:ext cx="5676251" cy="3346002"/>
            <a:chExt cx="2147757" cy="126604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47757" cy="1266046"/>
            </a:xfrm>
            <a:custGeom>
              <a:rect l="l" t="t" r="r" b="b"/>
              <a:pathLst>
                <a:path w="2147757" h="1266046">
                  <a:moveTo>
                    <a:pt x="0" y="0"/>
                  </a:moveTo>
                  <a:lnTo>
                    <a:pt x="0" y="1266046"/>
                  </a:lnTo>
                  <a:lnTo>
                    <a:pt x="2147757" y="1266046"/>
                  </a:lnTo>
                  <a:lnTo>
                    <a:pt x="2147757" y="0"/>
                  </a:lnTo>
                  <a:lnTo>
                    <a:pt x="0" y="0"/>
                  </a:lnTo>
                  <a:close/>
                  <a:moveTo>
                    <a:pt x="2086797" y="1205086"/>
                  </a:moveTo>
                  <a:lnTo>
                    <a:pt x="59690" y="1205086"/>
                  </a:lnTo>
                  <a:lnTo>
                    <a:pt x="59690" y="59690"/>
                  </a:lnTo>
                  <a:lnTo>
                    <a:pt x="2086797" y="59690"/>
                  </a:lnTo>
                  <a:lnTo>
                    <a:pt x="2086797" y="1205086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405" y="731520"/>
            <a:ext cx="4952062" cy="2786186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7551" y="4016620"/>
            <a:ext cx="6118473" cy="2752254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2906694" y="3657600"/>
            <a:ext cx="6683442" cy="3404067"/>
            <a:chExt cx="2185752" cy="111326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185752" cy="1113266"/>
            </a:xfrm>
            <a:custGeom>
              <a:rect l="l" t="t" r="r" b="b"/>
              <a:pathLst>
                <a:path w="2185752" h="1113266">
                  <a:moveTo>
                    <a:pt x="0" y="0"/>
                  </a:moveTo>
                  <a:lnTo>
                    <a:pt x="0" y="1113266"/>
                  </a:lnTo>
                  <a:lnTo>
                    <a:pt x="2185752" y="1113266"/>
                  </a:lnTo>
                  <a:lnTo>
                    <a:pt x="2185752" y="0"/>
                  </a:lnTo>
                  <a:lnTo>
                    <a:pt x="0" y="0"/>
                  </a:lnTo>
                  <a:close/>
                  <a:moveTo>
                    <a:pt x="2124792" y="1052306"/>
                  </a:moveTo>
                  <a:lnTo>
                    <a:pt x="59690" y="1052306"/>
                  </a:lnTo>
                  <a:lnTo>
                    <a:pt x="59690" y="59690"/>
                  </a:lnTo>
                  <a:lnTo>
                    <a:pt x="2124792" y="59690"/>
                  </a:lnTo>
                  <a:lnTo>
                    <a:pt x="2124792" y="1052306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14"/>
          <a:srcRect l="5480" t="1352" r="6832" b="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70200" y="318232"/>
            <a:ext cx="2324700" cy="1912918"/>
            <a:chExt cx="2009238" cy="165333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25" y="478765"/>
            <a:ext cx="2214450" cy="127612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2552100" y="318232"/>
            <a:ext cx="2324700" cy="1912918"/>
            <a:chExt cx="2009238" cy="165333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7" name="Group 7"/>
          <p:cNvGrpSpPr/>
          <p:nvPr/>
        </p:nvGrpSpPr>
        <p:grpSpPr>
          <a:xfrm>
            <a:off x="5018155" y="318232"/>
            <a:ext cx="2324700" cy="1912918"/>
            <a:chExt cx="2009238" cy="165333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9" name="Group 9"/>
          <p:cNvGrpSpPr/>
          <p:nvPr/>
        </p:nvGrpSpPr>
        <p:grpSpPr>
          <a:xfrm>
            <a:off x="5018155" y="2701141"/>
            <a:ext cx="2324700" cy="1912918"/>
            <a:chExt cx="2009238" cy="1653336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11" name="Group 11"/>
          <p:cNvGrpSpPr/>
          <p:nvPr/>
        </p:nvGrpSpPr>
        <p:grpSpPr>
          <a:xfrm>
            <a:off x="7428900" y="2701141"/>
            <a:ext cx="2324700" cy="1912918"/>
            <a:chExt cx="2009238" cy="1653336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13" name="Group 13"/>
          <p:cNvGrpSpPr/>
          <p:nvPr/>
        </p:nvGrpSpPr>
        <p:grpSpPr>
          <a:xfrm>
            <a:off x="7428900" y="318232"/>
            <a:ext cx="2324700" cy="1912918"/>
            <a:chExt cx="2009238" cy="165333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15" name="Group 15"/>
          <p:cNvGrpSpPr/>
          <p:nvPr/>
        </p:nvGrpSpPr>
        <p:grpSpPr>
          <a:xfrm>
            <a:off x="2552100" y="2701141"/>
            <a:ext cx="2324700" cy="1912918"/>
            <a:chExt cx="2009238" cy="165333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17" name="Group 17"/>
          <p:cNvGrpSpPr/>
          <p:nvPr/>
        </p:nvGrpSpPr>
        <p:grpSpPr>
          <a:xfrm>
            <a:off x="70200" y="2701141"/>
            <a:ext cx="2324700" cy="1912918"/>
            <a:chExt cx="2009238" cy="1653336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19" name="Group 19"/>
          <p:cNvGrpSpPr/>
          <p:nvPr/>
        </p:nvGrpSpPr>
        <p:grpSpPr>
          <a:xfrm>
            <a:off x="70200" y="4999410"/>
            <a:ext cx="2324700" cy="1912918"/>
            <a:chExt cx="2009238" cy="1653336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21" name="Group 21"/>
          <p:cNvGrpSpPr/>
          <p:nvPr/>
        </p:nvGrpSpPr>
        <p:grpSpPr>
          <a:xfrm>
            <a:off x="2552100" y="4999410"/>
            <a:ext cx="2324700" cy="1912918"/>
            <a:chExt cx="2009238" cy="165333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23" name="Group 23"/>
          <p:cNvGrpSpPr/>
          <p:nvPr/>
        </p:nvGrpSpPr>
        <p:grpSpPr>
          <a:xfrm>
            <a:off x="5018155" y="4999410"/>
            <a:ext cx="2324700" cy="1912918"/>
            <a:chExt cx="2009238" cy="1653336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grpSp>
        <p:nvGrpSpPr>
          <p:cNvPr id="25" name="Group 25"/>
          <p:cNvGrpSpPr/>
          <p:nvPr/>
        </p:nvGrpSpPr>
        <p:grpSpPr>
          <a:xfrm>
            <a:off x="7428900" y="4999410"/>
            <a:ext cx="2324700" cy="1912918"/>
            <a:chExt cx="2009238" cy="1653336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009238" cy="1653336"/>
            </a:xfrm>
            <a:custGeom>
              <a:rect l="l" t="t" r="r" b="b"/>
              <a:pathLst>
                <a:path w="2009238" h="1653336">
                  <a:moveTo>
                    <a:pt x="0" y="0"/>
                  </a:moveTo>
                  <a:lnTo>
                    <a:pt x="2009238" y="0"/>
                  </a:lnTo>
                  <a:lnTo>
                    <a:pt x="2009238" y="1653336"/>
                  </a:lnTo>
                  <a:lnTo>
                    <a:pt x="0" y="1653336"/>
                  </a:lnTo>
                  <a:close/>
                </a:path>
              </a:pathLst>
            </a:custGeom>
            <a:solidFill>
              <a:srgbClr val="EFDA93"/>
            </a:solidFill>
          </p:spPr>
          <p:txBody>
            <a:bodyPr/>
            <a:lstStyle/>
            <a:p/>
          </p:txBody>
        </p:sp>
      </p:grpSp>
      <p:pic>
        <p:nvPicPr>
          <p:cNvPr id="27" name="Picture 27"/>
          <p:cNvPicPr>
            <a:picLocks noChangeAspect="1"/>
          </p:cNvPicPr>
          <p:nvPr/>
        </p:nvPicPr>
        <p:blipFill>
          <a:blip r:embed="rId3"/>
          <a:srcRect l="2674" t="3347" r="0" b="3347"/>
          <a:stretch>
            <a:fillRect/>
          </a:stretch>
        </p:blipFill>
        <p:spPr>
          <a:xfrm>
            <a:off x="2849821" y="411054"/>
            <a:ext cx="1662674" cy="1343835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8866" y="418715"/>
            <a:ext cx="1883278" cy="1396224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5"/>
          <a:srcRect t="1750" r="5317" b="1750"/>
          <a:stretch>
            <a:fillRect/>
          </a:stretch>
        </p:blipFill>
        <p:spPr>
          <a:xfrm>
            <a:off x="7816700" y="380170"/>
            <a:ext cx="1549101" cy="1434769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6"/>
          <a:srcRect b="27325"/>
          <a:stretch>
            <a:fillRect/>
          </a:stretch>
        </p:blipFill>
        <p:spPr>
          <a:xfrm>
            <a:off x="532599" y="2832187"/>
            <a:ext cx="1399901" cy="1199731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9821" y="2668352"/>
            <a:ext cx="1768568" cy="1527400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8"/>
          <a:srcRect t="1346" b="1346"/>
          <a:stretch>
            <a:fillRect/>
          </a:stretch>
        </p:blipFill>
        <p:spPr>
          <a:xfrm>
            <a:off x="5018155" y="2629902"/>
            <a:ext cx="2431312" cy="1672571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1683" y="2735834"/>
            <a:ext cx="1519134" cy="1460705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89" y="5208729"/>
            <a:ext cx="2460521" cy="1107235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39118" y="4999410"/>
            <a:ext cx="1389974" cy="1437092"/>
          </a:xfrm>
          <a:prstGeom prst="rect">
            <a:avLst/>
          </a:prstGeom>
        </p:spPr>
      </p:pic>
      <p:pic>
        <p:nvPicPr>
          <p:cNvPr id="36" name="Picture 3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18155" y="5208729"/>
            <a:ext cx="2324700" cy="774900"/>
          </a:xfrm>
          <a:prstGeom prst="rect">
            <a:avLst/>
          </a:prstGeom>
        </p:spPr>
      </p:pic>
      <p:pic>
        <p:nvPicPr>
          <p:cNvPr id="37" name="Picture 3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40076" y="5095971"/>
            <a:ext cx="1310741" cy="1340531"/>
          </a:xfrm>
          <a:prstGeom prst="rect">
            <a:avLst/>
          </a:prstGeom>
        </p:spPr>
      </p:pic>
      <p:sp>
        <p:nvSpPr>
          <p:cNvPr id="38" name="TextBox 38"/>
          <p:cNvSpPr txBox="1"/>
          <p:nvPr/>
        </p:nvSpPr>
        <p:spPr>
          <a:xfrm>
            <a:off x="-120747" y="1595288"/>
            <a:ext cx="2706592" cy="6358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15"/>
              </a:lnSpc>
              <a:spcBef>
                <a:spcPct val="0"/>
              </a:spcBef>
            </a:pPr>
            <a:r>
              <a:rPr lang="en-US" sz="3725">
                <a:solidFill>
                  <a:srgbClr val="000000"/>
                </a:solidFill>
                <a:latin typeface="Cormorant SC Bold"/>
              </a:rPr>
              <a:t>ДДТ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2849821" y="1697739"/>
            <a:ext cx="1662674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Cormorant SC Bold"/>
              </a:rPr>
              <a:t>Альдрин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5018155" y="1693305"/>
            <a:ext cx="2324700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err="1">
                <a:solidFill>
                  <a:srgbClr val="000000"/>
                </a:solidFill>
                <a:latin typeface="Cormorant SC Bold"/>
              </a:rPr>
              <a:t>Дильдрин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7428900" y="1653822"/>
            <a:ext cx="2324700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Cormorant SC Bold"/>
              </a:rPr>
              <a:t>Эндрин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212668" y="3965242"/>
            <a:ext cx="2039763" cy="607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3"/>
              </a:lnSpc>
              <a:spcBef>
                <a:spcPct val="0"/>
              </a:spcBef>
            </a:pPr>
            <a:r>
              <a:rPr lang="en-US" sz="3602">
                <a:solidFill>
                  <a:srgbClr val="000000"/>
                </a:solidFill>
                <a:latin typeface="Cormorant SC Bold"/>
              </a:rPr>
              <a:t>Хлордан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2849821" y="4076214"/>
            <a:ext cx="1768568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Cormorant SC Bold"/>
              </a:rPr>
              <a:t>Мирекс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5018155" y="4035183"/>
            <a:ext cx="2324700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Cormorant SC Bold"/>
              </a:rPr>
              <a:t>Токсафен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7439060" y="3979875"/>
            <a:ext cx="2314540" cy="5521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24"/>
              </a:lnSpc>
              <a:spcBef>
                <a:spcPct val="0"/>
              </a:spcBef>
            </a:pPr>
            <a:r>
              <a:rPr lang="en-US" sz="3231">
                <a:solidFill>
                  <a:srgbClr val="000000"/>
                </a:solidFill>
                <a:latin typeface="Cormorant SC Bold"/>
              </a:rPr>
              <a:t>Гептахлор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696876" y="6239764"/>
            <a:ext cx="1100841" cy="672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8"/>
              </a:lnSpc>
              <a:spcBef>
                <a:spcPct val="0"/>
              </a:spcBef>
            </a:pPr>
            <a:r>
              <a:rPr lang="en-US" sz="3970">
                <a:solidFill>
                  <a:srgbClr val="000000"/>
                </a:solidFill>
                <a:latin typeface="Cormorant SC Bold"/>
              </a:rPr>
              <a:t>ПХБ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2552100" y="6394691"/>
            <a:ext cx="2246097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02"/>
              </a:lnSpc>
              <a:spcBef>
                <a:spcPct val="0"/>
              </a:spcBef>
            </a:pPr>
            <a:r>
              <a:rPr lang="en-US" sz="2287" err="1">
                <a:solidFill>
                  <a:srgbClr val="000000"/>
                </a:solidFill>
                <a:latin typeface="Cormorant SC Bold"/>
              </a:rPr>
              <a:t>Гексахлобензол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5486400" y="6144818"/>
            <a:ext cx="1263447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Cormorant SC Bold"/>
              </a:rPr>
              <a:t>ПХДД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8099092" y="6286182"/>
            <a:ext cx="1192709" cy="537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Cormorant SC Bold"/>
              </a:rPr>
              <a:t>Фуран</a:t>
            </a: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5"/>
          <a:srcRect l="5480" t="1352" r="6832" b="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57" y="503083"/>
            <a:ext cx="6526722" cy="185524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51" y="2553244"/>
            <a:ext cx="6705113" cy="208022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l="7912" r="107" b="7581"/>
          <a:stretch>
            <a:fillRect/>
          </a:stretch>
        </p:blipFill>
        <p:spPr>
          <a:xfrm>
            <a:off x="511057" y="4832186"/>
            <a:ext cx="6526722" cy="217228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3"/>
          <a:srcRect l="5480" t="1352" r="6832" b="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288345" y="2537211"/>
            <a:ext cx="4023360" cy="402336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8D230F">
                <a:alpha val="80000"/>
              </a:srgbClr>
            </a:solidFill>
          </p:spPr>
          <p:txBody>
            <a:bodyPr/>
            <a:lstStyle/>
            <a:p/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83" b="99769" l="1852" r="9685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68746" y="3131618"/>
            <a:ext cx="3710892" cy="2968714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453854" y="209277"/>
            <a:ext cx="6845892" cy="20885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49"/>
              </a:lnSpc>
            </a:pPr>
            <a:r>
              <a:rPr lang="en-US" sz="3963">
                <a:solidFill>
                  <a:srgbClr val="EDDAA6"/>
                </a:solidFill>
                <a:latin typeface="Cormorant SC Bold"/>
              </a:rPr>
              <a:t>Неорганические загрязнители окружающей среды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436" y="3281987"/>
            <a:ext cx="2971764" cy="22698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7658"/>
              </a:lnSpc>
            </a:pPr>
            <a:r>
              <a:rPr lang="en-US" sz="12613">
                <a:solidFill>
                  <a:srgbClr val="EFDA93"/>
                </a:solidFill>
                <a:latin typeface="Open Sans Extra Bold 2"/>
              </a:rPr>
              <a:t>SO₂</a:t>
            </a: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3"/>
          <a:srcRect l="5480" t="1352" r="6832" b="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4998720" y="2065020"/>
            <a:ext cx="4023360" cy="402336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8D230F">
                <a:alpha val="72941"/>
              </a:srgbClr>
            </a:solidFill>
          </p:spPr>
          <p:txBody>
            <a:bodyPr/>
            <a:lstStyle/>
            <a:p/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0666" y="2618824"/>
            <a:ext cx="3977267" cy="3168879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932435" y="636270"/>
            <a:ext cx="5888730" cy="8626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70"/>
              </a:lnSpc>
            </a:pPr>
            <a:r>
              <a:rPr lang="en-US" sz="5050">
                <a:solidFill>
                  <a:srgbClr val="EDDAA6"/>
                </a:solidFill>
                <a:latin typeface="Cormorant SC Bold"/>
              </a:rPr>
              <a:t>Оксид углерода (Ⅱ)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5841812" y="2871480"/>
            <a:ext cx="2337176" cy="2172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819"/>
              </a:lnSpc>
            </a:pPr>
            <a:r>
              <a:rPr lang="en-US" sz="12728">
                <a:solidFill>
                  <a:srgbClr val="EDDAA6"/>
                </a:solidFill>
                <a:latin typeface="Open Sans Extra Bold 2"/>
              </a:rPr>
              <a:t>CO</a:t>
            </a:r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5"/>
          <a:srcRect l="5480" t="1352" r="6832" b="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236220" y="1612900"/>
            <a:ext cx="2766060" cy="276606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8D230F">
                <a:alpha val="89803"/>
              </a:srgbClr>
            </a:solidFill>
          </p:spPr>
          <p:txBody>
            <a:bodyPr/>
            <a:lstStyle/>
            <a:p/>
          </p:txBody>
        </p:sp>
      </p:grpSp>
      <p:grpSp>
        <p:nvGrpSpPr>
          <p:cNvPr id="4" name="Group 4"/>
          <p:cNvGrpSpPr/>
          <p:nvPr/>
        </p:nvGrpSpPr>
        <p:grpSpPr>
          <a:xfrm>
            <a:off x="6439882" y="4071331"/>
            <a:ext cx="2956560" cy="295656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14167" y="0"/>
              <a:ext cx="6321665" cy="6350000"/>
            </a:xfrm>
            <a:custGeom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8D230F">
                <a:alpha val="89803"/>
              </a:srgbClr>
            </a:solidFill>
          </p:spPr>
          <p:txBody>
            <a:bodyPr/>
            <a:lstStyle/>
            <a:p/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222" l="2000" r="98889"/>
                    </a14:imgEffect>
                  </a14:imgLayer>
                </a14:imgProps>
              </a:ext>
            </a:extLst>
          </a:blip>
          <a:srcRect t="2115" b="2115"/>
          <a:stretch>
            <a:fillRect/>
          </a:stretch>
        </p:blipFill>
        <p:spPr>
          <a:xfrm>
            <a:off x="3525880" y="1957139"/>
            <a:ext cx="2701839" cy="207003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2694" y="4300627"/>
            <a:ext cx="3355026" cy="2497969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293391" y="617220"/>
            <a:ext cx="7166818" cy="995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19"/>
              </a:lnSpc>
            </a:pPr>
            <a:r>
              <a:rPr lang="en-US" sz="5800">
                <a:solidFill>
                  <a:srgbClr val="EDDAA6"/>
                </a:solidFill>
                <a:latin typeface="Cormorant SC Bold"/>
              </a:rPr>
              <a:t>Оксиды азота (Ⅱ,Ⅳ)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99108" y="2066514"/>
            <a:ext cx="2040284" cy="167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790"/>
              </a:lnSpc>
            </a:pPr>
            <a:r>
              <a:rPr lang="en-US" sz="9850">
                <a:solidFill>
                  <a:srgbClr val="EDDAA6"/>
                </a:solidFill>
                <a:latin typeface="Open Sans Extra Bold 2"/>
              </a:rPr>
              <a:t>NO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814245" y="4711337"/>
            <a:ext cx="2207835" cy="1505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286"/>
              </a:lnSpc>
            </a:pPr>
            <a:r>
              <a:rPr lang="en-US" sz="8776">
                <a:solidFill>
                  <a:srgbClr val="EDDAA6"/>
                </a:solidFill>
                <a:latin typeface="Open Sans Extra Bold 2"/>
              </a:rPr>
              <a:t>NO₂</a:t>
            </a:r>
          </a:p>
        </p:txBody>
      </p: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5"/>
          <a:srcRect l="11834" r="1183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302991" y="1893027"/>
            <a:ext cx="2952627" cy="2178361"/>
            <a:chExt cx="1913890" cy="141201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913890" cy="1412012"/>
            </a:xfrm>
            <a:custGeom>
              <a:rect l="l" t="t" r="r" b="b"/>
              <a:pathLst>
                <a:path w="1913889" h="1412012">
                  <a:moveTo>
                    <a:pt x="0" y="0"/>
                  </a:moveTo>
                  <a:lnTo>
                    <a:pt x="0" y="1412012"/>
                  </a:lnTo>
                  <a:lnTo>
                    <a:pt x="1913890" y="1412012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351052"/>
                  </a:moveTo>
                  <a:lnTo>
                    <a:pt x="59690" y="1351052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351052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l="999" r="999"/>
          <a:stretch>
            <a:fillRect/>
          </a:stretch>
        </p:blipFill>
        <p:spPr>
          <a:xfrm>
            <a:off x="444686" y="2028925"/>
            <a:ext cx="2669237" cy="1906566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3362706" y="2504711"/>
            <a:ext cx="3028188" cy="2010922"/>
            <a:chExt cx="1599331" cy="106206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599331" cy="1062064"/>
            </a:xfrm>
            <a:custGeom>
              <a:rect l="l" t="t" r="r" b="b"/>
              <a:pathLst>
                <a:path w="1599331" h="1062064">
                  <a:moveTo>
                    <a:pt x="0" y="0"/>
                  </a:moveTo>
                  <a:lnTo>
                    <a:pt x="0" y="1062064"/>
                  </a:lnTo>
                  <a:lnTo>
                    <a:pt x="1599331" y="1062064"/>
                  </a:lnTo>
                  <a:lnTo>
                    <a:pt x="1599331" y="0"/>
                  </a:lnTo>
                  <a:lnTo>
                    <a:pt x="0" y="0"/>
                  </a:lnTo>
                  <a:close/>
                  <a:moveTo>
                    <a:pt x="1538371" y="1001104"/>
                  </a:moveTo>
                  <a:lnTo>
                    <a:pt x="59690" y="1001104"/>
                  </a:lnTo>
                  <a:lnTo>
                    <a:pt x="59690" y="59690"/>
                  </a:lnTo>
                  <a:lnTo>
                    <a:pt x="1538371" y="59690"/>
                  </a:lnTo>
                  <a:lnTo>
                    <a:pt x="1538371" y="1001104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182" y="2684377"/>
            <a:ext cx="2669237" cy="1651590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6577518" y="3510172"/>
            <a:ext cx="3047204" cy="2097375"/>
            <a:chExt cx="1866399" cy="1284633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866399" cy="1284633"/>
            </a:xfrm>
            <a:custGeom>
              <a:rect l="l" t="t" r="r" b="b"/>
              <a:pathLst>
                <a:path w="1866399" h="1284633">
                  <a:moveTo>
                    <a:pt x="0" y="0"/>
                  </a:moveTo>
                  <a:lnTo>
                    <a:pt x="0" y="1284633"/>
                  </a:lnTo>
                  <a:lnTo>
                    <a:pt x="1866399" y="1284633"/>
                  </a:lnTo>
                  <a:lnTo>
                    <a:pt x="1866399" y="0"/>
                  </a:lnTo>
                  <a:lnTo>
                    <a:pt x="0" y="0"/>
                  </a:lnTo>
                  <a:close/>
                  <a:moveTo>
                    <a:pt x="1805439" y="1223673"/>
                  </a:moveTo>
                  <a:lnTo>
                    <a:pt x="59690" y="1223673"/>
                  </a:lnTo>
                  <a:lnTo>
                    <a:pt x="59690" y="59690"/>
                  </a:lnTo>
                  <a:lnTo>
                    <a:pt x="1805439" y="59690"/>
                  </a:lnTo>
                  <a:lnTo>
                    <a:pt x="1805439" y="1223673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6811" y="3709884"/>
            <a:ext cx="2669237" cy="1766354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0" y="365899"/>
            <a:ext cx="9869811" cy="13174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33"/>
              </a:lnSpc>
              <a:spcBef>
                <a:spcPct val="0"/>
              </a:spcBef>
            </a:pPr>
            <a:r>
              <a:rPr lang="en-US" sz="3809">
                <a:solidFill>
                  <a:srgbClr val="EDDAA6"/>
                </a:solidFill>
                <a:latin typeface="Cormorant SC Bold"/>
              </a:rPr>
              <a:t>Методы борьбы с загрязнением окружающей среды 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81200" y="5921051"/>
            <a:ext cx="5310368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433"/>
              </a:lnSpc>
            </a:pPr>
            <a:r>
              <a:rPr lang="en-US" sz="3881" err="1">
                <a:solidFill>
                  <a:srgbClr val="EDDAA6"/>
                </a:solidFill>
                <a:latin typeface="Cormorant SC Bold"/>
              </a:rPr>
              <a:t>Химический метод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5"/>
          <a:srcRect l="11159" t="2827" r="17209" b="166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722595" y="2743230"/>
            <a:ext cx="4027504" cy="4027488"/>
            <a:chExt cx="6350000" cy="634997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49974"/>
            </a:xfrm>
            <a:custGeom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-25046" r="-25046"/>
              </a:stretch>
            </a:blipFill>
          </p:spPr>
          <p:txBody>
            <a:bodyPr/>
            <a:lstStyle/>
            <a:p/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 amt="92000"/>
          </a:blip>
          <a:stretch>
            <a:fillRect/>
          </a:stretch>
        </p:blipFill>
        <p:spPr>
          <a:xfrm rot="-10800000">
            <a:off x="286480" y="207820"/>
            <a:ext cx="3911604" cy="3903889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58894" y="1181664"/>
            <a:ext cx="2598706" cy="18594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525"/>
              </a:lnSpc>
              <a:spcBef>
                <a:spcPct val="0"/>
              </a:spcBef>
            </a:pPr>
            <a:r>
              <a:rPr lang="en-US" sz="10375">
                <a:solidFill>
                  <a:srgbClr val="EFDA93"/>
                </a:solidFill>
                <a:latin typeface="Open Sans Extra Bold 1"/>
              </a:rPr>
              <a:t>CO₂</a:t>
            </a:r>
          </a:p>
        </p:txBody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5388185" y="207820"/>
            <a:ext cx="3970752" cy="3970736"/>
            <a:chExt cx="6350000" cy="634997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49974"/>
            </a:xfrm>
            <a:custGeom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r="-16666"/>
              </a:stretch>
            </a:blipFill>
          </p:spPr>
          <p:txBody>
            <a:bodyPr/>
            <a:lstStyle/>
            <a:p/>
          </p:txBody>
        </p:sp>
      </p:grp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6"/>
          <a:srcRect l="11834" r="1183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1733" r="0"/>
          <a:stretch>
            <a:fillRect/>
          </a:stretch>
        </p:blipFill>
        <p:spPr>
          <a:xfrm>
            <a:off x="1351848" y="453930"/>
            <a:ext cx="3025205" cy="192411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l="885" r="47562"/>
          <a:stretch>
            <a:fillRect/>
          </a:stretch>
        </p:blipFill>
        <p:spPr>
          <a:xfrm>
            <a:off x="1351848" y="2646470"/>
            <a:ext cx="3025205" cy="330094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b="7135"/>
          <a:stretch>
            <a:fillRect/>
          </a:stretch>
        </p:blipFill>
        <p:spPr>
          <a:xfrm>
            <a:off x="4876800" y="453930"/>
            <a:ext cx="3703665" cy="297507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 t="4398" b="17135"/>
          <a:stretch>
            <a:fillRect/>
          </a:stretch>
        </p:blipFill>
        <p:spPr>
          <a:xfrm>
            <a:off x="4876800" y="3767829"/>
            <a:ext cx="3703665" cy="2179581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1162915" y="305001"/>
            <a:ext cx="3403070" cy="2221970"/>
            <a:chExt cx="2064100" cy="134771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064100" cy="1347715"/>
            </a:xfrm>
            <a:custGeom>
              <a:rect l="l" t="t" r="r" b="b"/>
              <a:pathLst>
                <a:path w="2064100" h="1347715">
                  <a:moveTo>
                    <a:pt x="0" y="0"/>
                  </a:moveTo>
                  <a:lnTo>
                    <a:pt x="0" y="1347715"/>
                  </a:lnTo>
                  <a:lnTo>
                    <a:pt x="2064100" y="1347715"/>
                  </a:lnTo>
                  <a:lnTo>
                    <a:pt x="2064100" y="0"/>
                  </a:lnTo>
                  <a:lnTo>
                    <a:pt x="0" y="0"/>
                  </a:lnTo>
                  <a:close/>
                  <a:moveTo>
                    <a:pt x="2003140" y="1286755"/>
                  </a:moveTo>
                  <a:lnTo>
                    <a:pt x="59690" y="1286755"/>
                  </a:lnTo>
                  <a:lnTo>
                    <a:pt x="59690" y="59690"/>
                  </a:lnTo>
                  <a:lnTo>
                    <a:pt x="2003140" y="59690"/>
                  </a:lnTo>
                  <a:lnTo>
                    <a:pt x="2003140" y="1286755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  <p:grpSp>
        <p:nvGrpSpPr>
          <p:cNvPr id="8" name="Group 8"/>
          <p:cNvGrpSpPr/>
          <p:nvPr/>
        </p:nvGrpSpPr>
        <p:grpSpPr>
          <a:xfrm>
            <a:off x="1162915" y="2526971"/>
            <a:ext cx="3403070" cy="3553050"/>
            <a:chExt cx="2456828" cy="256510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456828" cy="2565105"/>
            </a:xfrm>
            <a:custGeom>
              <a:rect l="l" t="t" r="r" b="b"/>
              <a:pathLst>
                <a:path w="2456828" h="2565105">
                  <a:moveTo>
                    <a:pt x="0" y="0"/>
                  </a:moveTo>
                  <a:lnTo>
                    <a:pt x="0" y="2565105"/>
                  </a:lnTo>
                  <a:lnTo>
                    <a:pt x="2456828" y="2565105"/>
                  </a:lnTo>
                  <a:lnTo>
                    <a:pt x="2456828" y="0"/>
                  </a:lnTo>
                  <a:lnTo>
                    <a:pt x="0" y="0"/>
                  </a:lnTo>
                  <a:close/>
                  <a:moveTo>
                    <a:pt x="2395868" y="2504145"/>
                  </a:moveTo>
                  <a:lnTo>
                    <a:pt x="59690" y="2504145"/>
                  </a:lnTo>
                  <a:lnTo>
                    <a:pt x="59690" y="59690"/>
                  </a:lnTo>
                  <a:lnTo>
                    <a:pt x="2395868" y="59690"/>
                  </a:lnTo>
                  <a:lnTo>
                    <a:pt x="2395868" y="2504145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  <p:grpSp>
        <p:nvGrpSpPr>
          <p:cNvPr id="10" name="Group 10"/>
          <p:cNvGrpSpPr/>
          <p:nvPr/>
        </p:nvGrpSpPr>
        <p:grpSpPr>
          <a:xfrm>
            <a:off x="4716953" y="273580"/>
            <a:ext cx="4023360" cy="3384020"/>
            <a:chExt cx="1913890" cy="160975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13890" cy="1609759"/>
            </a:xfrm>
            <a:custGeom>
              <a:rect l="l" t="t" r="r" b="b"/>
              <a:pathLst>
                <a:path w="1913889" h="1609759">
                  <a:moveTo>
                    <a:pt x="0" y="0"/>
                  </a:moveTo>
                  <a:lnTo>
                    <a:pt x="0" y="1609759"/>
                  </a:lnTo>
                  <a:lnTo>
                    <a:pt x="1913890" y="1609759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548799"/>
                  </a:moveTo>
                  <a:lnTo>
                    <a:pt x="59690" y="1548799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548799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  <p:grpSp>
        <p:nvGrpSpPr>
          <p:cNvPr id="12" name="Group 12"/>
          <p:cNvGrpSpPr/>
          <p:nvPr/>
        </p:nvGrpSpPr>
        <p:grpSpPr>
          <a:xfrm>
            <a:off x="4716953" y="3657600"/>
            <a:ext cx="4023360" cy="2422420"/>
            <a:chExt cx="2822720" cy="169952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822720" cy="1699528"/>
            </a:xfrm>
            <a:custGeom>
              <a:rect l="l" t="t" r="r" b="b"/>
              <a:pathLst>
                <a:path w="2822720" h="1699528">
                  <a:moveTo>
                    <a:pt x="0" y="0"/>
                  </a:moveTo>
                  <a:lnTo>
                    <a:pt x="0" y="1699528"/>
                  </a:lnTo>
                  <a:lnTo>
                    <a:pt x="2822720" y="1699528"/>
                  </a:lnTo>
                  <a:lnTo>
                    <a:pt x="2822720" y="0"/>
                  </a:lnTo>
                  <a:lnTo>
                    <a:pt x="0" y="0"/>
                  </a:lnTo>
                  <a:close/>
                  <a:moveTo>
                    <a:pt x="2761760" y="1638568"/>
                  </a:moveTo>
                  <a:lnTo>
                    <a:pt x="59690" y="1638568"/>
                  </a:lnTo>
                  <a:lnTo>
                    <a:pt x="59690" y="59690"/>
                  </a:lnTo>
                  <a:lnTo>
                    <a:pt x="2761760" y="59690"/>
                  </a:lnTo>
                  <a:lnTo>
                    <a:pt x="2761760" y="1638568"/>
                  </a:lnTo>
                  <a:close/>
                </a:path>
              </a:pathLst>
            </a:custGeom>
            <a:solidFill>
              <a:srgbClr val="8D230F"/>
            </a:solidFill>
          </p:spPr>
          <p:txBody>
            <a:bodyPr/>
            <a:lstStyle/>
            <a:p/>
          </p:txBody>
        </p:sp>
      </p:grpSp>
      <p:sp>
        <p:nvSpPr>
          <p:cNvPr id="14" name="TextBox 14"/>
          <p:cNvSpPr txBox="1"/>
          <p:nvPr/>
        </p:nvSpPr>
        <p:spPr>
          <a:xfrm>
            <a:off x="1351848" y="6189345"/>
            <a:ext cx="6572951" cy="7566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 smtClean="0">
                <a:solidFill>
                  <a:srgbClr val="EDDAA6"/>
                </a:solidFill>
                <a:latin typeface="Cormorant SC Bold"/>
              </a:rPr>
              <a:t>     Биологический </a:t>
            </a:r>
            <a:r>
              <a:rPr lang="en-US" sz="4200" err="1">
                <a:solidFill>
                  <a:srgbClr val="EDDAA6"/>
                </a:solidFill>
                <a:latin typeface="Cormorant SC Bold"/>
              </a:rPr>
              <a:t>метод</a:t>
            </a:r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3"/>
          <a:srcRect l="11834" r="1183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" y="731520"/>
            <a:ext cx="7802880" cy="585216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5"/>
          <a:srcRect l="10621" t="2178" r="13534" b="26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AutoShape 2"/>
          <p:cNvSpPr/>
          <p:nvPr/>
        </p:nvSpPr>
        <p:spPr>
          <a:xfrm>
            <a:off x="6451817" y="0"/>
            <a:ext cx="3301783" cy="7516517"/>
          </a:xfrm>
          <a:prstGeom prst="rect">
            <a:avLst/>
          </a:prstGeom>
          <a:solidFill>
            <a:srgbClr val="8D230F">
              <a:alpha val="34901"/>
            </a:srgbClr>
          </a:solidFill>
        </p:spPr>
        <p:txBody>
          <a:bodyPr/>
          <a:lstStyle/>
          <a:p/>
        </p:txBody>
      </p:sp>
      <p:grpSp>
        <p:nvGrpSpPr>
          <p:cNvPr id="3" name="Group 3"/>
          <p:cNvGrpSpPr/>
          <p:nvPr/>
        </p:nvGrpSpPr>
        <p:grpSpPr>
          <a:xfrm>
            <a:off x="887008" y="1824365"/>
            <a:ext cx="7979583" cy="4946353"/>
            <a:chExt cx="10639444" cy="6595138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5868" b="5868"/>
            <a:stretch>
              <a:fillRect/>
            </a:stretch>
          </p:blipFill>
          <p:spPr>
            <a:xfrm>
              <a:off x="0" y="0"/>
              <a:ext cx="3504148" cy="431209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 t="28201" b="28201"/>
            <a:stretch>
              <a:fillRect/>
            </a:stretch>
          </p:blipFill>
          <p:spPr>
            <a:xfrm>
              <a:off x="3631148" y="0"/>
              <a:ext cx="7008296" cy="4312092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/>
            <a:srcRect t="33372" b="33372"/>
            <a:stretch>
              <a:fillRect/>
            </a:stretch>
          </p:blipFill>
          <p:spPr>
            <a:xfrm>
              <a:off x="0" y="4439092"/>
              <a:ext cx="10639444" cy="2156046"/>
            </a:xfrm>
            <a:prstGeom prst="rect">
              <a:avLst/>
            </a:prstGeom>
          </p:spPr>
        </p:pic>
      </p:grpSp>
      <p:sp>
        <p:nvSpPr>
          <p:cNvPr id="7" name="TextBox 7"/>
          <p:cNvSpPr txBox="1"/>
          <p:nvPr/>
        </p:nvSpPr>
        <p:spPr>
          <a:xfrm>
            <a:off x="340373" y="528896"/>
            <a:ext cx="9072855" cy="11084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EFDA93"/>
                </a:solidFill>
                <a:latin typeface="Cormorant SC Bold"/>
              </a:rPr>
              <a:t>Болезнь Минамата: самое крупное химическое</a:t>
            </a:r>
          </a:p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EFDA93"/>
                </a:solidFill>
                <a:latin typeface="Cormorant SC Bold"/>
              </a:rPr>
              <a:t>отравление в истории 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4"/>
          <a:srcRect l="10621" t="2178" r="13534" b="26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78000"/>
          </a:blip>
          <a:srcRect l="13651" t="-1363" r="0" b="3250"/>
          <a:stretch>
            <a:fillRect/>
          </a:stretch>
        </p:blipFill>
        <p:spPr>
          <a:xfrm>
            <a:off x="0" y="-143400"/>
            <a:ext cx="4248507" cy="7458600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4248507" y="0"/>
            <a:ext cx="5505093" cy="7315200"/>
          </a:xfrm>
          <a:prstGeom prst="rect">
            <a:avLst/>
          </a:prstGeom>
          <a:solidFill>
            <a:srgbClr val="8D230F">
              <a:alpha val="34901"/>
            </a:srgbClr>
          </a:solidFill>
        </p:spPr>
        <p:txBody>
          <a:bodyPr/>
          <a:lstStyle/>
          <a:p/>
        </p:txBody>
      </p:sp>
      <p:sp>
        <p:nvSpPr>
          <p:cNvPr id="4" name="TextBox 4"/>
          <p:cNvSpPr txBox="1"/>
          <p:nvPr/>
        </p:nvSpPr>
        <p:spPr>
          <a:xfrm>
            <a:off x="1347035" y="428450"/>
            <a:ext cx="7059529" cy="8210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  <a:spcBef>
                <a:spcPct val="0"/>
              </a:spcBef>
            </a:pPr>
            <a:r>
              <a:rPr lang="en-US" sz="4800">
                <a:solidFill>
                  <a:srgbClr val="EFDA93"/>
                </a:solidFill>
                <a:latin typeface="Cormorant SC Bold"/>
              </a:rPr>
              <a:t>Завод компании Chisso </a:t>
            </a:r>
          </a:p>
        </p:txBody>
      </p: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4520321" y="1397617"/>
            <a:ext cx="4961465" cy="4961445"/>
            <a:chExt cx="6350000" cy="634997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49974"/>
            </a:xfrm>
            <a:custGeom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-20979" r="-20979"/>
              </a:stretch>
            </a:blipFill>
          </p:spPr>
          <p:txBody>
            <a:bodyPr/>
            <a:lstStyle/>
            <a:p/>
          </p:txBody>
        </p:sp>
      </p:grp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3"/>
          <a:srcRect l="10621" t="2178" r="13534" b="26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6561" t="13268" r="0"/>
          <a:stretch>
            <a:fillRect/>
          </a:stretch>
        </p:blipFill>
        <p:spPr>
          <a:xfrm>
            <a:off x="688757" y="2356940"/>
            <a:ext cx="8333323" cy="365336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275497" y="636270"/>
            <a:ext cx="7202607" cy="8618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56"/>
              </a:lnSpc>
              <a:spcBef>
                <a:spcPct val="0"/>
              </a:spcBef>
            </a:pPr>
            <a:r>
              <a:rPr lang="en-US" sz="5111">
                <a:solidFill>
                  <a:srgbClr val="EFDA93"/>
                </a:solidFill>
                <a:latin typeface="Cormorant SC Bold"/>
              </a:rPr>
              <a:t>Реакция Кучерова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3"/>
          <a:srcRect l="10621" t="2178" r="13534" b="26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39" y="2330562"/>
            <a:ext cx="9045522" cy="265407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2"/>
          <a:srcRect l="10621" t="2178" r="13534" b="26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2"/>
          <p:cNvGrpSpPr/>
          <p:nvPr/>
        </p:nvGrpSpPr>
        <p:grpSpPr>
          <a:xfrm>
            <a:off x="994746" y="2692507"/>
            <a:ext cx="7680980" cy="2020788"/>
            <a:chExt cx="2511987" cy="66087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11987" cy="660878"/>
            </a:xfrm>
            <a:custGeom>
              <a:rect l="l" t="t" r="r" b="b"/>
              <a:pathLst>
                <a:path w="2511987" h="660878">
                  <a:moveTo>
                    <a:pt x="0" y="0"/>
                  </a:moveTo>
                  <a:lnTo>
                    <a:pt x="2511987" y="0"/>
                  </a:lnTo>
                  <a:lnTo>
                    <a:pt x="2511987" y="660878"/>
                  </a:lnTo>
                  <a:lnTo>
                    <a:pt x="0" y="660878"/>
                  </a:lnTo>
                  <a:close/>
                </a:path>
              </a:pathLst>
            </a:custGeom>
            <a:solidFill>
              <a:srgbClr val="8D230F">
                <a:alpha val="49803"/>
              </a:srgbClr>
            </a:solidFill>
          </p:spPr>
          <p:txBody>
            <a:bodyPr/>
            <a:lstStyle/>
            <a:p/>
          </p:txBody>
        </p:sp>
      </p:grpSp>
      <p:sp>
        <p:nvSpPr>
          <p:cNvPr id="4" name="TextBox 4"/>
          <p:cNvSpPr txBox="1"/>
          <p:nvPr/>
        </p:nvSpPr>
        <p:spPr>
          <a:xfrm>
            <a:off x="116985" y="2679521"/>
            <a:ext cx="9519630" cy="17561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525"/>
              </a:lnSpc>
              <a:spcBef>
                <a:spcPct val="0"/>
              </a:spcBef>
            </a:pPr>
            <a:r>
              <a:rPr lang="en-US" sz="10375">
                <a:solidFill>
                  <a:srgbClr val="EFDA93"/>
                </a:solidFill>
                <a:latin typeface="Open Sans Extra Bold 1"/>
              </a:rPr>
              <a:t>H₃C - Hg⁺X⁻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3"/>
          <a:srcRect l="13308" r="13308" b="215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762" y="2151843"/>
            <a:ext cx="7012077" cy="4639657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731520" y="309533"/>
            <a:ext cx="7932375" cy="16344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9"/>
              </a:lnSpc>
              <a:spcBef>
                <a:spcPct val="0"/>
              </a:spcBef>
            </a:pPr>
            <a:r>
              <a:rPr lang="en-US" sz="3150">
                <a:solidFill>
                  <a:srgbClr val="EFDA93"/>
                </a:solidFill>
                <a:latin typeface="Cormorant SC Bold"/>
              </a:rPr>
              <a:t>Дихлордифенилтрихлорэтан (ДДТ): польза и вред,</a:t>
            </a:r>
          </a:p>
          <a:p>
            <a:pPr algn="ctr">
              <a:lnSpc>
                <a:spcPts val="4409"/>
              </a:lnSpc>
              <a:spcBef>
                <a:spcPct val="0"/>
              </a:spcBef>
            </a:pPr>
            <a:r>
              <a:rPr lang="en-US" sz="3150">
                <a:solidFill>
                  <a:srgbClr val="EFDA93"/>
                </a:solidFill>
                <a:latin typeface="Cormorant SC Bold"/>
              </a:rPr>
              <a:t>которые способны принести пестициды</a:t>
            </a: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>
          <a:blip r:embed="rId3"/>
          <a:srcRect l="13308" r="13308" b="215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466" y="876994"/>
            <a:ext cx="7016667" cy="4214959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623944" y="5533679"/>
            <a:ext cx="6505711" cy="6134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EFDA93"/>
                </a:solidFill>
                <a:latin typeface="Cormorant SC Bold"/>
              </a:rPr>
              <a:t>Молекулярная формула ДДТ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Произвольный</PresentationFormat>
  <Paragraphs>34</Paragraphs>
  <Slides>21</Slides>
  <Notes>0</Notes>
  <TotalTime>5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22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химическое загрязнение окружающей среды</dc:title>
  <cp:lastModifiedBy>Молодцова Яна</cp:lastModifiedBy>
  <cp:revision>3</cp:revision>
  <dcterms:created xsi:type="dcterms:W3CDTF">2006-08-16T00:00:00Z</dcterms:created>
  <dcterms:modified xsi:type="dcterms:W3CDTF">2022-02-20T14:13:05Z</dcterms:modified>
</cp:coreProperties>
</file>