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7" r:id="rId4"/>
    <p:sldId id="268" r:id="rId5"/>
    <p:sldId id="286" r:id="rId6"/>
    <p:sldId id="258" r:id="rId7"/>
    <p:sldId id="260" r:id="rId8"/>
    <p:sldId id="288" r:id="rId9"/>
    <p:sldId id="287" r:id="rId10"/>
    <p:sldId id="285" r:id="rId11"/>
    <p:sldId id="277" r:id="rId12"/>
    <p:sldId id="289" r:id="rId13"/>
    <p:sldId id="29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943" autoAdjust="0"/>
    <p:restoredTop sz="94660" autoAdjust="0"/>
  </p:normalViewPr>
  <p:slideViewPr>
    <p:cSldViewPr snapToGrid="0">
      <p:cViewPr>
        <p:scale>
          <a:sx n="66" d="100"/>
          <a:sy n="66" d="100"/>
        </p:scale>
        <p:origin x="-1210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E38C-E2EA-48D1-A94D-134C15F7EAC5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DE03C-99BA-4563-8912-860B12BF99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8273-9928-4EA1-83A1-BAABCB0D7C1F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855D4-330A-4926-B187-188A15683D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754EC-ECB4-496B-8D45-C8F2A3927C68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E84F-3C66-4CFB-A4D7-973CDAF556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EA570-C021-44E1-B7C7-4654653E6DDC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D8987-3414-46FD-B01B-C654A9BEE0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93D5-9565-42E8-9B8F-29EC77348A17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CC478-F468-479C-A92B-52324E74D0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29F12-F4E5-489F-9984-014AECE2DAC7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1262-5728-4D5C-9648-9883F109F5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AEF4-4C36-4E17-AD6E-58102AF87BC5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F67A-A60E-418D-BCE2-5D90393B9E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CA8A6-D299-4796-9FB6-CE0662C912D4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A9EB7-241B-4DDB-8AC1-6393C544C7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29FA-124A-45CC-BC1A-9E4D581E914A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6415-B186-4027-9330-DEF1151BF8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A17B1-F40F-4D20-A809-1D33EB5DF680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99016-4975-4512-954F-4F251B84B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09A6-BDA6-4C8A-8086-309D3475150A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C9951-E52B-489E-8D34-6F08798665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A86E4-C279-4651-8947-BE93F8D646D6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D30C9-70DE-440E-B00B-B83CBF6EBE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войная волна 6"/>
          <p:cNvSpPr/>
          <p:nvPr/>
        </p:nvSpPr>
        <p:spPr>
          <a:xfrm>
            <a:off x="0" y="0"/>
            <a:ext cx="9144000" cy="6858000"/>
          </a:xfrm>
          <a:prstGeom prst="doubleWave">
            <a:avLst/>
          </a:prstGeom>
          <a:solidFill>
            <a:srgbClr val="FDEADA">
              <a:alpha val="78039"/>
            </a:srgbClr>
          </a:solidFill>
          <a:ln w="57150" cmpd="thickThin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prst="artDeco"/>
            <a:bevelB w="3175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9" name="Рисунок 9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459288" y="-90488"/>
            <a:ext cx="4762500" cy="179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85E542-1B8A-4D60-84EF-5BA3058DCF0D}" type="datetimeFigureOut">
              <a:rPr lang="ru-RU"/>
              <a:pPr>
                <a:defRPr/>
              </a:pPr>
              <a:t>20.02.2022</a:t>
            </a:fld>
            <a:endParaRPr lang="ru-RU" dirty="0"/>
          </a:p>
        </p:txBody>
      </p:sp>
      <p:pic>
        <p:nvPicPr>
          <p:cNvPr id="1033" name="Рисунок 8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-77788" y="5157788"/>
            <a:ext cx="4762501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0264DC-D83A-49DD-86DE-527F7D4D64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554038" y="1470025"/>
            <a:ext cx="8229600" cy="319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ВЛИЯНИЕ МУЗЫКИ </a:t>
            </a:r>
          </a:p>
          <a:p>
            <a:pPr algn="ctr"/>
            <a:r>
              <a:rPr lang="ru-RU" sz="1400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НА ПСИХО-ЭМОЦИОНАЛЬНОЕ СОСТОЯНИЕ</a:t>
            </a:r>
          </a:p>
          <a:p>
            <a:pPr algn="ctr"/>
            <a:r>
              <a:rPr lang="ru-RU" sz="1400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ДЕТЕЙ ДОШКОЛЬНОГО ВОЗРАСТА</a:t>
            </a:r>
          </a:p>
        </p:txBody>
      </p:sp>
      <p:sp>
        <p:nvSpPr>
          <p:cNvPr id="2051" name="Rectangle 8"/>
          <p:cNvSpPr>
            <a:spLocks noGrp="1"/>
          </p:cNvSpPr>
          <p:nvPr>
            <p:ph type="body" sz="half" idx="4294967295"/>
          </p:nvPr>
        </p:nvSpPr>
        <p:spPr>
          <a:xfrm>
            <a:off x="5159375" y="4814888"/>
            <a:ext cx="4346575" cy="1238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1600" dirty="0" smtClean="0"/>
              <a:t>МАДОУ «Детский сад №36»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1800" dirty="0" smtClean="0"/>
              <a:t>музыкальный руководитель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1800" dirty="0" smtClean="0"/>
              <a:t>Хрипунова Е.С.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563" y="825500"/>
            <a:ext cx="298132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18000" y="796925"/>
            <a:ext cx="3606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974975" y="3017838"/>
            <a:ext cx="2620963" cy="3608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376238" y="887413"/>
            <a:ext cx="4572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Century Schoolbook" pitchFamily="18" charset="0"/>
              </a:rPr>
              <a:t>Нагрузки, которые испытывает детский организм, отрицательно влияют на его здоровье.. Детям сложно контролировать процессы возбуждения и торможения нервной системы. Этим и объясняется неспокойный сон или проблемы с засыпанием после активных игр. Особое внимание заслуживает релаксация под спокойную музыку , в результате чего у детей поднимается настроение, нормализуется жизненный тонус</a:t>
            </a:r>
            <a:r>
              <a:rPr lang="ru-RU" altLang="ru-RU">
                <a:latin typeface="Century Schoolbook" pitchFamily="18" charset="0"/>
              </a:rPr>
              <a:t>.</a:t>
            </a:r>
          </a:p>
        </p:txBody>
      </p:sp>
      <p:pic>
        <p:nvPicPr>
          <p:cNvPr id="12291" name="Рисунок 2" descr="IMG_8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46650" y="1444625"/>
            <a:ext cx="3294063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15963" y="1903413"/>
            <a:ext cx="7886700" cy="6453187"/>
          </a:xfrm>
        </p:spPr>
        <p:txBody>
          <a:bodyPr>
            <a:normAutofit/>
          </a:bodyPr>
          <a:lstStyle/>
          <a:p>
            <a:pPr marL="0" indent="0" algn="ctr" defTabSz="68580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altLang="ru-RU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Музыка оказывает на всех огромное влияние, </a:t>
            </a:r>
          </a:p>
          <a:p>
            <a:pPr marL="0" indent="0" algn="ctr" defTabSz="68580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altLang="ru-RU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действуя на психику, эмоции, душу и тело!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 bwMode="auto">
          <a:xfrm>
            <a:off x="977900" y="2947988"/>
            <a:ext cx="7886700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altLang="ru-RU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88913" y="1558925"/>
            <a:ext cx="47339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Century Schoolbook" pitchFamily="18" charset="0"/>
              </a:rPr>
              <a:t>Развитие музыкального вкуса, эмоциональной отзывчивости в детском возрасте создает фундамент музыкальной культуры человека, как части его общей духовной культуры в будущем. </a:t>
            </a:r>
          </a:p>
          <a:p>
            <a:endParaRPr lang="ru-RU" altLang="ru-RU" sz="2000">
              <a:latin typeface="Century Schoolbook" pitchFamily="18" charset="0"/>
            </a:endParaRPr>
          </a:p>
        </p:txBody>
      </p:sp>
      <p:pic>
        <p:nvPicPr>
          <p:cNvPr id="3075" name="Рисунок 2" descr="boy_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5688" y="1912938"/>
            <a:ext cx="4030662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33350" y="1790700"/>
            <a:ext cx="88582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latin typeface="Century Schoolbook" pitchFamily="18" charset="0"/>
              </a:rPr>
              <a:t>Цели и задачи данного направления:  </a:t>
            </a:r>
          </a:p>
          <a:p>
            <a:endParaRPr lang="ru-RU" altLang="ru-RU" b="1">
              <a:latin typeface="Century Schoolbook" pitchFamily="18" charset="0"/>
            </a:endParaRPr>
          </a:p>
          <a:p>
            <a:r>
              <a:rPr lang="ru-RU" altLang="ru-RU">
                <a:latin typeface="Century Schoolbook" pitchFamily="18" charset="0"/>
              </a:rPr>
              <a:t>1. Развитие эмоционального восприятия музыки детьми дошкольного возраста через пение, слушание музыкальных произведений, </a:t>
            </a:r>
          </a:p>
          <a:p>
            <a:r>
              <a:rPr lang="ru-RU" altLang="ru-RU">
                <a:latin typeface="Century Schoolbook" pitchFamily="18" charset="0"/>
              </a:rPr>
              <a:t>выражением движениями в танце. </a:t>
            </a:r>
          </a:p>
          <a:p>
            <a:endParaRPr lang="ru-RU" altLang="ru-RU">
              <a:latin typeface="Century Schoolbook" pitchFamily="18" charset="0"/>
            </a:endParaRPr>
          </a:p>
          <a:p>
            <a:r>
              <a:rPr lang="ru-RU" altLang="ru-RU">
                <a:latin typeface="Century Schoolbook" pitchFamily="18" charset="0"/>
              </a:rPr>
              <a:t>2. Изучение влияния музыки на психологическое развитие детей</a:t>
            </a:r>
          </a:p>
          <a:p>
            <a:r>
              <a:rPr lang="ru-RU" altLang="ru-RU">
                <a:latin typeface="Century Schoolbook" pitchFamily="18" charset="0"/>
              </a:rPr>
              <a:t>в развитии интереса и потребностей детей в творческом самовыражении, </a:t>
            </a:r>
          </a:p>
          <a:p>
            <a:r>
              <a:rPr lang="ru-RU" altLang="ru-RU">
                <a:latin typeface="Century Schoolbook" pitchFamily="18" charset="0"/>
              </a:rPr>
              <a:t>умении слушать и воспринимать музыку окружающего мира.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1544638"/>
            <a:ext cx="87630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организовать целенаправленную работу по развитию эмоционального и психологического развития детей дошкольного возраста посредством музыкального восприятия, то это будет способствовать:</a:t>
            </a:r>
          </a:p>
          <a:p>
            <a:pPr indent="449263"/>
            <a:endParaRPr lang="ru-RU" altLang="ru-RU">
              <a:ea typeface="Calibri" pitchFamily="34" charset="0"/>
              <a:cs typeface="Arial" charset="0"/>
            </a:endParaRPr>
          </a:p>
          <a:p>
            <a:pPr indent="449263" eaLnBrk="0" hangingPunct="0"/>
            <a:r>
              <a:rPr lang="ru-RU" alt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•</a:t>
            </a: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 </a:t>
            </a:r>
            <a:r>
              <a:rPr lang="ru-RU" alt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повышению уровня развития эмоциональной сферы старших дошкольников, способствованию создания позитивного эмоционального климата в группах ДОУ, укреплению физического и психологического здоровья детей. Более полному развитию эмоционального и психологического восприятия окружающей действительности.</a:t>
            </a:r>
          </a:p>
          <a:p>
            <a:pPr indent="449263" eaLnBrk="0" hangingPunct="0"/>
            <a:endParaRPr lang="ru-RU" altLang="ru-RU">
              <a:cs typeface="Arial" charset="0"/>
            </a:endParaRPr>
          </a:p>
          <a:p>
            <a:pPr indent="449263" eaLnBrk="0" hangingPunct="0"/>
            <a:r>
              <a:rPr lang="ru-RU" altLang="ru-RU">
                <a:latin typeface="Calibri" pitchFamily="34" charset="0"/>
              </a:rPr>
              <a:t>•</a:t>
            </a:r>
            <a:r>
              <a:rPr lang="ru-RU" altLang="ru-RU">
                <a:latin typeface="Times New Roman" pitchFamily="18" charset="0"/>
              </a:rPr>
              <a:t> Для родителей </a:t>
            </a:r>
            <a:r>
              <a:rPr lang="ru-RU" altLang="ru-RU">
                <a:latin typeface="Calibri" pitchFamily="34" charset="0"/>
              </a:rPr>
              <a:t>–</a:t>
            </a:r>
            <a:r>
              <a:rPr lang="ru-RU" altLang="ru-RU">
                <a:latin typeface="Times New Roman" pitchFamily="18" charset="0"/>
              </a:rPr>
              <a:t> создание условий психологического комфорта в семье  ребенку дошкольного возраста через музыкальное восприятие, благотворному  влиянию на его развитие.</a:t>
            </a:r>
            <a:endParaRPr lang="ru-RU" altLang="ru-RU"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Музыкотерапия </a:t>
            </a:r>
            <a:r>
              <a:rPr lang="ru-RU" altLang="ru-RU" smtClean="0"/>
              <a:t>– метод, использующий музыку, как средство нормализации эмоционального состояния, устранения страхов, двигательных и речевых расстройств, отклонений в поведении, при коммуникативных затруднениях.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08138"/>
            <a:ext cx="441325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4762500" y="1709738"/>
            <a:ext cx="327977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latin typeface="Century Schoolbook" pitchFamily="18" charset="0"/>
              </a:rPr>
              <a:t>Еще не так давно, существовала хорошая традиция укладывать спать малыша под колыбельную песню. </a:t>
            </a:r>
          </a:p>
          <a:p>
            <a:endParaRPr lang="ru-RU" altLang="ru-RU">
              <a:latin typeface="Century Schoolbook" pitchFamily="18" charset="0"/>
            </a:endParaRPr>
          </a:p>
          <a:p>
            <a:r>
              <a:rPr lang="ru-RU" altLang="ru-RU">
                <a:latin typeface="Century Schoolbook" pitchFamily="18" charset="0"/>
              </a:rPr>
              <a:t>Влияние колыбельных песен на ребенка трудно переоценить. Сколько бы вы их не пели, их никогда не бывает много.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19163"/>
            <a:ext cx="3571875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37000" y="1879600"/>
            <a:ext cx="4171950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41450" y="1189038"/>
            <a:ext cx="5972175" cy="44799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939800"/>
            <a:ext cx="4564063" cy="3422650"/>
          </a:xfrm>
          <a:noFill/>
        </p:spPr>
      </p:pic>
      <p:pic>
        <p:nvPicPr>
          <p:cNvPr id="10243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00575" y="1227138"/>
            <a:ext cx="3074988" cy="2305050"/>
          </a:xfrm>
          <a:noFill/>
        </p:spPr>
      </p:pic>
      <p:pic>
        <p:nvPicPr>
          <p:cNvPr id="10244" name="Picture 1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40238" y="3829050"/>
            <a:ext cx="3556000" cy="2667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entury"/>
        <a:ea typeface=""/>
        <a:cs typeface=""/>
      </a:majorFont>
      <a:minorFont>
        <a:latin typeface="Century Schoolbook"/>
        <a:ea typeface=""/>
        <a:cs typeface="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322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Еленочка</cp:lastModifiedBy>
  <cp:revision>54</cp:revision>
  <dcterms:created xsi:type="dcterms:W3CDTF">2014-07-09T19:50:31Z</dcterms:created>
  <dcterms:modified xsi:type="dcterms:W3CDTF">2022-02-20T07:44:26Z</dcterms:modified>
</cp:coreProperties>
</file>