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notesMasterIdLst>
    <p:notesMasterId r:id="rId20"/>
  </p:notesMasterIdLst>
  <p:sldIdLst>
    <p:sldId id="256" r:id="rId2"/>
    <p:sldId id="259" r:id="rId3"/>
    <p:sldId id="279" r:id="rId4"/>
    <p:sldId id="257" r:id="rId5"/>
    <p:sldId id="261" r:id="rId6"/>
    <p:sldId id="271" r:id="rId7"/>
    <p:sldId id="258" r:id="rId8"/>
    <p:sldId id="260" r:id="rId9"/>
    <p:sldId id="263" r:id="rId10"/>
    <p:sldId id="273" r:id="rId11"/>
    <p:sldId id="268" r:id="rId12"/>
    <p:sldId id="265" r:id="rId13"/>
    <p:sldId id="264" r:id="rId14"/>
    <p:sldId id="275" r:id="rId15"/>
    <p:sldId id="277" r:id="rId16"/>
    <p:sldId id="266" r:id="rId17"/>
    <p:sldId id="262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F4500-84B4-4B7A-AAA4-6E7D4C341635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B6AF2-1F88-4603-8D22-488EB0B0B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2/19/2022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mama.neolove.ru/early_childhood_education/method_voskobovicha/metodika_voskobovicha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793" y="5469775"/>
            <a:ext cx="10535383" cy="1055716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  <a:scene3d>
              <a:camera prst="perspectiveAbove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</a:t>
            </a:r>
            <a:endParaRPr lang="ru-RU" sz="1800" b="1" dirty="0" smtClean="0">
              <a:ln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b="1" i="1" dirty="0">
                <a:ln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dirty="0" smtClean="0">
                <a:ln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</a:t>
            </a:r>
            <a:r>
              <a:rPr lang="ru-RU" sz="1800" b="1" i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  </a:t>
            </a:r>
            <a:r>
              <a:rPr lang="ru-RU" sz="1800" b="1" i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Чернова А.Ю.</a:t>
            </a:r>
          </a:p>
          <a:p>
            <a:pPr algn="ctr"/>
            <a:r>
              <a:rPr lang="ru-RU" sz="1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endParaRPr lang="ru-RU" sz="1800" b="1" dirty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36618" y="819901"/>
            <a:ext cx="990877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Современное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игровое 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оборудование 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В.В.Воскобовича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универсальное средство развития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дошкольников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inetproduser.ru/wp-content/uploads/2014/11/%D0%9C%D0%B0%D0%BB%D1%8B%D1%88-%D0%BF%D0%BE%D0%B7%D0%BD%D0%B0%D0%B5%D1%82-%D0%BC%D0%B8%D1%8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7038" y="3108959"/>
            <a:ext cx="1653045" cy="156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zentr-semya.ru/images/Poleznay_informacia/2016/igry_i_igryshki_dlya_rannego_razvitie/igry_i_igrushki_dlya_detei_rannego_vozrasta_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8396" y="3567564"/>
            <a:ext cx="5409577" cy="209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png.pngtree.com/element_origin_min_pic/16/07/20/19578f6645646cb.jpg"/>
          <p:cNvPicPr/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15308" t="22829" r="8602" b="10289"/>
          <a:stretch>
            <a:fillRect/>
          </a:stretch>
        </p:blipFill>
        <p:spPr bwMode="auto">
          <a:xfrm>
            <a:off x="9830158" y="2442072"/>
            <a:ext cx="1889263" cy="165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891481" y="0"/>
            <a:ext cx="7405816" cy="7386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ln/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n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n/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№22 </a:t>
            </a:r>
            <a:r>
              <a:rPr lang="ru-RU" sz="1400" b="1" dirty="0" err="1" smtClean="0">
                <a:ln/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СП-д</a:t>
            </a:r>
            <a:r>
              <a:rPr lang="ru-RU" sz="1400" b="1" dirty="0" smtClean="0">
                <a:ln/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№28 «Елочка»  г.о. Чапаевск Самарской области</a:t>
            </a:r>
          </a:p>
          <a:p>
            <a:pPr algn="ctr"/>
            <a:endParaRPr lang="ru-RU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0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124288"/>
            <a:ext cx="8911687" cy="71909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Читайка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шариках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Купить развивающие игры Воскобовича :: Интернет-магазин &quot;Раз…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690" y="843380"/>
            <a:ext cx="3301847" cy="2370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370990" y="843381"/>
            <a:ext cx="6640497" cy="5530786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необычная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для тренировки навыков чтения. Эта книжка-раскладушка состоит из четырех двусторонних карточек, которые вам необходимо будет вырезать и загнуть уголки по белым линиям. На этих карточках вы с малышом найдете разноцветные шары с буквами или слогами. Ребёнку будет предложено четыре варианта игры разной степени сложности: на желтых шариках слова из двух–трех букв, на красных – из трех-четырех букв, на зеленых и голубых –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трех-шести букв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читайке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есть по 8 областей чтения с каждой стороны – это восемь шариков в центре вокруг ученого попугая. Именно к этим шарикам вы будете прикладывать углы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читайки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составлять новые слова.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можно сложить слова, которые не имеют значения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например,бол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Воскобович. Читайка на шариках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155" y="3504211"/>
            <a:ext cx="2769832" cy="2901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Блок-схема: узел 5"/>
          <p:cNvSpPr/>
          <p:nvPr/>
        </p:nvSpPr>
        <p:spPr>
          <a:xfrm>
            <a:off x="352695" y="4767943"/>
            <a:ext cx="940527" cy="836023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78375" y="953589"/>
            <a:ext cx="927465" cy="653140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0" y="5852160"/>
            <a:ext cx="744583" cy="635726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21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274320"/>
            <a:ext cx="8911687" cy="1060866"/>
          </a:xfrm>
        </p:spPr>
        <p:txBody>
          <a:bodyPr>
            <a:normAutofit/>
          </a:bodyPr>
          <a:lstStyle/>
          <a:p>
            <a:pPr algn="ctr"/>
            <a:r>
              <a:rPr b="1" dirty="0" lang="ru-RU" sz="28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Развивающая игра «Чудо соты»</a:t>
            </a:r>
          </a:p>
        </p:txBody>
      </p:sp>
      <p:pic>
        <p:nvPicPr>
          <p:cNvPr descr="Чудо-соты 1 Игры Воскобовича купить на Шнуфи.Ру" id="5" name="Picture 2"/>
          <p:cNvPicPr>
            <a:picLocks noChangeArrowheads="1" noChangeAspect="1" noGrp="1"/>
          </p:cNvPicPr>
          <p:nvPr>
            <p:ph idx="1" sz="half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4"/>
          <a:stretch/>
        </p:blipFill>
        <p:spPr bwMode="auto">
          <a:xfrm>
            <a:off x="1846852" y="1335186"/>
            <a:ext cx="3833536" cy="478596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  <p:sp>
        <p:nvSpPr>
          <p:cNvPr id="4" name="Объект 3"/>
          <p:cNvSpPr>
            <a:spLocks noGrp="1"/>
          </p:cNvSpPr>
          <p:nvPr>
            <p:ph idx="2" sz="half"/>
          </p:nvPr>
        </p:nvSpPr>
        <p:spPr>
          <a:xfrm>
            <a:off x="6392708" y="1332412"/>
            <a:ext cx="5518768" cy="3278778"/>
          </a:xfrm>
        </p:spPr>
        <p:txBody>
          <a:bodyPr>
            <a:noAutofit/>
          </a:bodyPr>
          <a:lstStyle/>
          <a:p>
            <a:pPr algn="just"/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Игра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представляет собой игровое поле с 5 фигурами-вкладышами в форме сот. 1 фигура - целая, 4 другие - разрезаны на несколько частей различными способами. Для начала ребенок может составлять соты из деталей. А затем можно предложить ему составить из деталей более сложные фигуры. Игра знакомит детей с сенсорными эталонами формы, цвета, величины; способствует развитию глазомера, познавательных и творческих способностей детей. Совершенствует процессы логического мышления и внимания. Развивает мелкую моторику рук и конструктивные навыки.</a:t>
            </a:r>
          </a:p>
        </p:txBody>
      </p:sp>
      <p:sp>
        <p:nvSpPr>
          <p:cNvPr id="6" name="Блок-схема: узел 5"/>
          <p:cNvSpPr/>
          <p:nvPr/>
        </p:nvSpPr>
        <p:spPr>
          <a:xfrm>
            <a:off x="6296295" y="5773783"/>
            <a:ext cx="836025" cy="770709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888277" y="5747657"/>
            <a:ext cx="627016" cy="613954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95941" y="3474719"/>
            <a:ext cx="1214848" cy="1123405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38932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198" y="148607"/>
            <a:ext cx="4262985" cy="1479557"/>
          </a:xfrm>
        </p:spPr>
        <p:txBody>
          <a:bodyPr>
            <a:normAutofit fontScale="90000"/>
          </a:bodyPr>
          <a:lstStyle/>
          <a:p>
            <a:pPr algn="just"/>
            <a:r>
              <a:rPr b="1" dirty="0" lang="ru-RU" smtClean="0" sz="3100">
                <a:solidFill>
                  <a:schemeClr val="accent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3100">
                <a:solidFill>
                  <a:schemeClr val="accent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3100">
                <a:solidFill>
                  <a:schemeClr val="accent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3100">
                <a:solidFill>
                  <a:schemeClr val="accent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31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Игра «Чудо-крестики</a:t>
            </a:r>
            <a:r>
              <a:rPr dirty="0" lang="ru-RU" smtClean="0" sz="31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»-       </a:t>
            </a: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представляет </a:t>
            </a:r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из себя </a:t>
            </a: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планшеты </a:t>
            </a:r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(147х208 мм), с вырезанными отверстиями в виде </a:t>
            </a: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креста. </a:t>
            </a:r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Для каждого отверстия есть вкладыш. Один вкладыш в виде крестика - целый, 3 другие разрезаны на </a:t>
            </a: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2,3,4,5,6,7 </a:t>
            </a:r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части.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Игры Воскобовича чудо-крестики 3" id="3080" name="Picture 8"/>
          <p:cNvPicPr>
            <a:picLocks noChangeArrowheads="1" noChangeAspect="1" noGrp="1"/>
          </p:cNvPicPr>
          <p:nvPr>
            <p:ph idx="2" sz="half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" r="-30"/>
          <a:stretch/>
        </p:blipFill>
        <p:spPr bwMode="auto">
          <a:xfrm>
            <a:off x="7249886" y="2730137"/>
            <a:ext cx="2926080" cy="389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Купить товары фирмы Игры Воскобовича" id="3076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9" r="-136"/>
          <a:stretch/>
        </p:blipFill>
        <p:spPr bwMode="auto">
          <a:xfrm>
            <a:off x="4261477" y="2125571"/>
            <a:ext cx="2800889" cy="371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Воскобович Развивающая игра &quot;Чудо-крестики 1&quot; - BabyToy" id="3078" name="Picture 6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600" y="276399"/>
            <a:ext cx="2675756" cy="378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Блок-схема: узел 9"/>
          <p:cNvSpPr/>
          <p:nvPr/>
        </p:nvSpPr>
        <p:spPr>
          <a:xfrm>
            <a:off x="10528666" y="5747656"/>
            <a:ext cx="561699" cy="483325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0476410" y="4258490"/>
            <a:ext cx="1031968" cy="914399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69789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218485"/>
            <a:ext cx="8911687" cy="817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 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2" name="Picture 14" descr="Форум &quot; Развивающие игры - много разных методи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57749" y="3531325"/>
            <a:ext cx="3001976" cy="2987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03076" y="1345473"/>
            <a:ext cx="4911296" cy="4197571"/>
          </a:xfrm>
        </p:spPr>
        <p:txBody>
          <a:bodyPr>
            <a:noAutofit/>
          </a:bodyPr>
          <a:lstStyle/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Игра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 тонкой моторики руки, пространственного мышления и творческого воображения, умения сравнивать анализировать,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сопоставлять;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усвоению эталонов формы и величины, структуру (стороны, углы, вершины) геометрической фигуры. Совершенствует внимание и память. 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0" name="Picture 12" descr="Купить товары фирмы Игры Воскобович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504" y="789977"/>
            <a:ext cx="2752987" cy="273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узел 5"/>
          <p:cNvSpPr/>
          <p:nvPr/>
        </p:nvSpPr>
        <p:spPr>
          <a:xfrm>
            <a:off x="0" y="3827416"/>
            <a:ext cx="1397726" cy="1319348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489166" y="5120640"/>
            <a:ext cx="940527" cy="836023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808518" y="5878286"/>
            <a:ext cx="627016" cy="613954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74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2914" y="188197"/>
            <a:ext cx="4036423" cy="178429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Кораблик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«Буль-буль»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954" y="1154475"/>
            <a:ext cx="3699401" cy="29995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6773034" y="1496292"/>
            <a:ext cx="4661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5902" y="4130654"/>
            <a:ext cx="3339612" cy="25444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7067006" y="1189529"/>
            <a:ext cx="473927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5757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</a:t>
            </a:r>
            <a:r>
              <a:rPr lang="ru-RU" sz="2000" dirty="0">
                <a:solidFill>
                  <a:srgbClr val="5757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яркая игрушка - макет пятимачтового кораблика. На каждую мачту нанизаны яркие флажки, которые малыш может с легкостью снимать и одевать обратно. Флажки сделаны из материала с шероховатой поверхностью, что создает дополнительное сенсорное и тактильное воздействие на пальчики ребенка. С этой игрушкой малыш познакомится с началами простейшей математики, научится сортировать флажки по цвету, количеству, а со временем - считать и даже решать с их помощью свои первые примеры.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1881055" y="5995850"/>
            <a:ext cx="535574" cy="496389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61257" y="4506685"/>
            <a:ext cx="1058092" cy="1110341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7498081" y="5891349"/>
            <a:ext cx="849085" cy="770707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0034" y="137565"/>
            <a:ext cx="7964577" cy="90746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Игровизор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60502" y="947559"/>
            <a:ext cx="3639127" cy="32458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863313" y="1197620"/>
            <a:ext cx="6366169" cy="5122259"/>
          </a:xfrm>
        </p:spPr>
        <p:txBody>
          <a:bodyPr>
            <a:noAutofit/>
          </a:bodyPr>
          <a:lstStyle/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Игровизор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своеобразный «альбом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состоящий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 страничек: нижней картонной и верхней – из прозрачного пластика. Благодаря этому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Игровизор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превращается в уникальное универсальное пособие многолетнего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пользования. Подложив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прозрачную страницу листы с лабиринтами, прописями и даже раскрасками, вы обеспечите их многоразовое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2534195" y="5408021"/>
            <a:ext cx="940527" cy="836023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796834" y="4467496"/>
            <a:ext cx="1397726" cy="1319348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3918861" y="5891349"/>
            <a:ext cx="627016" cy="613954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09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0240" y="300446"/>
            <a:ext cx="9584372" cy="5225143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В.В.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необыкновенные пособия, которые соответствуют современным требованиям в развитии дошкольника. Их простота,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в плане решения воспитательных и образовательных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неоценимы в работе 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дошкольного возраста.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подобного рода психологически комфортны. Ребенок складывает, раскладывает, упражняется, экспериментирует, творит, не нанося ущерба себе и игрушке. Игры мобильны, многофункциональны, увлекательны для малыша. Играя в них, дети становятся раскрепощенными, уверенными в себе, подготовленными к обучению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0384972" y="5447212"/>
            <a:ext cx="836022" cy="770705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9261567" y="5930537"/>
            <a:ext cx="653142" cy="57476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8281855" y="6309360"/>
            <a:ext cx="496385" cy="391886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18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9318" y="355107"/>
            <a:ext cx="9205294" cy="121624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информационных источников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0222" y="1926140"/>
            <a:ext cx="3285606" cy="1149069"/>
          </a:xfrm>
        </p:spPr>
        <p:txBody>
          <a:bodyPr>
            <a:normAutofit fontScale="40000" lnSpcReduction="20000"/>
          </a:bodyPr>
          <a:lstStyle/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Источник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4500" u="sng" dirty="0">
                <a:latin typeface="Times New Roman" pitchFamily="18" charset="0"/>
                <a:cs typeface="Times New Roman" pitchFamily="18" charset="0"/>
                <a:hlinkClick r:id="rId2"/>
              </a:rPr>
              <a:t>http://mama.neolove.ru/early_childhood_education/method_voskobovicha/metodika_voskobovicha.html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75682" y="1154097"/>
            <a:ext cx="6578353" cy="502476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lvl="0" algn="just" fontAlgn="base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1.Воскобович В.В. </a:t>
            </a:r>
            <a:r>
              <a:rPr lang="ru-RU" sz="4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Харько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Т.Г. «Сказочные лабиринты игры». Игровая технология интеллектуально-творческого развития детей дошкольного возраста 3-7 лет. Книга 1. Методика.; Санкт-Петербург 2003 г. </a:t>
            </a:r>
          </a:p>
          <a:p>
            <a:pPr lvl="0" algn="just" fontAlgn="base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2.Воскобович В.В. </a:t>
            </a:r>
            <a:r>
              <a:rPr lang="ru-RU" sz="4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Харько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Т.Г. «Сказочные лабиринты игры». Игровая технология интеллектуально-творческого развития детей дошкольного возраста. Книга II. Описание игр.; Санкт-Петербург 2003 г. </a:t>
            </a:r>
          </a:p>
          <a:p>
            <a:pPr lvl="0" algn="just" fontAlgn="base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3.Воскобовович В.В. Методическое пособие «</a:t>
            </a:r>
            <a:r>
              <a:rPr lang="ru-RU" sz="4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Коврограф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Ларчик»; ООО «РИВ», 2006г. </a:t>
            </a:r>
          </a:p>
          <a:p>
            <a:pPr lvl="0" algn="just" fontAlgn="base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4.Воскобович В.В. «Тайна Ворона Метра, или сказка об удивительных приключениях-превращениях Квадратика». Методическая сказка, 1997г. </a:t>
            </a:r>
          </a:p>
          <a:p>
            <a:pPr lvl="0" algn="just" fontAlgn="base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5.Бондаренко Т.М. Развивающие игры в ДОУ. Конспекты занятий по развивающим играм </a:t>
            </a:r>
            <a:r>
              <a:rPr lang="ru-RU" sz="4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Практическое пособие для воспитателей и методистов ДОУ. Воронеж. 2013г. </a:t>
            </a:r>
          </a:p>
          <a:p>
            <a:pPr lvl="0" algn="just" fontAlgn="base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6.Воскобович В.В. «Нетающие льдинки Озера АИС, или Сказка о Прозрачном Квадратике» ООО «РИВ», 2006г. </a:t>
            </a:r>
          </a:p>
          <a:p>
            <a:pPr algn="just"/>
            <a:endParaRPr lang="ru-RU" sz="4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29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9109" y="483326"/>
            <a:ext cx="8911687" cy="102179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</a:t>
            </a:r>
            <a:endParaRPr lang="ru-RU" sz="4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Logo / VFL.Ru это, фотохостинг без регистрации, и быстрый хостинг изображений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4079" y="3587142"/>
            <a:ext cx="9996488" cy="23768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13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286" y="156754"/>
            <a:ext cx="9819503" cy="88945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b="1" dirty="0" i="1" lang="ru-RU" sz="32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Вячеслав </a:t>
            </a:r>
            <a:r>
              <a:rPr b="1" dirty="0" i="1" lang="ru-RU" smtClean="0" sz="32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Вадимович  </a:t>
            </a:r>
            <a:r>
              <a:rPr b="1" dirty="0" err="1" i="1" lang="ru-RU" sz="32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Воскобович</a:t>
            </a:r>
            <a:endParaRPr b="1" dirty="0" i="1" lang="ru-RU" sz="3200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2" type="body"/>
          </p:nvPr>
        </p:nvSpPr>
        <p:spPr>
          <a:xfrm>
            <a:off x="1731696" y="1723605"/>
            <a:ext cx="3115434" cy="2451885"/>
          </a:xfrm>
        </p:spPr>
        <p:txBody>
          <a:bodyPr>
            <a:normAutofit/>
          </a:bodyPr>
          <a:lstStyle/>
          <a:p>
            <a:pPr indent="-285750" marL="285750">
              <a:buFontTx/>
              <a:buChar char="-"/>
            </a:pP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 sz="half"/>
          </p:nvPr>
        </p:nvSpPr>
        <p:spPr>
          <a:xfrm>
            <a:off x="6323012" y="1092425"/>
            <a:ext cx="5181600" cy="3819440"/>
          </a:xfrm>
        </p:spPr>
        <p:txBody>
          <a:bodyPr>
            <a:normAutofit lnSpcReduction="10000"/>
          </a:bodyPr>
          <a:lstStyle/>
          <a:p>
            <a:pPr algn="just" indent="0" marL="0">
              <a:buNone/>
            </a:pP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   </a:t>
            </a:r>
          </a:p>
          <a:p>
            <a:pPr algn="just">
              <a:buFont charset="2" panose="05000000000000000000" pitchFamily="2" typeface="Wingdings"/>
              <a:buChar char="Ø"/>
            </a:pPr>
            <a:r>
              <a:rPr dirty="0" i="1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  Один </a:t>
            </a:r>
            <a:r>
              <a:rPr dirty="0" i="1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из первых авторов многофункциональных и креативных развивающих игр, которые в игровой форме формируют творческий потенциал ребенка, развивают его </a:t>
            </a:r>
            <a:r>
              <a:rPr dirty="0" err="1" i="1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сенсорику</a:t>
            </a:r>
            <a:r>
              <a:rPr dirty="0" i="1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и психические процессы, а также предлагают малышам увлекательное путешествие с приключениями в мир обучающих сказок. Им разработано более 40 развивающих игр и пособий.</a:t>
            </a:r>
            <a:br>
              <a:rPr dirty="0" i="1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i="1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 прошлом Вячеслав Вадимович инженер – физик</a:t>
            </a:r>
            <a:r>
              <a:rPr dirty="0" i="1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r>
              <a:rPr dirty="0" i="1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i="1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Живет </a:t>
            </a:r>
            <a:r>
              <a:rPr dirty="0" i="1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 Санкт-Петербурге.</a:t>
            </a:r>
          </a:p>
          <a:p>
            <a:pPr algn="just" indent="-285750" marL="285750">
              <a:buFontTx/>
              <a:buChar char="-"/>
            </a:pP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b="-431" r="47"/>
          <a:stretch/>
        </p:blipFill>
        <p:spPr>
          <a:xfrm>
            <a:off x="1090328" y="1471749"/>
            <a:ext cx="5396418" cy="4566586"/>
          </a:xfrm>
          <a:prstGeom prst="roundRect">
            <a:avLst>
              <a:gd fmla="val 11111" name="adj"/>
            </a:avLst>
          </a:prstGeom>
          <a:ln cap="rnd" w="190500">
            <a:solidFill>
              <a:srgbClr val="C8C6BD"/>
            </a:solidFill>
            <a:prstDash val="solid"/>
          </a:ln>
          <a:effectLst>
            <a:outerShdw algn="tl" blurRad="101600" dir="7200000" dist="50800" rotWithShape="0">
              <a:srgbClr val="000000">
                <a:alpha val="45000"/>
              </a:srgbClr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h="152400" prst="hardEdge" w="304800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60966572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12694"/>
            <a:ext cx="8911687" cy="563850"/>
          </a:xfrm>
        </p:spPr>
        <p:txBody>
          <a:bodyPr>
            <a:normAutofit fontScale="90000"/>
          </a:bodyPr>
          <a:lstStyle/>
          <a:p>
            <a:pPr algn="ctr"/>
            <a:r>
              <a:rPr b="1" dirty="0" i="1" lang="ru-RU" smtClean="0" sz="32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Игровое оборудование </a:t>
            </a:r>
            <a:r>
              <a:rPr b="1" dirty="0" err="1" i="1" lang="ru-RU" smtClean="0" sz="32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Воскобовича</a:t>
            </a:r>
            <a:endParaRPr b="1" dirty="0" i="1" lang="ru-RU" sz="3200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0907" y="1191427"/>
            <a:ext cx="5793307" cy="51351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72865" y="1507524"/>
            <a:ext cx="4556280" cy="203132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b="1" dirty="0" i="1" lang="ru-RU" smtClean="0" sz="2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Категории оборудования:</a:t>
            </a:r>
          </a:p>
          <a:p>
            <a:pPr>
              <a:lnSpc>
                <a:spcPct val="150000"/>
              </a:lnSpc>
            </a:pPr>
            <a:r>
              <a:rPr b="1" dirty="0" i="1" lang="ru-RU" smtClean="0" sz="20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1 категория</a:t>
            </a:r>
            <a:r>
              <a:rPr b="1" dirty="0" lang="ru-RU" smtClean="0" sz="20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: универсальный блок</a:t>
            </a:r>
          </a:p>
          <a:p>
            <a:pPr>
              <a:lnSpc>
                <a:spcPct val="150000"/>
              </a:lnSpc>
            </a:pPr>
            <a:r>
              <a:rPr b="1" dirty="0" i="1" lang="ru-RU" smtClean="0" sz="2000">
                <a:solidFill>
                  <a:srgbClr val="00B0F0"/>
                </a:solidFill>
                <a:latin charset="0" pitchFamily="18" typeface="Times New Roman"/>
                <a:cs charset="0" pitchFamily="18" typeface="Times New Roman"/>
              </a:rPr>
              <a:t>2 категория: </a:t>
            </a:r>
            <a:r>
              <a:rPr b="1" dirty="0" lang="ru-RU" smtClean="0" sz="2000">
                <a:solidFill>
                  <a:srgbClr val="00B0F0"/>
                </a:solidFill>
                <a:latin charset="0" pitchFamily="18" typeface="Times New Roman"/>
                <a:cs charset="0" pitchFamily="18" typeface="Times New Roman"/>
              </a:rPr>
              <a:t>конструктивный блок</a:t>
            </a:r>
          </a:p>
          <a:p>
            <a:pPr>
              <a:lnSpc>
                <a:spcPct val="150000"/>
              </a:lnSpc>
            </a:pPr>
            <a:r>
              <a:rPr b="1" dirty="0" i="1" lang="ru-RU" smtClean="0" sz="2000">
                <a:solidFill>
                  <a:schemeClr val="accent4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3 категория: </a:t>
            </a:r>
            <a:r>
              <a:rPr b="1" dirty="0" lang="ru-RU" smtClean="0" sz="2000">
                <a:solidFill>
                  <a:schemeClr val="accent4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предметный блок</a:t>
            </a:r>
            <a:endParaRPr b="1" dirty="0" lang="ru-RU" sz="2000">
              <a:solidFill>
                <a:schemeClr val="accent4">
                  <a:lumMod val="50000"/>
                </a:schemeClr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гном31.рф/image/cache/data/voskobovich/kor_bryzg-870x610.jpg" id="9" name="Рисунок 8"/>
          <p:cNvPicPr/>
          <p:nvPr/>
        </p:nvPicPr>
        <p:blipFill>
          <a:blip r:embed="rId3"/>
          <a:srcRect b="78" r="-18"/>
          <a:stretch>
            <a:fillRect/>
          </a:stretch>
        </p:blipFill>
        <p:spPr bwMode="auto">
          <a:xfrm>
            <a:off x="1345851" y="4204126"/>
            <a:ext cx="1591971" cy="1335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s://smirnova-ds34.edumsko.ru/uploads/4100/4044/section/537310/3783.970.jpg?1544874809242" id="11" name="Рисунок 10"/>
          <p:cNvPicPr/>
          <p:nvPr/>
        </p:nvPicPr>
        <p:blipFill>
          <a:blip r:embed="rId4"/>
          <a:srcRect b="26" r="-17"/>
          <a:stretch>
            <a:fillRect/>
          </a:stretch>
        </p:blipFill>
        <p:spPr bwMode="auto">
          <a:xfrm>
            <a:off x="7383388" y="3910484"/>
            <a:ext cx="1999509" cy="166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://static.goods.ru/medias/images/1321/100023000156b0.jpg" id="13" name="Рисунок 12"/>
          <p:cNvPicPr/>
          <p:nvPr/>
        </p:nvPicPr>
        <p:blipFill>
          <a:blip r:embed="rId5"/>
          <a:srcRect b="56" r="-48"/>
          <a:stretch>
            <a:fillRect/>
          </a:stretch>
        </p:blipFill>
        <p:spPr bwMode="auto">
          <a:xfrm>
            <a:off x="9561092" y="4885039"/>
            <a:ext cx="2326108" cy="17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584944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занятий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игровыми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материалами</a:t>
            </a:r>
            <a:r>
              <a:rPr lang="ru-RU" sz="3600" b="1" i="1" dirty="0">
                <a:solidFill>
                  <a:srgbClr val="C00000"/>
                </a:solidFill>
              </a:rPr>
              <a:t/>
            </a:r>
            <a:br>
              <a:rPr lang="ru-RU" sz="3600" b="1" i="1" dirty="0">
                <a:solidFill>
                  <a:srgbClr val="C00000"/>
                </a:solidFill>
              </a:rPr>
            </a:b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0789" y="1658982"/>
            <a:ext cx="10781211" cy="504226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познавательного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исследовательской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наблюдательности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воображения, памяти, внимания, мышления и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армоничное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эмоционально-образного и логического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базисных представлений об окружающем мире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математических понятий, звукобуквенных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явлениях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</a:t>
            </a:r>
          </a:p>
          <a:p>
            <a:pPr algn="just"/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коммуникативных компетенций воспитанников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09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методики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5475" y="1267097"/>
            <a:ext cx="10557910" cy="528745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бучение через интересные сказки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(каждую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увлекательная сказка, которая помогает ребенку быстрее запомнить цифры, буквы или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формы)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игровой форме можно обучаться чтению или счету, параллельно развивая логику, мышление,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другие психологические процессы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заключается в ее способности всесторонне развивать и обучать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малыша);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 ребенка творческого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(игры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 сказки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воображения, фантазии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творческого потенциала.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нетрадиционных заданий различного уровня сложности способствует формированию раннего креативного мышления у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детей).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50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640080"/>
            <a:ext cx="9997440" cy="7775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реализации технологии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1051" y="1567543"/>
            <a:ext cx="9623561" cy="4744245"/>
          </a:xfrm>
        </p:spPr>
        <p:txBody>
          <a:bodyPr>
            <a:noAutofit/>
          </a:bodyPr>
          <a:lstStyle/>
          <a:p>
            <a:pPr lvl="0" algn="just"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собенности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«Сказочных лабиринтов игры»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таковы, что не надо перестраивать работу учреждения или ломать привычный уклад жизни дома. Технология органично вплетается в уже существующие порядки.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отношениях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«Взрослый-Ребенок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предполагается положение взрослого над ребенком, только партнерские отношения. Ребенок окружается непринужденной, веселой,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интеллектуально-творческой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атмосферой. Она сплетается из чувства внешней безопасности, когда малыш знает, что его проявления не получат отрицательной оценки взрослых,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ощущения внутренней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раскованности за счет поддержки его творческих начинаний.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24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1085" y="493614"/>
            <a:ext cx="8911687" cy="70911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 ценность развивающих игр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1623" y="1219200"/>
            <a:ext cx="10388934" cy="5351533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исходя из интересов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получают истинное удовольствие и открывают для себя всё новые и новые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возможности)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диапазон</a:t>
            </a: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</a:t>
            </a: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2х до 7 лет и </a:t>
            </a: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старше)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многофункциональность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универсальность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(ребенок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возможность проявлять свое творчество, всесторонне развиваться и осваивать большое количество образовательных задач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знакомиться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цифрами или буквами; цветом или формой; счетом и т.д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систематизированный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готовый развивающий дидактический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по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возрастам и образовательным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аличие методического сопровождения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(многие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сопровождаются специальными методическими книгами со сказками, в которых переплетаются различные сюжеты с интеллектуальными заданиями, вопросами и иллюстрированными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рисунками).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9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997" y="420785"/>
            <a:ext cx="9570616" cy="120571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организации </a:t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деятельности с пособиями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2157" y="1788340"/>
            <a:ext cx="9732456" cy="449917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(предварительное ознакомление педагога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методическими рекомендациями и самой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игрой);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ечь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(постоянное побуждение к речевому взаимодействию ребёнка со взрослым: напомнить правила,  пересказать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свой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 и т.д.);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татичность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(чередовать с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одвижными играми, другими видами деятельности); 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сидчивость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(требуется определённая выносливость, усидчивость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это не каждому ребенку по душе и 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силам).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6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5862" y="624110"/>
            <a:ext cx="5128749" cy="290290"/>
          </a:xfrm>
        </p:spPr>
        <p:txBody>
          <a:bodyPr>
            <a:noAutofit/>
          </a:bodyPr>
          <a:lstStyle/>
          <a:p>
            <a:pPr algn="ctr"/>
            <a:endParaRPr dirty="0" lang="ru-RU" sz="3200">
              <a:solidFill>
                <a:schemeClr val="accent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17" name="Объект 16"/>
          <p:cNvSpPr>
            <a:spLocks noGrp="1"/>
          </p:cNvSpPr>
          <p:nvPr>
            <p:ph idx="1" sz="half"/>
          </p:nvPr>
        </p:nvSpPr>
        <p:spPr>
          <a:xfrm>
            <a:off x="1229990" y="2122811"/>
            <a:ext cx="4701472" cy="3271880"/>
          </a:xfrm>
        </p:spPr>
        <p:txBody>
          <a:bodyPr>
            <a:normAutofit/>
          </a:bodyPr>
          <a:lstStyle/>
          <a:p>
            <a:endParaRPr dirty="0" lang="ru-RU"/>
          </a:p>
          <a:p>
            <a:pPr indent="0" marL="0">
              <a:buNone/>
            </a:pPr>
            <a:endParaRPr dirty="0" lang="ru-RU"/>
          </a:p>
        </p:txBody>
      </p:sp>
      <p:sp>
        <p:nvSpPr>
          <p:cNvPr id="4" name="Объект 3"/>
          <p:cNvSpPr>
            <a:spLocks noGrp="1"/>
          </p:cNvSpPr>
          <p:nvPr>
            <p:ph idx="2" sz="half"/>
          </p:nvPr>
        </p:nvSpPr>
        <p:spPr>
          <a:xfrm>
            <a:off x="6283235" y="261257"/>
            <a:ext cx="5538652" cy="5891349"/>
          </a:xfrm>
        </p:spPr>
        <p:txBody>
          <a:bodyPr>
            <a:noAutofit/>
          </a:bodyPr>
          <a:lstStyle/>
          <a:p>
            <a:r>
              <a:rPr b="1" dirty="0" lang="ru-RU" smtClean="0" sz="28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Развивающая игра  </a:t>
            </a:r>
            <a:r>
              <a:rPr b="1" dirty="0" lang="ru-RU" sz="28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b="1" dirty="0" err="1" lang="ru-RU" sz="28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Геоконт</a:t>
            </a:r>
            <a:r>
              <a:rPr b="1" dirty="0" lang="ru-RU" sz="28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 </a:t>
            </a:r>
            <a:endParaRPr b="1" dirty="0" lang="ru-RU" smtClean="0" sz="2800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b="1" dirty="0" lang="ru-RU" sz="2800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indent="0" marL="0">
              <a:buNone/>
            </a:pP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     На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игровое поле «</a:t>
            </a:r>
            <a:r>
              <a:rPr dirty="0" err="1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Геоконта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» нанесена координатная сетка. На гвоздики натягиваются «паутинки» (разноцветная резинка-</a:t>
            </a:r>
            <a:r>
              <a:rPr dirty="0" err="1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продежка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), и получаются контуры геометрических фигур, предметных силуэтов. Малыши создают их по примеру взрослого или по собственному замыслу, а дети старшего возраста - по схеме-образцу и словесной модели. В результате у ребят развиваются моторика кисти и пальчиков, сенсорные способности (ощущение цвета, формы, величины), мыслительные процессы (конструирование по словесной модели, построение симметричных и несимметричных фигур, поиск и установление закономерностей), творческие способности. </a:t>
            </a:r>
          </a:p>
          <a:p>
            <a:pPr algn="just" indent="0" marL="0">
              <a:buNone/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</a:p>
          <a:p>
            <a:endParaRPr dirty="0" lang="ru-RU" sz="1400"/>
          </a:p>
          <a:p>
            <a:endParaRPr dirty="0" lang="ru-RU" sz="2400">
              <a:solidFill>
                <a:schemeClr val="accent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Babytoy.ru Интернет-магазин детских товаров Купить детские и…" id="1040" name="Picture 1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" r="-7"/>
          <a:stretch/>
        </p:blipFill>
        <p:spPr bwMode="auto">
          <a:xfrm>
            <a:off x="1521050" y="1152393"/>
            <a:ext cx="4683807" cy="390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узел 5"/>
          <p:cNvSpPr/>
          <p:nvPr/>
        </p:nvSpPr>
        <p:spPr>
          <a:xfrm>
            <a:off x="457201" y="5747657"/>
            <a:ext cx="1031965" cy="953587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907175" y="5630091"/>
            <a:ext cx="718459" cy="666206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3513911" y="6244045"/>
            <a:ext cx="509449" cy="418012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3227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752</TotalTime>
  <Words>942</Words>
  <Application>Microsoft Office PowerPoint</Application>
  <PresentationFormat>Широкоэкранный</PresentationFormat>
  <Paragraphs>71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Презентация PowerPoint</vt:lpstr>
      <vt:lpstr>Вячеслав  Вадимович  Воскобович</vt:lpstr>
      <vt:lpstr>Игровое оборудование Воскобовича</vt:lpstr>
      <vt:lpstr> Цели занятий  с игровыми материалами </vt:lpstr>
      <vt:lpstr>Принципы методики</vt:lpstr>
      <vt:lpstr>Способы реализации технологии   </vt:lpstr>
      <vt:lpstr>Педагогическая  ценность развивающих игр</vt:lpstr>
      <vt:lpstr>Специфика организации  игровой деятельности с пособиями Воскобовича</vt:lpstr>
      <vt:lpstr>Презентация PowerPoint</vt:lpstr>
      <vt:lpstr>Читайка на шариках</vt:lpstr>
      <vt:lpstr>Развивающая игра «Чудо соты»</vt:lpstr>
      <vt:lpstr>  Игра «Чудо-крестики»-       представляет из себя планшеты (147х208 мм), с вырезанными отверстиями в виде креста. Для каждого отверстия есть вкладыш. Один вкладыш в виде крестика - целый, 3 другие разрезаны на 2,3,4,5,6,7 части.</vt:lpstr>
      <vt:lpstr>  Игровой  квадрат  Воскобовича</vt:lpstr>
      <vt:lpstr>Кораблик  «Буль-буль»</vt:lpstr>
      <vt:lpstr>Игровизор</vt:lpstr>
      <vt:lpstr>Презентация PowerPoint</vt:lpstr>
      <vt:lpstr>Список информационных источников</vt:lpstr>
      <vt:lpstr> СПАСИБО  ЗА 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Windows User</cp:lastModifiedBy>
  <cp:revision>82</cp:revision>
  <dcterms:created xsi:type="dcterms:W3CDTF">2015-03-16T11:45:17Z</dcterms:created>
  <dcterms:modified xsi:type="dcterms:W3CDTF">2022-02-19T19:35:27Z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625405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