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64" r:id="rId1"/>
  </p:sldMasterIdLst>
  <p:sldIdLst>
    <p:sldId id="257" r:id="rId2"/>
    <p:sldId id="256" r:id="rId3"/>
    <p:sldId id="263" r:id="rId4"/>
    <p:sldId id="259" r:id="rId5"/>
    <p:sldId id="260" r:id="rId6"/>
    <p:sldId id="262" r:id="rId7"/>
    <p:sldId id="261" r:id="rId8"/>
    <p:sldId id="264" r:id="rId9"/>
    <p:sldId id="265" r:id="rId10"/>
    <p:sldId id="258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  <a:srgbClr val="B6AA0A"/>
    <a:srgbClr val="484600"/>
    <a:srgbClr val="5654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-756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62724F07-F50A-492E-9AA7-62845A06636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92072" y="671979"/>
            <a:ext cx="7274256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D2969F6E-1C42-472B-B3C4-7069C46CEB6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392072" y="3151654"/>
            <a:ext cx="7274256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AD6DDC81-5434-4983-B967-7AA607732F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5F458-6A3E-4B0B-AF47-FB9313319433}" type="datetimeFigureOut">
              <a:rPr lang="ru-RU" smtClean="0"/>
              <a:pPr/>
              <a:t>20.02.2022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96EEEBEA-46AC-4401-8356-E3680148BF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77283AC3-5C77-439B-A790-F496229BA6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F075B8-A22A-4273-A81F-F37386C1EEE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566964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C2D7138D-9601-419A-810C-0AD079738D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xmlns="" id="{35D219F9-FF14-4E33-8B1B-3AA139164E1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A911638C-1B18-4325-87AC-89BB12505D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5F458-6A3E-4B0B-AF47-FB9313319433}" type="datetimeFigureOut">
              <a:rPr lang="ru-RU" smtClean="0"/>
              <a:pPr/>
              <a:t>20.02.2022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CA4B81EE-1E9F-4B6C-A2F5-444BA25FFE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02E39AE6-CB6F-4946-BA49-68447D9DEB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F075B8-A22A-4273-A81F-F37386C1EEE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099504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xmlns="" id="{2B5C4E7A-A896-4361-8000-F65EB08DE1F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xmlns="" id="{D42EFAD4-7446-427A-A06C-F7A160AABE2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92F3A4ED-EFB2-451B-9B75-55777873F8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5F458-6A3E-4B0B-AF47-FB9313319433}" type="datetimeFigureOut">
              <a:rPr lang="ru-RU" smtClean="0"/>
              <a:pPr/>
              <a:t>20.02.2022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16A73434-5B36-47B9-B240-A111BB955F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1C04C85F-71DB-409C-9CD5-EC6ABDF00C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F075B8-A22A-4273-A81F-F37386C1EEE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724781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011163E9-AF37-498A-8050-99C2404758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B94D51B5-0E9A-4E58-8012-0A9B2051EB7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75F77C4A-5F36-452A-820F-5E3D5B8E77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5F458-6A3E-4B0B-AF47-FB9313319433}" type="datetimeFigureOut">
              <a:rPr lang="ru-RU" smtClean="0"/>
              <a:pPr/>
              <a:t>20.02.2022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960BFCDA-4768-4407-B085-0FE11DFB2C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6B0B986D-AF7A-42E0-8FBF-C653B0A902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F075B8-A22A-4273-A81F-F37386C1EEE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641543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89DFA576-BA84-4877-ADC2-1CC89D459A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2012" y="576263"/>
            <a:ext cx="7779224" cy="285273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FF1A7402-6112-4EB4-9DB4-042C037F05E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32012" y="3455988"/>
            <a:ext cx="7779224" cy="1500187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AB200E6D-154F-4F7F-9FEE-D0CE5C032E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5F458-6A3E-4B0B-AF47-FB9313319433}" type="datetimeFigureOut">
              <a:rPr lang="ru-RU" smtClean="0"/>
              <a:pPr/>
              <a:t>20.02.2022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E87B4974-735D-4015-AAF7-CC09D69093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9B55D2A1-D5AD-4853-AA84-4B90CBCD22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F075B8-A22A-4273-A81F-F37386C1EEE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852464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97E1AC17-6D2B-4E8D-863D-CEBE2C9542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AACCAAF2-88EC-401B-ACC0-CB437E93968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42294" y="1774541"/>
            <a:ext cx="4066182" cy="440242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C2662B7F-3B0C-4690-874F-AA640282673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899548" y="1774541"/>
            <a:ext cx="4066182" cy="440242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98013D9B-26D1-4E91-B6FF-254E187F86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5F458-6A3E-4B0B-AF47-FB9313319433}" type="datetimeFigureOut">
              <a:rPr lang="ru-RU" smtClean="0"/>
              <a:pPr/>
              <a:t>20.02.2022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A18A5927-8169-49DC-BBAA-B1B9C33502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69E8132F-35F2-4259-9ABE-37659A2FAB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F075B8-A22A-4273-A81F-F37386C1EEE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27943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E07FA221-BD1A-4E22-9E7F-CC960DBF6D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1857" y="365126"/>
            <a:ext cx="78867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5E4D1AB4-351F-42CA-961F-F5584932B2B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61858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68BA827E-AD88-4990-9F3F-947123FE8C7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61858" y="2505075"/>
            <a:ext cx="3868340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xmlns="" id="{2E3CEF8B-263D-4B28-BDC1-52CC711C31E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861166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xmlns="" id="{63DBB6D3-53FB-4C78-BCF3-4568A3B915B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861166" y="2505075"/>
            <a:ext cx="3887391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xmlns="" id="{BC38ECF3-0379-473E-91C9-7D96734A79B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60666" y="6356351"/>
            <a:ext cx="2057400" cy="365125"/>
          </a:xfrm>
        </p:spPr>
        <p:txBody>
          <a:bodyPr/>
          <a:lstStyle/>
          <a:p>
            <a:fld id="{8EF5F458-6A3E-4B0B-AF47-FB9313319433}" type="datetimeFigureOut">
              <a:rPr lang="ru-RU" smtClean="0"/>
              <a:pPr/>
              <a:t>20.02.2022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xmlns="" id="{349313EA-94F9-4495-B5FF-D657074339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260966" y="6356351"/>
            <a:ext cx="3086100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xmlns="" id="{1690EC9A-CA19-442C-B070-6C99B3AF63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689966" y="6356351"/>
            <a:ext cx="2057400" cy="365125"/>
          </a:xfrm>
        </p:spPr>
        <p:txBody>
          <a:bodyPr/>
          <a:lstStyle/>
          <a:p>
            <a:fld id="{DEF075B8-A22A-4273-A81F-F37386C1EEE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848409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174140F5-BC28-4F23-9742-23AF77EB40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69590"/>
            <a:ext cx="839252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xmlns="" id="{64B231FA-EC02-4718-8FE5-115F52499D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5F458-6A3E-4B0B-AF47-FB9313319433}" type="datetimeFigureOut">
              <a:rPr lang="ru-RU" smtClean="0"/>
              <a:pPr/>
              <a:t>20.02.2022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xmlns="" id="{9F706EF2-0099-4D59-8098-50F37E81A7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xmlns="" id="{E3EAF1A3-C2E2-4239-861B-94A8C5A698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F075B8-A22A-4273-A81F-F37386C1EEE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565864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xmlns="" id="{BDAC55D8-8588-49E8-8791-88615EE8B2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5F458-6A3E-4B0B-AF47-FB9313319433}" type="datetimeFigureOut">
              <a:rPr lang="ru-RU" smtClean="0"/>
              <a:pPr/>
              <a:t>20.02.2022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xmlns="" id="{05EE9C18-EB0F-4226-BED1-437603E6B4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xmlns="" id="{5CFBF3A1-EDDD-4C79-BDD6-28782AE8D1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F075B8-A22A-4273-A81F-F37386C1EEE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653088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75583C8F-2389-40B7-A8D6-3430B6DDC3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09821FB7-25A0-41CB-8691-EB5B8A6B177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7341BD74-2AA3-4F6E-A40E-34F98A09D45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994C6882-8371-487E-B2CD-CD6BE3E4C3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5F458-6A3E-4B0B-AF47-FB9313319433}" type="datetimeFigureOut">
              <a:rPr lang="ru-RU" smtClean="0"/>
              <a:pPr/>
              <a:t>20.02.2022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5A8C3005-4BC2-47F2-A8F0-74FA30A2A2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021E4415-9402-4744-964A-ECA25D438B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F075B8-A22A-4273-A81F-F37386C1EEE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995710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230E25D9-7937-4F76-B9E9-B680180BE3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xmlns="" id="{216AC0CA-F533-465E-8B46-D7C9DE91BC7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ru-RU"/>
              <a:t>Вставка рисунка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657901CA-0D32-4422-BDAD-88801C6F2D4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B0115B36-A1AC-42C6-A61C-B0759B8EA9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5F458-6A3E-4B0B-AF47-FB9313319433}" type="datetimeFigureOut">
              <a:rPr lang="ru-RU" smtClean="0"/>
              <a:pPr/>
              <a:t>20.02.2022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1F0A27DE-1A90-4B43-B0BF-0835955DF7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E41DDD22-D75D-4EB0-9D35-29CD4B0271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F075B8-A22A-4273-A81F-F37386C1EEE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253513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99CCDB81-EEB1-4419-85C8-410957C189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0627" y="269590"/>
            <a:ext cx="8229599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/>
              <a:lightRig rig="sunset" dir="t"/>
            </a:scene3d>
            <a:sp3d extrusionH="57150" prstMaterial="matte">
              <a:bevelT w="38100" h="38100"/>
            </a:sp3d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63557189-169C-44FF-8CC9-89B17DE349C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50627" y="1730089"/>
            <a:ext cx="8229599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9EBD5E7A-0971-4178-BD78-E02F8180AEB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F5F458-6A3E-4B0B-AF47-FB9313319433}" type="datetimeFigureOut">
              <a:rPr lang="ru-RU" smtClean="0"/>
              <a:pPr/>
              <a:t>20.02.2022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F7E2238F-D6CF-4B59-8188-021281BDF04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1736A112-810F-45C1-92A4-DE488D06177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F075B8-A22A-4273-A81F-F37386C1EEE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434531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5" r:id="rId1"/>
    <p:sldLayoutId id="2147483866" r:id="rId2"/>
    <p:sldLayoutId id="2147483867" r:id="rId3"/>
    <p:sldLayoutId id="2147483868" r:id="rId4"/>
    <p:sldLayoutId id="2147483869" r:id="rId5"/>
    <p:sldLayoutId id="2147483870" r:id="rId6"/>
    <p:sldLayoutId id="2147483871" r:id="rId7"/>
    <p:sldLayoutId id="2147483872" r:id="rId8"/>
    <p:sldLayoutId id="2147483873" r:id="rId9"/>
    <p:sldLayoutId id="2147483874" r:id="rId10"/>
    <p:sldLayoutId id="2147483875" r:id="rId11"/>
  </p:sldLayoutIdLst>
  <p:txStyles>
    <p:titleStyle>
      <a:lvl1pPr algn="ctr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rgbClr val="918E00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Intro " panose="02000000000000000000" pitchFamily="50" charset="0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img0.liveinternet.ru/images/attach/c/8/128/869/128869106_0_933a8_793c4a0d_orig__3_.png" TargetMode="External"/><Relationship Id="rId2" Type="http://schemas.openxmlformats.org/officeDocument/2006/relationships/hyperlink" Target="http://websitepresentation.com/wp-content/uploads/colorful-lined-presentation-backgrounds-3d-abstract-grey-with-regard-to-3d-presentation-background.jpg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www.photos-public-domain.com/wp-content/uploads/2011/04/baby-blue-canvas-fabric-texture.jpg" TargetMode="External"/><Relationship Id="rId4" Type="http://schemas.openxmlformats.org/officeDocument/2006/relationships/hyperlink" Target="https://img2.pngindir.com/20180314/qde/kisspng-paper-pen-cartoon-paintbrush-cartoon-pen-5aa987aad8e806.5334554515210597548885.jpg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>
            <a:extLst>
              <a:ext uri="{FF2B5EF4-FFF2-40B4-BE49-F238E27FC236}">
                <a16:creationId xmlns:a16="http://schemas.microsoft.com/office/drawing/2014/main" xmlns="" id="{2087D708-4818-4CAB-9FC6-332621E620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8000" dirty="0" smtClean="0">
                <a:solidFill>
                  <a:srgbClr val="FF0000"/>
                </a:solidFill>
                <a:latin typeface="Haettenschweiler" pitchFamily="34" charset="0"/>
              </a:rPr>
              <a:t>Имя существительное</a:t>
            </a:r>
            <a:endParaRPr lang="ru-RU" sz="8000" dirty="0">
              <a:solidFill>
                <a:srgbClr val="FF0000"/>
              </a:solidFill>
              <a:latin typeface="Haettenschweiler" pitchFamily="34" charset="0"/>
            </a:endParaRP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xmlns="" id="{99B403C0-33B3-4EDA-8AB0-05727E04050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r"/>
            <a:r>
              <a:rPr lang="ru-RU" sz="2000" dirty="0" smtClean="0"/>
              <a:t>Подготовила </a:t>
            </a:r>
          </a:p>
          <a:p>
            <a:pPr algn="r"/>
            <a:r>
              <a:rPr lang="ru-RU" sz="2000" dirty="0" err="1" smtClean="0"/>
              <a:t>Курас</a:t>
            </a:r>
            <a:r>
              <a:rPr lang="ru-RU" sz="2000" dirty="0" smtClean="0"/>
              <a:t> О.А.</a:t>
            </a:r>
          </a:p>
          <a:p>
            <a:pPr algn="r"/>
            <a:r>
              <a:rPr lang="ru-RU" sz="2000" dirty="0" smtClean="0"/>
              <a:t>у</a:t>
            </a:r>
            <a:r>
              <a:rPr lang="ru-RU" sz="2000" dirty="0" smtClean="0"/>
              <a:t>читель начальных классов</a:t>
            </a:r>
          </a:p>
          <a:p>
            <a:pPr algn="r"/>
            <a:r>
              <a:rPr lang="ru-RU" sz="2000" dirty="0" smtClean="0"/>
              <a:t>г</a:t>
            </a:r>
            <a:r>
              <a:rPr lang="ru-RU" sz="2000" dirty="0" smtClean="0"/>
              <a:t>.Петропавловск-Камчатский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xmlns="" val="1090287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326E274A-4F6B-4305-9334-07977BE112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Источники информации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4743EC09-AD27-43DB-A83D-7A3ED764558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>
                <a:hlinkClick r:id="rId2"/>
              </a:rPr>
              <a:t>http://websitepresentation.com/wp-content/uploads/colorful-lined-presentation-backgrounds-3d-abstract-grey-with-regard-to-3d-presentation-background.jpg</a:t>
            </a:r>
            <a:endParaRPr lang="ru-RU" dirty="0"/>
          </a:p>
          <a:p>
            <a:r>
              <a:rPr lang="en-US" dirty="0">
                <a:hlinkClick r:id="rId3"/>
              </a:rPr>
              <a:t>https://img0.liveinternet.ru/images/attach/c/8/128/869/128869106_0_933a8_793c4a0d_orig__3_.png</a:t>
            </a:r>
            <a:endParaRPr lang="ru-RU" dirty="0"/>
          </a:p>
          <a:p>
            <a:r>
              <a:rPr lang="en-US" dirty="0">
                <a:hlinkClick r:id="rId4"/>
              </a:rPr>
              <a:t>https://img2.pngindir.com/20180314/qde/kisspng-paper-pen-cartoon-paintbrush-cartoon-pen-5aa987aad8e806.5334554515210597548885.jpg</a:t>
            </a:r>
            <a:endParaRPr lang="ru-RU" dirty="0"/>
          </a:p>
          <a:p>
            <a:r>
              <a:rPr lang="en-US" dirty="0">
                <a:hlinkClick r:id="rId5"/>
              </a:rPr>
              <a:t>http://www.photos-public-domain.com/wp-content/uploads/2011/04/baby-blue-canvas-fabric-texture.jpg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555940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40E483DC-FE5F-40E2-BF98-9004B9D0B7A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39377" y="2748974"/>
            <a:ext cx="7274256" cy="2387600"/>
          </a:xfrm>
        </p:spPr>
        <p:txBody>
          <a:bodyPr>
            <a:noAutofit/>
          </a:bodyPr>
          <a:lstStyle/>
          <a:p>
            <a:r>
              <a:rPr lang="ru-RU" sz="8800" b="1" dirty="0" smtClean="0">
                <a:solidFill>
                  <a:schemeClr val="tx1"/>
                </a:solidFill>
                <a:latin typeface="Propisi" pitchFamily="2" charset="0"/>
              </a:rPr>
              <a:t/>
            </a:r>
            <a:br>
              <a:rPr lang="ru-RU" sz="8800" b="1" dirty="0" smtClean="0">
                <a:solidFill>
                  <a:schemeClr val="tx1"/>
                </a:solidFill>
                <a:latin typeface="Propisi" pitchFamily="2" charset="0"/>
              </a:rPr>
            </a:br>
            <a:r>
              <a:rPr lang="ru-RU" sz="8800" b="1" dirty="0" smtClean="0">
                <a:solidFill>
                  <a:schemeClr val="tx1"/>
                </a:solidFill>
                <a:latin typeface="Propisi" pitchFamily="2" charset="0"/>
              </a:rPr>
              <a:t/>
            </a:r>
            <a:br>
              <a:rPr lang="ru-RU" sz="8800" b="1" dirty="0" smtClean="0">
                <a:solidFill>
                  <a:schemeClr val="tx1"/>
                </a:solidFill>
                <a:latin typeface="Propisi" pitchFamily="2" charset="0"/>
              </a:rPr>
            </a:br>
            <a:r>
              <a:rPr lang="ru-RU" sz="8800" b="1" dirty="0" smtClean="0">
                <a:solidFill>
                  <a:schemeClr val="tx1"/>
                </a:solidFill>
                <a:latin typeface="Propisi" pitchFamily="2" charset="0"/>
              </a:rPr>
              <a:t/>
            </a:r>
            <a:br>
              <a:rPr lang="ru-RU" sz="8800" b="1" dirty="0" smtClean="0">
                <a:solidFill>
                  <a:schemeClr val="tx1"/>
                </a:solidFill>
                <a:latin typeface="Propisi" pitchFamily="2" charset="0"/>
              </a:rPr>
            </a:br>
            <a:r>
              <a:rPr lang="ru-RU" sz="8800" b="1" dirty="0" smtClean="0">
                <a:solidFill>
                  <a:schemeClr val="tx1"/>
                </a:solidFill>
                <a:latin typeface="Propisi" pitchFamily="2" charset="0"/>
              </a:rPr>
              <a:t/>
            </a:r>
            <a:br>
              <a:rPr lang="ru-RU" sz="8800" b="1" dirty="0" smtClean="0">
                <a:solidFill>
                  <a:schemeClr val="tx1"/>
                </a:solidFill>
                <a:latin typeface="Propisi" pitchFamily="2" charset="0"/>
              </a:rPr>
            </a:br>
            <a:r>
              <a:rPr lang="ru-RU" sz="8800" b="1" dirty="0" smtClean="0">
                <a:solidFill>
                  <a:schemeClr val="tx1"/>
                </a:solidFill>
                <a:latin typeface="Propisi" pitchFamily="2" charset="0"/>
              </a:rPr>
              <a:t/>
            </a:r>
            <a:br>
              <a:rPr lang="ru-RU" sz="8800" b="1" dirty="0" smtClean="0">
                <a:solidFill>
                  <a:schemeClr val="tx1"/>
                </a:solidFill>
                <a:latin typeface="Propisi" pitchFamily="2" charset="0"/>
              </a:rPr>
            </a:br>
            <a:r>
              <a:rPr lang="ru-RU" sz="8800" b="1" dirty="0" smtClean="0">
                <a:solidFill>
                  <a:schemeClr val="tx1"/>
                </a:solidFill>
                <a:latin typeface="Propisi" pitchFamily="2" charset="0"/>
              </a:rPr>
              <a:t/>
            </a:r>
            <a:br>
              <a:rPr lang="ru-RU" sz="8800" b="1" dirty="0" smtClean="0">
                <a:solidFill>
                  <a:schemeClr val="tx1"/>
                </a:solidFill>
                <a:latin typeface="Propisi" pitchFamily="2" charset="0"/>
              </a:rPr>
            </a:br>
            <a:r>
              <a:rPr lang="ru-RU" sz="8800" b="1" dirty="0" smtClean="0">
                <a:solidFill>
                  <a:schemeClr val="tx1"/>
                </a:solidFill>
                <a:latin typeface="Propisi" pitchFamily="2" charset="0"/>
              </a:rPr>
              <a:t>21 февраля.</a:t>
            </a:r>
            <a:br>
              <a:rPr lang="ru-RU" sz="8800" b="1" dirty="0" smtClean="0">
                <a:solidFill>
                  <a:schemeClr val="tx1"/>
                </a:solidFill>
                <a:latin typeface="Propisi" pitchFamily="2" charset="0"/>
              </a:rPr>
            </a:br>
            <a:r>
              <a:rPr lang="ru-RU" sz="8800" b="1" dirty="0" smtClean="0">
                <a:solidFill>
                  <a:schemeClr val="tx1"/>
                </a:solidFill>
                <a:latin typeface="Propisi" pitchFamily="2" charset="0"/>
              </a:rPr>
              <a:t>Классная работа.</a:t>
            </a:r>
            <a:r>
              <a:rPr lang="ru-RU" sz="8800" b="1" dirty="0" smtClean="0">
                <a:solidFill>
                  <a:schemeClr val="tx1"/>
                </a:solidFill>
                <a:latin typeface="Propisi" pitchFamily="2" charset="0"/>
              </a:rPr>
              <a:t/>
            </a:r>
            <a:br>
              <a:rPr lang="ru-RU" sz="8800" b="1" dirty="0" smtClean="0">
                <a:solidFill>
                  <a:schemeClr val="tx1"/>
                </a:solidFill>
                <a:latin typeface="Propisi" pitchFamily="2" charset="0"/>
              </a:rPr>
            </a:br>
            <a:endParaRPr lang="ru-RU" sz="8800" b="1" dirty="0">
              <a:solidFill>
                <a:schemeClr val="tx1"/>
              </a:solidFill>
              <a:latin typeface="Propisi" pitchFamily="2" charset="0"/>
            </a:endParaRP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27F93EE9-506F-4E4B-8C27-A2001EA24F3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392072" y="3151654"/>
            <a:ext cx="7229414" cy="1655762"/>
          </a:xfrm>
        </p:spPr>
        <p:txBody>
          <a:bodyPr>
            <a:normAutofit/>
          </a:bodyPr>
          <a:lstStyle/>
          <a:p>
            <a:pPr algn="r"/>
            <a:endParaRPr lang="ru-RU" dirty="0">
              <a:effectLst/>
            </a:endParaRPr>
          </a:p>
          <a:p>
            <a:pPr algn="r"/>
            <a:endParaRPr lang="ru-RU" dirty="0">
              <a:effectLst/>
            </a:endParaRPr>
          </a:p>
          <a:p>
            <a:pPr algn="r"/>
            <a:endParaRPr lang="ru-RU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86253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265485" y="558630"/>
            <a:ext cx="7708622" cy="46782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Цели урока: </a:t>
            </a:r>
          </a:p>
          <a:p>
            <a:pPr fontAlgn="base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1. 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Сформировать умение, осознано распознавать слова, относящиеся к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именам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существительным и обозначающие одушевленные и </a:t>
            </a:r>
          </a:p>
          <a:p>
            <a:pPr fontAlgn="base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неодушевленные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предметы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– </a:t>
            </a:r>
          </a:p>
          <a:p>
            <a:pPr fontAlgn="base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отработка грамматического понятия «имя существительное». </a:t>
            </a:r>
          </a:p>
          <a:p>
            <a:pPr fontAlgn="base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Способствовать развитию орфографической зоркости внимания,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мышления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, устной и письменной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речи.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Tetrad_128035.jpg"/>
          <p:cNvPicPr>
            <a:picLocks noChangeAspect="1"/>
          </p:cNvPicPr>
          <p:nvPr/>
        </p:nvPicPr>
        <p:blipFill>
          <a:blip r:embed="rId2"/>
          <a:srcRect l="12052" t="8571" b="73825"/>
          <a:stretch>
            <a:fillRect/>
          </a:stretch>
        </p:blipFill>
        <p:spPr>
          <a:xfrm>
            <a:off x="901338" y="248194"/>
            <a:ext cx="8242662" cy="304364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992777" y="209006"/>
            <a:ext cx="568937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7200" dirty="0" smtClean="0">
                <a:latin typeface="Propisi" pitchFamily="2" charset="0"/>
              </a:rPr>
              <a:t>Р </a:t>
            </a:r>
            <a:r>
              <a:rPr lang="ru-RU" sz="7200" dirty="0" err="1" smtClean="0">
                <a:latin typeface="Propisi" pitchFamily="2" charset="0"/>
              </a:rPr>
              <a:t>р</a:t>
            </a:r>
            <a:r>
              <a:rPr lang="ru-RU" sz="7200" dirty="0" smtClean="0">
                <a:latin typeface="Propisi" pitchFamily="2" charset="0"/>
              </a:rPr>
              <a:t>   </a:t>
            </a:r>
            <a:r>
              <a:rPr lang="ru-RU" sz="7200" dirty="0" err="1" smtClean="0">
                <a:latin typeface="Propisi" pitchFamily="2" charset="0"/>
              </a:rPr>
              <a:t>Рр</a:t>
            </a:r>
            <a:r>
              <a:rPr lang="ru-RU" sz="7200" dirty="0" smtClean="0">
                <a:latin typeface="Propisi" pitchFamily="2" charset="0"/>
              </a:rPr>
              <a:t>  </a:t>
            </a:r>
            <a:r>
              <a:rPr lang="ru-RU" sz="7200" dirty="0" err="1" smtClean="0">
                <a:latin typeface="Propisi" pitchFamily="2" charset="0"/>
              </a:rPr>
              <a:t>рр</a:t>
            </a:r>
            <a:r>
              <a:rPr lang="ru-RU" sz="7200" dirty="0" smtClean="0">
                <a:latin typeface="Propisi" pitchFamily="2" charset="0"/>
              </a:rPr>
              <a:t>  </a:t>
            </a:r>
            <a:r>
              <a:rPr lang="ru-RU" sz="7200" dirty="0" err="1" smtClean="0">
                <a:latin typeface="Propisi" pitchFamily="2" charset="0"/>
              </a:rPr>
              <a:t>оро</a:t>
            </a:r>
            <a:r>
              <a:rPr lang="ru-RU" sz="7200" dirty="0" smtClean="0">
                <a:latin typeface="Propisi" pitchFamily="2" charset="0"/>
              </a:rPr>
              <a:t>  </a:t>
            </a:r>
            <a:endParaRPr lang="ru-RU" sz="7200" dirty="0">
              <a:latin typeface="Propisi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96835" y="1005840"/>
            <a:ext cx="251863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7200" dirty="0" smtClean="0">
                <a:latin typeface="Propisi" pitchFamily="2" charset="0"/>
              </a:rPr>
              <a:t>ру</a:t>
            </a:r>
            <a:r>
              <a:rPr lang="ru-RU" sz="7200" u="sng" dirty="0" smtClean="0">
                <a:latin typeface="Propisi" pitchFamily="2" charset="0"/>
              </a:rPr>
              <a:t>сс</a:t>
            </a:r>
            <a:r>
              <a:rPr lang="ru-RU" sz="7200" dirty="0" smtClean="0">
                <a:latin typeface="Propisi" pitchFamily="2" charset="0"/>
              </a:rPr>
              <a:t>кий</a:t>
            </a:r>
            <a:endParaRPr lang="ru-RU" sz="7200" dirty="0">
              <a:latin typeface="Propisi" pitchFamily="2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474720" y="1005840"/>
            <a:ext cx="252024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7200" dirty="0" smtClean="0">
                <a:latin typeface="Propisi" pitchFamily="2" charset="0"/>
              </a:rPr>
              <a:t>р</a:t>
            </a:r>
            <a:r>
              <a:rPr lang="ru-RU" sz="7200" u="sng" dirty="0" smtClean="0">
                <a:latin typeface="Propisi" pitchFamily="2" charset="0"/>
              </a:rPr>
              <a:t>асс</a:t>
            </a:r>
            <a:r>
              <a:rPr lang="ru-RU" sz="7200" dirty="0" smtClean="0">
                <a:latin typeface="Propisi" pitchFamily="2" charset="0"/>
              </a:rPr>
              <a:t>ка</a:t>
            </a:r>
            <a:r>
              <a:rPr lang="ru-RU" sz="7200" u="sng" dirty="0" smtClean="0">
                <a:latin typeface="Propisi" pitchFamily="2" charset="0"/>
              </a:rPr>
              <a:t>з</a:t>
            </a:r>
            <a:endParaRPr lang="ru-RU" sz="7200" u="sng" dirty="0">
              <a:latin typeface="Propisi" pitchFamily="2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62149" y="1789609"/>
            <a:ext cx="362631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7200" dirty="0" smtClean="0">
                <a:latin typeface="Propisi" pitchFamily="2" charset="0"/>
              </a:rPr>
              <a:t>р</a:t>
            </a:r>
            <a:r>
              <a:rPr lang="ru-RU" sz="7200" u="sng" dirty="0" smtClean="0">
                <a:latin typeface="Propisi" pitchFamily="2" charset="0"/>
              </a:rPr>
              <a:t>асс</a:t>
            </a:r>
            <a:r>
              <a:rPr lang="ru-RU" sz="7200" dirty="0" smtClean="0">
                <a:latin typeface="Propisi" pitchFamily="2" charset="0"/>
              </a:rPr>
              <a:t>т</a:t>
            </a:r>
            <a:r>
              <a:rPr lang="ru-RU" sz="7200" u="sng" dirty="0" smtClean="0">
                <a:latin typeface="Propisi" pitchFamily="2" charset="0"/>
              </a:rPr>
              <a:t>о</a:t>
            </a:r>
            <a:r>
              <a:rPr lang="ru-RU" sz="7200" dirty="0" smtClean="0">
                <a:latin typeface="Propisi" pitchFamily="2" charset="0"/>
              </a:rPr>
              <a:t>яни</a:t>
            </a:r>
            <a:r>
              <a:rPr lang="ru-RU" sz="7200" u="sng" dirty="0" smtClean="0">
                <a:latin typeface="Propisi" pitchFamily="2" charset="0"/>
              </a:rPr>
              <a:t>е</a:t>
            </a:r>
            <a:endParaRPr lang="ru-RU" sz="7200" u="sng" dirty="0">
              <a:latin typeface="Propisi" pitchFamily="2" charset="0"/>
            </a:endParaRP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 rot="10800000" flipV="1">
            <a:off x="5447211" y="1214846"/>
            <a:ext cx="235132" cy="18288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 rot="5400000">
            <a:off x="3187337" y="2129245"/>
            <a:ext cx="209006" cy="7837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1201783" y="3683726"/>
            <a:ext cx="7538026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Какое слово лишнее? Почему?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149531" y="222068"/>
            <a:ext cx="7641772" cy="1541418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extBox 1"/>
          <p:cNvSpPr txBox="1"/>
          <p:nvPr/>
        </p:nvSpPr>
        <p:spPr>
          <a:xfrm>
            <a:off x="1463040" y="431074"/>
            <a:ext cx="716349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Имя существительное</a:t>
            </a:r>
            <a:endParaRPr lang="ru-RU" sz="5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513908" y="3500845"/>
            <a:ext cx="273716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предмет</a:t>
            </a:r>
            <a:endParaRPr lang="ru-RU" sz="5400" b="1" dirty="0">
              <a:solidFill>
                <a:srgbClr val="008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926302" y="2103119"/>
            <a:ext cx="319452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ru-RU" sz="5400" b="1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то? что?</a:t>
            </a:r>
            <a:endParaRPr lang="ru-RU" sz="5400" b="1" dirty="0">
              <a:solidFill>
                <a:srgbClr val="008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66205" y="2050869"/>
            <a:ext cx="357379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ч</a:t>
            </a:r>
            <a:r>
              <a:rPr lang="ru-RU" sz="5400" b="1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асть речи</a:t>
            </a:r>
            <a:endParaRPr lang="ru-RU" sz="5400" b="1" dirty="0">
              <a:solidFill>
                <a:srgbClr val="008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9" name="Прямая со стрелкой 8"/>
          <p:cNvCxnSpPr/>
          <p:nvPr/>
        </p:nvCxnSpPr>
        <p:spPr>
          <a:xfrm rot="5400000">
            <a:off x="3941717" y="1244238"/>
            <a:ext cx="561703" cy="154794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>
            <a:stCxn id="7" idx="2"/>
          </p:cNvCxnSpPr>
          <p:nvPr/>
        </p:nvCxnSpPr>
        <p:spPr>
          <a:xfrm rot="16200000" flipH="1">
            <a:off x="4000500" y="2733402"/>
            <a:ext cx="1972491" cy="32657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>
            <a:stCxn id="7" idx="2"/>
          </p:cNvCxnSpPr>
          <p:nvPr/>
        </p:nvCxnSpPr>
        <p:spPr>
          <a:xfrm rot="16200000" flipH="1">
            <a:off x="5411289" y="1322614"/>
            <a:ext cx="535577" cy="141732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749714" y="4480561"/>
            <a:ext cx="839428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На какие  группы можно разделить эти слова?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01337" y="1711234"/>
            <a:ext cx="7785463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Пенал,  воробей, слон, осень, дорога, тигр, ребята, машина, мама, цветок.</a:t>
            </a:r>
            <a:endParaRPr lang="ru-RU" sz="4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83326" y="235131"/>
            <a:ext cx="8028416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Прочитайте слова. Какая это часть речи? </a:t>
            </a:r>
          </a:p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Почему?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03058" y="1966730"/>
            <a:ext cx="160704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то?</a:t>
            </a:r>
            <a:endParaRPr lang="ru-RU" sz="5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029660" y="1966344"/>
            <a:ext cx="159902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ч</a:t>
            </a:r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то?</a:t>
            </a:r>
            <a:endParaRPr lang="ru-RU" sz="5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48700" y="3131244"/>
            <a:ext cx="3928832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одушевлённые </a:t>
            </a:r>
          </a:p>
          <a:p>
            <a:pPr algn="ctr"/>
            <a:r>
              <a:rPr lang="ru-RU" sz="3600" b="1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имена </a:t>
            </a:r>
          </a:p>
          <a:p>
            <a:pPr algn="ctr"/>
            <a:r>
              <a:rPr lang="ru-RU" sz="3600" b="1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существительные</a:t>
            </a:r>
            <a:endParaRPr lang="ru-RU" sz="3600" b="1" dirty="0">
              <a:solidFill>
                <a:srgbClr val="008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099752" y="3100508"/>
            <a:ext cx="4044248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неодушевлённые </a:t>
            </a:r>
          </a:p>
          <a:p>
            <a:pPr algn="ctr"/>
            <a:r>
              <a:rPr lang="ru-RU" sz="3600" b="1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3600" b="1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мена</a:t>
            </a:r>
          </a:p>
          <a:p>
            <a:pPr algn="ctr"/>
            <a:r>
              <a:rPr lang="ru-RU" sz="3600" b="1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 существительные</a:t>
            </a:r>
            <a:endParaRPr lang="ru-RU" sz="3600" b="1" dirty="0">
              <a:solidFill>
                <a:srgbClr val="008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089212" y="268941"/>
            <a:ext cx="789607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5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мена существительные</a:t>
            </a:r>
            <a:endParaRPr lang="ru-RU" sz="5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0" name="Прямая со стрелкой 9"/>
          <p:cNvCxnSpPr>
            <a:stCxn id="6" idx="2"/>
          </p:cNvCxnSpPr>
          <p:nvPr/>
        </p:nvCxnSpPr>
        <p:spPr>
          <a:xfrm rot="5400000">
            <a:off x="3766943" y="894670"/>
            <a:ext cx="972705" cy="1567907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>
            <a:stCxn id="6" idx="2"/>
          </p:cNvCxnSpPr>
          <p:nvPr/>
        </p:nvCxnSpPr>
        <p:spPr>
          <a:xfrm rot="16200000" flipH="1">
            <a:off x="5118371" y="1111147"/>
            <a:ext cx="1107176" cy="1269423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63040" y="875211"/>
            <a:ext cx="570861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С. 15  </a:t>
            </a:r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№ 402,  404</a:t>
            </a:r>
            <a:endParaRPr lang="ru-RU" sz="5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36515" y="613954"/>
            <a:ext cx="7779224" cy="1783080"/>
          </a:xfrm>
        </p:spPr>
        <p:txBody>
          <a:bodyPr>
            <a:normAutofit/>
          </a:bodyPr>
          <a:lstStyle/>
          <a:p>
            <a:r>
              <a:rPr lang="ru-RU" sz="5400" dirty="0" smtClean="0">
                <a:solidFill>
                  <a:schemeClr val="tx1"/>
                </a:solidFill>
                <a:latin typeface="Gabriola" pitchFamily="82" charset="0"/>
              </a:rPr>
              <a:t>Какие имена существительные отвечают на вопрос </a:t>
            </a:r>
            <a:r>
              <a:rPr lang="ru-RU" sz="5400" b="1" dirty="0" smtClean="0">
                <a:solidFill>
                  <a:srgbClr val="C00000"/>
                </a:solidFill>
                <a:latin typeface="Gabriola" pitchFamily="82" charset="0"/>
              </a:rPr>
              <a:t>кто</a:t>
            </a:r>
            <a:r>
              <a:rPr lang="ru-RU" sz="5400" dirty="0" smtClean="0">
                <a:solidFill>
                  <a:schemeClr val="tx1"/>
                </a:solidFill>
                <a:latin typeface="Gabriola" pitchFamily="82" charset="0"/>
              </a:rPr>
              <a:t>?</a:t>
            </a:r>
            <a:endParaRPr lang="ru-RU" sz="5400" dirty="0">
              <a:solidFill>
                <a:schemeClr val="tx1"/>
              </a:solidFill>
              <a:latin typeface="Gabriola" pitchFamily="82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32012" y="2959600"/>
            <a:ext cx="7779224" cy="1500187"/>
          </a:xfrm>
        </p:spPr>
        <p:txBody>
          <a:bodyPr>
            <a:noAutofit/>
          </a:bodyPr>
          <a:lstStyle/>
          <a:p>
            <a:r>
              <a:rPr lang="ru-RU" sz="54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itchFamily="82" charset="0"/>
              </a:rPr>
              <a:t>Какие имена существительные отвечают на вопрос </a:t>
            </a:r>
            <a:r>
              <a:rPr lang="ru-RU" sz="5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itchFamily="82" charset="0"/>
              </a:rPr>
              <a:t>что</a:t>
            </a:r>
            <a:r>
              <a:rPr lang="ru-RU" sz="54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itchFamily="82" charset="0"/>
              </a:rPr>
              <a:t>?</a:t>
            </a:r>
            <a:endParaRPr lang="ru-RU" sz="5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Универ5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Универ4.potx" id="{044C67DB-9E8A-4D1E-9385-535CB4270983}" vid="{1594A93E-7FF9-44EC-B289-592F50472C98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Универ5</Template>
  <TotalTime>233</TotalTime>
  <Words>170</Words>
  <Application>Microsoft Office PowerPoint</Application>
  <PresentationFormat>Экран (4:3)</PresentationFormat>
  <Paragraphs>42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Универ5</vt:lpstr>
      <vt:lpstr>Имя существительное</vt:lpstr>
      <vt:lpstr>      21 февраля. Классная работа. </vt:lpstr>
      <vt:lpstr>Слайд 3</vt:lpstr>
      <vt:lpstr>Слайд 4</vt:lpstr>
      <vt:lpstr>Слайд 5</vt:lpstr>
      <vt:lpstr>Слайд 6</vt:lpstr>
      <vt:lpstr>Слайд 7</vt:lpstr>
      <vt:lpstr>Слайд 8</vt:lpstr>
      <vt:lpstr>Какие имена существительные отвечают на вопрос кто?</vt:lpstr>
      <vt:lpstr>Источники информации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Универсальн</dc:title>
  <dc:creator>Марина</dc:creator>
  <cp:lastModifiedBy>Admin</cp:lastModifiedBy>
  <cp:revision>37</cp:revision>
  <dcterms:created xsi:type="dcterms:W3CDTF">2019-07-28T09:59:28Z</dcterms:created>
  <dcterms:modified xsi:type="dcterms:W3CDTF">2022-02-20T15:54:29Z</dcterms:modified>
</cp:coreProperties>
</file>