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  <p:sldId id="275" r:id="rId19"/>
    <p:sldId id="274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58070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КАК ОБЩАТЬСЯ С РЕБЕНКОМ</a:t>
            </a:r>
            <a:endParaRPr lang="ru-RU" sz="54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491880" y="4581128"/>
            <a:ext cx="5421288" cy="122413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14400" y="4869160"/>
            <a:ext cx="6825952" cy="139903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Выпонила</a:t>
            </a: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r>
              <a:rPr lang="ru-RU" sz="5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Воспитатель МАДОУ 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детского сада  №78 г. Тюмени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Алахвердянц</a:t>
            </a:r>
            <a:r>
              <a:rPr kumimoji="0" lang="ru-RU" sz="20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Р.Б.</a:t>
            </a:r>
            <a:endParaRPr kumimoji="0" lang="ru-RU" sz="20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47248" cy="49685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</a:rPr>
              <a:t>СЫН</a:t>
            </a:r>
            <a:r>
              <a:rPr lang="ru-RU" sz="2800" b="1" dirty="0" smtClean="0">
                <a:solidFill>
                  <a:schemeClr val="bg1"/>
                </a:solidFill>
              </a:rPr>
              <a:t> (с мрачным видом): Не буду больше водиться с Петей.</a:t>
            </a:r>
          </a:p>
          <a:p>
            <a:r>
              <a:rPr lang="ru-RU" sz="2800" b="1" u="sng" dirty="0" smtClean="0">
                <a:solidFill>
                  <a:schemeClr val="bg1"/>
                </a:solidFill>
              </a:rPr>
              <a:t>РОДИТЕЛЬ</a:t>
            </a:r>
            <a:r>
              <a:rPr lang="ru-RU" sz="2800" b="1" dirty="0" smtClean="0">
                <a:solidFill>
                  <a:schemeClr val="bg1"/>
                </a:solidFill>
              </a:rPr>
              <a:t>: Ты на него обиделся.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Возможные </a:t>
            </a:r>
            <a:r>
              <a:rPr lang="ru-RU" sz="2800" b="1" i="1" u="sng" dirty="0" smtClean="0">
                <a:solidFill>
                  <a:schemeClr val="bg1"/>
                </a:solidFill>
              </a:rPr>
              <a:t>неправильные реплики: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– А что случилось?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– Ты что, на него обиделся?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Ожидаемые результаты применения активного слушания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Отрицательные переживания ребенка исчезают либо сильно ослабевают: разделенная радость удваивается, разделенное горе уменьшается вдвое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Ребенок начинает рассказывать о себе все больше, убедившись, что взрослый готов его слушать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Ребенок сам продвигается в решении своей проблемы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7. Если родитель недоволен?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8291264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Сообщите ребенку, если его поступки вызывают отрицательные эмоции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Ведите беседу от ПЕРВОГО ЛИЦА. Сообщите О СЕБЕ, О СВОЕМ переживании, а не о нем, не о его поведении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(«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Я-сообщения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» вместо «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Ты-сообщений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)»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Требуйте только то, что посильно ребенку; соразмеряйте собственные ожидания с возможностями ребенка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Не присваивайте себе эмоциональные проблемы ребенка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533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 Мама приходит домой усталая. У сына-подростка друзья, музыка и веселье. На столе – следы их чаепития. Мама  испытывает смешанное чувство раздражения и обиды («Хоть бы обо мне подумал!»)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420889"/>
            <a:ext cx="3960440" cy="21602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</a:t>
            </a:r>
            <a:r>
              <a:rPr lang="ru-RU" sz="3100" b="1" dirty="0" err="1" smtClean="0"/>
              <a:t>Я</a:t>
            </a:r>
            <a:r>
              <a:rPr lang="ru-RU" sz="3100" b="1" u="sng" dirty="0" err="1" smtClean="0"/>
              <a:t>-высказывание</a:t>
            </a:r>
            <a:r>
              <a:rPr lang="ru-RU" sz="3100" b="1" u="sng" dirty="0" smtClean="0"/>
              <a:t>:</a:t>
            </a:r>
          </a:p>
          <a:p>
            <a:pPr>
              <a:buNone/>
            </a:pPr>
            <a:endParaRPr lang="ru-RU" b="1" u="sng" dirty="0" smtClean="0"/>
          </a:p>
          <a:p>
            <a:pPr algn="just">
              <a:buFont typeface="Wingdings" pitchFamily="2" charset="2"/>
              <a:buChar char="q"/>
            </a:pPr>
            <a:r>
              <a:rPr lang="ru-RU" dirty="0" smtClean="0"/>
              <a:t>   </a:t>
            </a:r>
            <a:r>
              <a:rPr lang="ru-RU" b="1" dirty="0" smtClean="0"/>
              <a:t>Меня обижает и сердит, когда я прихожу усталая и застаю дома беспорядок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2420888"/>
            <a:ext cx="3707904" cy="201622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sz="3100" b="1" u="sng" dirty="0" err="1" smtClean="0"/>
              <a:t>Ты-высказывания</a:t>
            </a:r>
            <a:r>
              <a:rPr lang="ru-RU" sz="3100" b="1" u="sng" dirty="0" smtClean="0"/>
              <a:t>:</a:t>
            </a:r>
          </a:p>
          <a:p>
            <a:pPr algn="just">
              <a:buNone/>
            </a:pPr>
            <a:endParaRPr lang="ru-RU" b="1" u="sng" dirty="0" smtClean="0"/>
          </a:p>
          <a:p>
            <a:pPr algn="just">
              <a:buFont typeface="Wingdings" pitchFamily="2" charset="2"/>
              <a:buChar char="q"/>
            </a:pPr>
            <a:r>
              <a:rPr lang="ru-RU" b="1" dirty="0" smtClean="0"/>
              <a:t>Тебе не приходит в голову, что я могу быть усталой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 smtClean="0"/>
              <a:t>Уберите за собой посуду</a:t>
            </a:r>
          </a:p>
          <a:p>
            <a:endParaRPr lang="ru-RU" dirty="0"/>
          </a:p>
        </p:txBody>
      </p:sp>
      <p:pic>
        <p:nvPicPr>
          <p:cNvPr id="26626" name="Picture 2" descr="https://thumbs.dreamstime.com/b/%D0%BC%D0%B0%D1%82%D1%8C-%D1%80%D0%B5%D0%B1%D0%B5%D0%BD%D0%BA%D0%B0-18747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77072"/>
            <a:ext cx="2088232" cy="2390492"/>
          </a:xfrm>
          <a:prstGeom prst="rect">
            <a:avLst/>
          </a:prstGeom>
          <a:noFill/>
        </p:spPr>
      </p:pic>
      <p:pic>
        <p:nvPicPr>
          <p:cNvPr id="26628" name="Picture 4" descr="https://st4.depositphotos.com/5383684/25405/v/950/depositphotos_254054738-stock-illustration-mother-scolding-crying-children-gi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221088"/>
            <a:ext cx="223224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«Помехи» на пути к активному слушанию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5987008" cy="4572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Приказы, команды</a:t>
            </a:r>
          </a:p>
          <a:p>
            <a:r>
              <a:rPr lang="ru-RU" b="1" dirty="0" smtClean="0"/>
              <a:t>Предупреждения, предостережения, угрозы</a:t>
            </a:r>
          </a:p>
          <a:p>
            <a:r>
              <a:rPr lang="ru-RU" b="1" dirty="0" smtClean="0"/>
              <a:t>Мораль, нравоучения, проповеди</a:t>
            </a:r>
          </a:p>
          <a:p>
            <a:r>
              <a:rPr lang="ru-RU" b="1" dirty="0" smtClean="0"/>
              <a:t>Советы, готовые решения</a:t>
            </a:r>
          </a:p>
          <a:p>
            <a:r>
              <a:rPr lang="ru-RU" b="1" dirty="0" smtClean="0"/>
              <a:t>Доказательства, логические доводы, нотации, «лекции» </a:t>
            </a:r>
          </a:p>
          <a:p>
            <a:r>
              <a:rPr lang="ru-RU" b="1" dirty="0" smtClean="0"/>
              <a:t>Критика, выговоры, обвинения</a:t>
            </a:r>
          </a:p>
          <a:p>
            <a:r>
              <a:rPr lang="ru-RU" b="1" dirty="0" smtClean="0"/>
              <a:t>Похвала в общих чертах,  в превосходной степени</a:t>
            </a:r>
          </a:p>
          <a:p>
            <a:r>
              <a:rPr lang="ru-RU" b="1" dirty="0" smtClean="0"/>
              <a:t>Обзывание, высмеивание</a:t>
            </a:r>
          </a:p>
          <a:p>
            <a:r>
              <a:rPr lang="ru-RU" b="1" dirty="0" smtClean="0"/>
              <a:t>Догадки, интерпретации</a:t>
            </a:r>
          </a:p>
          <a:p>
            <a:r>
              <a:rPr lang="ru-RU" b="1" dirty="0" smtClean="0"/>
              <a:t>Выспрашивание, расследование</a:t>
            </a:r>
          </a:p>
          <a:p>
            <a:r>
              <a:rPr lang="ru-RU" b="1" dirty="0" smtClean="0"/>
              <a:t>Сочувствие на словах, уговоры, увещевания</a:t>
            </a:r>
          </a:p>
          <a:p>
            <a:r>
              <a:rPr lang="ru-RU" b="1" dirty="0" err="1" smtClean="0"/>
              <a:t>Отшучивание</a:t>
            </a:r>
            <a:r>
              <a:rPr lang="ru-RU" b="1" dirty="0" smtClean="0"/>
              <a:t>, уход от разговора</a:t>
            </a:r>
          </a:p>
          <a:p>
            <a:endParaRPr lang="ru-RU" dirty="0"/>
          </a:p>
        </p:txBody>
      </p:sp>
      <p:pic>
        <p:nvPicPr>
          <p:cNvPr id="4" name="Picture 12" descr="https://www.zetatielle.com/wp-content/uploads/2019/07/divie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780928"/>
            <a:ext cx="252973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r>
              <a:rPr lang="ru-RU" b="1" dirty="0" smtClean="0"/>
              <a:t>8. Ох, уж эти конфликты!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48880"/>
            <a:ext cx="4464496" cy="172819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 err="1" smtClean="0"/>
              <a:t>Некоструктивные</a:t>
            </a:r>
            <a:r>
              <a:rPr lang="ru-RU" b="1" dirty="0" smtClean="0"/>
              <a:t> способы: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Выигрывает только родитель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Выигрывает только ребенок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16016" y="2276872"/>
            <a:ext cx="4211960" cy="1368152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448056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ru-RU" sz="2100" b="1" dirty="0" smtClean="0"/>
              <a:t>К</a:t>
            </a: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оструктивный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способ: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Выигрывают  обе стороны: и родитель, и ребенок</a:t>
            </a: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11560" y="1484784"/>
            <a:ext cx="7848872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Конфликт  - есть столкновение интересов</a:t>
            </a:r>
            <a:endParaRPr lang="ru-RU" sz="24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619672" y="4437112"/>
            <a:ext cx="4211960" cy="1368152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259632" y="3717032"/>
            <a:ext cx="6984776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Этапы разрешения конфликтных ситуаций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725144"/>
            <a:ext cx="4536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latin typeface="Helvetica"/>
                <a:cs typeface="Arial" pitchFamily="34" charset="0"/>
              </a:rPr>
              <a:t>Обсуждение ситуации</a:t>
            </a:r>
            <a:endParaRPr lang="ru-RU" dirty="0" smtClean="0">
              <a:latin typeface="Helvetica"/>
              <a:cs typeface="Arial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latin typeface="Helvetica"/>
                <a:cs typeface="Arial" pitchFamily="34" charset="0"/>
              </a:rPr>
              <a:t>Сбор предложений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latin typeface="Helvetica"/>
                <a:cs typeface="Arial" pitchFamily="34" charset="0"/>
              </a:rPr>
              <a:t>Выбор оптимального</a:t>
            </a:r>
            <a:endParaRPr lang="ru-RU" dirty="0" smtClean="0">
              <a:latin typeface="Helvetica"/>
              <a:cs typeface="Arial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latin typeface="Helvetica"/>
                <a:cs typeface="Arial" pitchFamily="34" charset="0"/>
              </a:rPr>
              <a:t>Детализация решения</a:t>
            </a:r>
            <a:endParaRPr lang="ru-RU" dirty="0" smtClean="0">
              <a:latin typeface="Helvetica"/>
              <a:cs typeface="Arial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latin typeface="Helvetica"/>
                <a:cs typeface="Arial" pitchFamily="34" charset="0"/>
              </a:rPr>
              <a:t>Выполнение решения; проверка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/>
          <a:lstStyle/>
          <a:p>
            <a:pPr algn="ctr"/>
            <a:r>
              <a:rPr lang="ru-RU" b="1" dirty="0" smtClean="0"/>
              <a:t>9. Дисциплина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5482952" cy="46425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             </a:t>
            </a:r>
            <a:r>
              <a:rPr lang="ru-RU" sz="3800" b="1" u="sng" dirty="0" smtClean="0"/>
              <a:t>Правила (ограничения, требования, запреты)</a:t>
            </a:r>
            <a:r>
              <a:rPr lang="ru-RU" sz="3800" b="1" dirty="0" smtClean="0"/>
              <a:t> должны быть: </a:t>
            </a:r>
          </a:p>
          <a:p>
            <a:pPr algn="ctr">
              <a:buNone/>
            </a:pPr>
            <a:endParaRPr lang="ru-RU" b="1" u="sng" dirty="0" smtClean="0"/>
          </a:p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в жизни каждого ребенка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гибкими, посильными, конкретными и в ограниченном количестве</a:t>
            </a:r>
          </a:p>
          <a:p>
            <a:pPr algn="just"/>
            <a:r>
              <a:rPr lang="ru-RU" b="1" dirty="0" smtClean="0"/>
              <a:t>вступать в явное противоречие с важнейшими потребностями ребенка</a:t>
            </a:r>
          </a:p>
          <a:p>
            <a:pPr algn="just"/>
            <a:r>
              <a:rPr lang="ru-RU" b="1" dirty="0" smtClean="0"/>
              <a:t>согласованы взрослыми между собой </a:t>
            </a:r>
          </a:p>
          <a:p>
            <a:pPr algn="just"/>
            <a:r>
              <a:rPr lang="ru-RU" b="1" dirty="0" smtClean="0"/>
              <a:t>сообщены исключительно дружественно-разъяснительным, а не  повелительным тоном</a:t>
            </a:r>
          </a:p>
          <a:p>
            <a:pPr algn="just"/>
            <a:r>
              <a:rPr lang="ru-RU" b="1" dirty="0" smtClean="0"/>
              <a:t>наказывать ребенка лучше, лишая его хорошего, чем делая ему плохо</a:t>
            </a:r>
            <a:endParaRPr lang="ru-RU" b="1" dirty="0"/>
          </a:p>
        </p:txBody>
      </p:sp>
      <p:pic>
        <p:nvPicPr>
          <p:cNvPr id="29698" name="Picture 2" descr="https://avatars.mds.yandex.net/get-zen_doc/26916/pub_5bfe64fece540f061db04ab6_5bfe655702ec5300aa1c1788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484784"/>
            <a:ext cx="2281288" cy="2253913"/>
          </a:xfrm>
          <a:prstGeom prst="rect">
            <a:avLst/>
          </a:prstGeom>
          <a:noFill/>
        </p:spPr>
      </p:pic>
      <p:pic>
        <p:nvPicPr>
          <p:cNvPr id="29700" name="Picture 4" descr="https://avatars.mds.yandex.net/get-zen_doc/3664204/pub_60526f1240648114b4b92b11_6062365ff57165397efc137d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933056"/>
            <a:ext cx="2658757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Причины «плохого» поведения</a:t>
            </a:r>
            <a:endParaRPr lang="ru-RU" b="1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51520" y="2420888"/>
            <a:ext cx="2808312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Потеря веры в собственный успех</a:t>
            </a:r>
            <a:endParaRPr lang="ru-RU" b="1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6732240" y="2564904"/>
            <a:ext cx="2079848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Желание отомстить</a:t>
            </a:r>
            <a:endParaRPr lang="ru-RU" b="1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300192" y="4149080"/>
            <a:ext cx="2503512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Борьба за самоутверждение</a:t>
            </a:r>
            <a:endParaRPr lang="ru-RU" b="1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79512" y="4149080"/>
            <a:ext cx="2520280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Борьба за внимание</a:t>
            </a:r>
            <a:endParaRPr lang="ru-RU" b="1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347864" y="5445224"/>
            <a:ext cx="2664296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Плохое поведение</a:t>
            </a:r>
            <a:endParaRPr lang="ru-RU" sz="2400" b="1" dirty="0"/>
          </a:p>
        </p:txBody>
      </p:sp>
      <p:cxnSp>
        <p:nvCxnSpPr>
          <p:cNvPr id="12" name="Прямая со стрелкой 11"/>
          <p:cNvCxnSpPr>
            <a:stCxn id="8" idx="2"/>
            <a:endCxn id="9" idx="1"/>
          </p:cNvCxnSpPr>
          <p:nvPr/>
        </p:nvCxnSpPr>
        <p:spPr>
          <a:xfrm>
            <a:off x="1439652" y="4761728"/>
            <a:ext cx="1908212" cy="11155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2"/>
            <a:endCxn id="9" idx="3"/>
          </p:cNvCxnSpPr>
          <p:nvPr/>
        </p:nvCxnSpPr>
        <p:spPr>
          <a:xfrm flipH="1">
            <a:off x="6012160" y="4761728"/>
            <a:ext cx="1539788" cy="11155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>
            <a:off x="1655676" y="3212976"/>
            <a:ext cx="2628292" cy="22322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1"/>
            <a:endCxn id="9" idx="0"/>
          </p:cNvCxnSpPr>
          <p:nvPr/>
        </p:nvCxnSpPr>
        <p:spPr>
          <a:xfrm flipH="1">
            <a:off x="4680012" y="2871228"/>
            <a:ext cx="2052228" cy="25739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s://i.pinimg.com/originals/05/73/d7/0573d7f2ee2162a318864cb3f71917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44824"/>
            <a:ext cx="2448272" cy="2886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10. Общение на «понятном» ребенку языке </a:t>
            </a:r>
            <a:endParaRPr lang="ru-RU" b="1" dirty="0"/>
          </a:p>
        </p:txBody>
      </p:sp>
      <p:pic>
        <p:nvPicPr>
          <p:cNvPr id="8" name="Содержимое 7" descr="1231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3356992"/>
            <a:ext cx="4320480" cy="3295348"/>
          </a:xfrm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1882808"/>
            <a:ext cx="8363272" cy="1690208"/>
          </a:xfrm>
          <a:prstGeom prst="rect">
            <a:avLst/>
          </a:prstGeom>
        </p:spPr>
        <p:txBody>
          <a:bodyPr vert="horz" anchor="t">
            <a:normAutofit fontScale="7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Использование в первую очередь </a:t>
            </a:r>
            <a:r>
              <a:rPr lang="ru-RU" sz="3000" b="1" dirty="0" smtClean="0"/>
              <a:t>знакомых слов и выражений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ru-RU" sz="3000" b="1" dirty="0" smtClean="0"/>
              <a:t>Объяснение новых понятий через уже известные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ru-RU" sz="3000" b="1" dirty="0" smtClean="0"/>
              <a:t>Применение наглядных методов (демонстрация предметов)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Еще раз о правилах общения с ребенком:</a:t>
            </a:r>
            <a:endParaRPr lang="ru-RU" sz="3200" b="1" dirty="0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539552" y="1124744"/>
            <a:ext cx="8373616" cy="5544616"/>
          </a:xfrm>
          <a:prstGeom prst="rect">
            <a:avLst/>
          </a:prstGeom>
        </p:spPr>
        <p:txBody>
          <a:bodyPr vert="horz" anchor="ctr">
            <a:normAutofit fontScale="47500" lnSpcReduction="20000"/>
          </a:bodyPr>
          <a:lstStyle/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2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Безусловное принятие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42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Активное слушание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200" b="1" i="0" u="none" strike="noStrike" kern="1200" cap="none" spc="0" normalizeH="0" baseline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2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Совместный досуг, общее дело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42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Невмешательство</a:t>
            </a:r>
            <a:r>
              <a:rPr kumimoji="0" lang="ru-RU" sz="42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 дела, с которыми ребенок справляется сам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200" b="1" i="0" u="none" strike="noStrike" kern="1200" cap="none" spc="0" normalizeH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200" b="1" baseline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Помощь</a:t>
            </a:r>
            <a:r>
              <a:rPr lang="ru-RU" sz="42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по требованию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42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Поддержка, уважительное отношение к личности ребенка, его интересам, чувствам, настроению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200" b="1" i="0" u="none" strike="noStrike" kern="1200" cap="none" spc="0" normalizeH="0" baseline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2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Конструктивное разрешение конфликтов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4200" b="1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Доброжелательный</a:t>
            </a:r>
            <a:r>
              <a:rPr kumimoji="0" lang="ru-RU" sz="42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тон общения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200" b="1" i="0" u="none" strike="noStrike" kern="1200" cap="none" spc="0" normalizeH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200" b="1" baseline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Общение</a:t>
            </a:r>
            <a:r>
              <a:rPr lang="ru-RU" sz="42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на языке «понятном» ребенку</a:t>
            </a: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200" b="1" i="0" u="none" strike="noStrike" kern="1200" cap="none" spc="0" normalizeH="0" baseline="0" noProof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2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6200" b="1" dirty="0" smtClean="0"/>
              <a:t>            ОБЩЕНИЕ</a:t>
            </a:r>
            <a:r>
              <a:rPr lang="ru-RU" sz="6200" dirty="0" smtClean="0"/>
              <a:t>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b="1" dirty="0" smtClean="0"/>
              <a:t>такая же базовая потребность человека, как  и  пища, вода, здоровый сон, тепло </a:t>
            </a:r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 развитии  личности ребенка главенствующая роль принадлежит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СТИЛЮ ОБЩЕНИЯ с ним.  </a:t>
            </a:r>
          </a:p>
          <a:p>
            <a:pPr>
              <a:buNone/>
            </a:pPr>
            <a:r>
              <a:rPr lang="ru-RU" b="1" dirty="0" smtClean="0"/>
              <a:t>    </a:t>
            </a:r>
          </a:p>
          <a:p>
            <a:pPr algn="ctr">
              <a:buNone/>
            </a:pPr>
            <a:r>
              <a:rPr lang="ru-RU" b="1" dirty="0" smtClean="0"/>
              <a:t>    Среди стилей общения с ребенком особо следует отметить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«личностно центрированный», </a:t>
            </a:r>
            <a:r>
              <a:rPr lang="ru-RU" b="1" dirty="0" smtClean="0"/>
              <a:t>то есть ставящий в центр внимания личность того человека, с которым происходит общение.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869160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1268760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Источник:</a:t>
            </a:r>
          </a:p>
          <a:p>
            <a:pPr algn="r"/>
            <a:r>
              <a:rPr lang="ru-RU" sz="2000" b="1" dirty="0" smtClean="0"/>
              <a:t>Ю.Б. </a:t>
            </a:r>
            <a:r>
              <a:rPr lang="ru-RU" sz="2000" b="1" dirty="0" err="1" smtClean="0"/>
              <a:t>Гиппенрейтер</a:t>
            </a:r>
            <a:r>
              <a:rPr lang="ru-RU" sz="2000" b="1" dirty="0" smtClean="0"/>
              <a:t>. «Общаться с ребенком. Как?». Москва:  </a:t>
            </a:r>
            <a:r>
              <a:rPr lang="ru-RU" sz="2000" b="1" dirty="0" err="1" smtClean="0"/>
              <a:t>Астрель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Харвест</a:t>
            </a:r>
            <a:r>
              <a:rPr lang="ru-RU" sz="2000" b="1" dirty="0" smtClean="0"/>
              <a:t>. -  2008. – 204 с.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Принципы личностно-ориентированного стиля общения</a:t>
            </a:r>
            <a:endParaRPr lang="ru-RU" sz="3200" b="1" dirty="0"/>
          </a:p>
        </p:txBody>
      </p:sp>
      <p:sp>
        <p:nvSpPr>
          <p:cNvPr id="12" name="Овал 11"/>
          <p:cNvSpPr/>
          <p:nvPr/>
        </p:nvSpPr>
        <p:spPr>
          <a:xfrm>
            <a:off x="0" y="3356992"/>
            <a:ext cx="316835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Учет эмоционального состояния ребенка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1979712" y="1844824"/>
            <a:ext cx="338437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Понимание нужд и потребностей ребенка</a:t>
            </a:r>
            <a:endParaRPr lang="ru-RU" b="1" dirty="0"/>
          </a:p>
        </p:txBody>
      </p:sp>
      <p:sp>
        <p:nvSpPr>
          <p:cNvPr id="19" name="Овал 18"/>
          <p:cNvSpPr/>
          <p:nvPr/>
        </p:nvSpPr>
        <p:spPr>
          <a:xfrm>
            <a:off x="1619672" y="5445224"/>
            <a:ext cx="360040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Знание закономерностей роста и развития</a:t>
            </a:r>
            <a:endParaRPr lang="ru-RU" b="1" dirty="0"/>
          </a:p>
        </p:txBody>
      </p:sp>
      <p:sp>
        <p:nvSpPr>
          <p:cNvPr id="91" name="Овал 90"/>
          <p:cNvSpPr/>
          <p:nvPr/>
        </p:nvSpPr>
        <p:spPr>
          <a:xfrm>
            <a:off x="5975648" y="4437112"/>
            <a:ext cx="316835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Исключение методов наказания, унижающих личность</a:t>
            </a:r>
            <a:endParaRPr lang="ru-RU" b="1" dirty="0"/>
          </a:p>
        </p:txBody>
      </p:sp>
      <p:sp>
        <p:nvSpPr>
          <p:cNvPr id="92" name="Овал 91"/>
          <p:cNvSpPr/>
          <p:nvPr/>
        </p:nvSpPr>
        <p:spPr>
          <a:xfrm>
            <a:off x="5868144" y="2420888"/>
            <a:ext cx="29306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Формирование положительной самооценки</a:t>
            </a:r>
            <a:endParaRPr lang="ru-RU" b="1" dirty="0"/>
          </a:p>
        </p:txBody>
      </p:sp>
      <p:sp>
        <p:nvSpPr>
          <p:cNvPr id="97" name="Овал 96"/>
          <p:cNvSpPr/>
          <p:nvPr/>
        </p:nvSpPr>
        <p:spPr>
          <a:xfrm>
            <a:off x="3419872" y="3068960"/>
            <a:ext cx="2160240" cy="22105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ds05.infourok.ru/uploads/ex/00dd/0001fcac-52607e97/hello_html_m74d5aee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356992"/>
            <a:ext cx="1173464" cy="1584176"/>
          </a:xfrm>
          <a:prstGeom prst="rect">
            <a:avLst/>
          </a:prstGeom>
          <a:noFill/>
        </p:spPr>
      </p:pic>
      <p:cxnSp>
        <p:nvCxnSpPr>
          <p:cNvPr id="105" name="Прямая со стрелкой 104"/>
          <p:cNvCxnSpPr>
            <a:stCxn id="15" idx="4"/>
          </p:cNvCxnSpPr>
          <p:nvPr/>
        </p:nvCxnSpPr>
        <p:spPr>
          <a:xfrm>
            <a:off x="3671900" y="2924944"/>
            <a:ext cx="180020" cy="4320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>
            <a:stCxn id="12" idx="6"/>
            <a:endCxn id="97" idx="2"/>
          </p:cNvCxnSpPr>
          <p:nvPr/>
        </p:nvCxnSpPr>
        <p:spPr>
          <a:xfrm>
            <a:off x="3168352" y="4113076"/>
            <a:ext cx="251520" cy="611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stCxn id="92" idx="2"/>
            <a:endCxn id="97" idx="7"/>
          </p:cNvCxnSpPr>
          <p:nvPr/>
        </p:nvCxnSpPr>
        <p:spPr>
          <a:xfrm flipH="1">
            <a:off x="5263752" y="3032956"/>
            <a:ext cx="604392" cy="35973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>
            <a:stCxn id="19" idx="1"/>
            <a:endCxn id="97" idx="3"/>
          </p:cNvCxnSpPr>
          <p:nvPr/>
        </p:nvCxnSpPr>
        <p:spPr>
          <a:xfrm flipV="1">
            <a:off x="2146939" y="4955778"/>
            <a:ext cx="1589293" cy="6687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>
            <a:stCxn id="91" idx="2"/>
            <a:endCxn id="97" idx="5"/>
          </p:cNvCxnSpPr>
          <p:nvPr/>
        </p:nvCxnSpPr>
        <p:spPr>
          <a:xfrm flipH="1" flipV="1">
            <a:off x="5263752" y="4955778"/>
            <a:ext cx="711896" cy="34543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Правила общения с ребенком</a:t>
            </a:r>
            <a:endParaRPr lang="ru-RU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1. Безусловное принятие ребенка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4690864" cy="540060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Безусловное принятие – есть любовь к ребенку абсолютная, безоговорочная, любовь просто так,  просто за то, что он есть, а не за  отдельный качества, внешние данные, способности или успехи </a:t>
            </a:r>
            <a:endParaRPr lang="ru-RU" b="1" dirty="0"/>
          </a:p>
        </p:txBody>
      </p:sp>
      <p:pic>
        <p:nvPicPr>
          <p:cNvPr id="5" name="Picture 6" descr="https://avatars.mds.yandex.net/get-zen_doc/1872259/pub_5e4816c9f2bc6f629aed553b_5e481802fd276903086714e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3384376" cy="30243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8064" y="5013176"/>
            <a:ext cx="3995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Обнимайте ребенка не менее четырех раз в день (обычные утреннее приветствие и поцелуй на ночь не считаются)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2. Родительская «помощь»!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Вмешиваться в дело, которым занят ребенок, можно и нужно только в том случае, если он  сам просит помощи</a:t>
            </a:r>
            <a:r>
              <a:rPr lang="ru-RU" dirty="0" smtClean="0"/>
              <a:t> </a:t>
            </a:r>
          </a:p>
          <a:p>
            <a:pPr algn="ctr"/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Невмешательство сообщает ему: </a:t>
            </a:r>
            <a:endParaRPr lang="ru-RU" b="1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755576" y="4581128"/>
            <a:ext cx="4176464" cy="158417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: «С тобой все в порядке! Ты, конечно, справишься!».</a:t>
            </a:r>
            <a:endParaRPr lang="ru-RU" sz="2000" dirty="0"/>
          </a:p>
        </p:txBody>
      </p:sp>
      <p:pic>
        <p:nvPicPr>
          <p:cNvPr id="5" name="Picture 8" descr="https://i.ytimg.com/vi/FAHWXASzl2I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581128"/>
            <a:ext cx="3546211" cy="1994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r>
              <a:rPr lang="ru-RU" b="1" dirty="0" smtClean="0"/>
              <a:t>3. Вместе, а не вместо!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4176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000" b="1" dirty="0" smtClean="0"/>
              <a:t>Если ребенок испытывает затруднения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</a:t>
            </a:r>
            <a:r>
              <a:rPr lang="ru-RU" sz="2000" b="1" dirty="0" smtClean="0"/>
              <a:t> готов принять помощь - помогите</a:t>
            </a:r>
          </a:p>
          <a:p>
            <a:pPr algn="just"/>
            <a:endParaRPr lang="ru-RU" sz="20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Возьмите на себя только то, что он не может выполнить сам, остальное предоставьте делать ему самому </a:t>
            </a:r>
          </a:p>
          <a:p>
            <a:pPr algn="just"/>
            <a:endParaRPr lang="ru-RU" sz="20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По мере освоения ребенком новых действий постепенно передавайте их ему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716016" y="1340768"/>
            <a:ext cx="4320480" cy="28083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Чтобы научить ребенка кататься на двухколесном велосипеде взрослому приходится удерживать велосипед в вертикальном положении. На этом этапе почти все делает родитель , ребенок лишь неумело пытается крутить педали. Однако через некоторое время  обнаруживается, что он начал сам выправлять руль, и тогда взрослый постепенно ослабляете свою руку</a:t>
            </a:r>
            <a:endParaRPr lang="ru-RU" sz="1400" b="1" dirty="0"/>
          </a:p>
        </p:txBody>
      </p:sp>
      <p:pic>
        <p:nvPicPr>
          <p:cNvPr id="6" name="Picture 10" descr="https://image.freepik.com/free-vector/father-teaches-son-to-ride-a-bike-kid-learns-to-ride-bicycle-parenting-the-first-bike-illustration-isolated-on-white_83111-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09120"/>
            <a:ext cx="2592288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pPr algn="ctr"/>
            <a:r>
              <a:rPr lang="ru-RU" b="1" dirty="0" smtClean="0"/>
              <a:t>4. «Не хочу! Не буду!»</a:t>
            </a:r>
            <a:endParaRPr lang="ru-RU" b="1" dirty="0"/>
          </a:p>
        </p:txBody>
      </p:sp>
      <p:pic>
        <p:nvPicPr>
          <p:cNvPr id="6" name="Содержимое 5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2780928"/>
            <a:ext cx="3426643" cy="328262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2636912"/>
            <a:ext cx="4608512" cy="338437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Постепенно, но неуклонно снимайте с себя заботу и ответственность за личные дела вашего ребенка и передавайте их ему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Позволяйте ребенку встречаться с отрицательными последствиями своих действий (или своего бездействия)</a:t>
            </a:r>
            <a:endParaRPr lang="ru-RU" b="1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39552" y="1340768"/>
            <a:ext cx="8331224" cy="10446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Личность и способности ребенка развиваются только в той деятельности, которой он занимается по собственному желанию и с интересом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r>
              <a:rPr lang="ru-RU" b="1" dirty="0" smtClean="0"/>
              <a:t>5. Активное слушание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348880"/>
            <a:ext cx="5040560" cy="367240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Обязательно повернитесь     к лицом к ребенку;    его и ваши глаза должны находиться на одном уровне;   если ребенок маленький, присядьте около него, возьмите его на руки или на колени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При беседе с расстроенным или огорченным ребенком</a:t>
            </a:r>
            <a:r>
              <a:rPr lang="ru-RU" b="1" u="sng" dirty="0" smtClean="0"/>
              <a:t> нет смысла </a:t>
            </a:r>
            <a:r>
              <a:rPr lang="ru-RU" b="1" dirty="0" smtClean="0"/>
              <a:t> задавать вопросы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Ответы взрослого  должны звучать в утвердительной форме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/>
          </a:p>
        </p:txBody>
      </p:sp>
      <p:pic>
        <p:nvPicPr>
          <p:cNvPr id="6" name="Содержимое 5" descr="chudesa-aktivnogo-slushaniya-900-6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0112" y="2204864"/>
            <a:ext cx="3384376" cy="2613512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95536" y="1196752"/>
            <a:ext cx="8748464" cy="8640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Активно слушать ребенка – значит «возвращать» ему в беседе то, что он вам поведал, при этом обозначив его чувство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579</TotalTime>
  <Words>799</Words>
  <Application>Microsoft Office PowerPoint</Application>
  <PresentationFormat>Экран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   КАК ОБЩАТЬСЯ С РЕБЕНКОМ</vt:lpstr>
      <vt:lpstr>Слайд 2</vt:lpstr>
      <vt:lpstr>Принципы личностно-ориентированного стиля общения</vt:lpstr>
      <vt:lpstr>Правила общения с ребенком</vt:lpstr>
      <vt:lpstr>1. Безусловное принятие ребенка </vt:lpstr>
      <vt:lpstr>2. Родительская «помощь»!</vt:lpstr>
      <vt:lpstr>3. Вместе, а не вместо!</vt:lpstr>
      <vt:lpstr>4. «Не хочу! Не буду!»</vt:lpstr>
      <vt:lpstr>5. Активное слушание</vt:lpstr>
      <vt:lpstr>СЫН (с мрачным видом): Не буду больше водиться с Петей. РОДИТЕЛЬ: Ты на него обиделся.   Возможные неправильные реплики: – А что случилось? – Ты что, на него обиделся?</vt:lpstr>
      <vt:lpstr>Ожидаемые результаты применения активного слушания</vt:lpstr>
      <vt:lpstr>7. Если родитель недоволен?</vt:lpstr>
      <vt:lpstr> Мама приходит домой усталая. У сына-подростка друзья, музыка и веселье. На столе – следы их чаепития. Мама  испытывает смешанное чувство раздражения и обиды («Хоть бы обо мне подумал!»)</vt:lpstr>
      <vt:lpstr>«Помехи» на пути к активному слушанию</vt:lpstr>
      <vt:lpstr>8. Ох, уж эти конфликты!</vt:lpstr>
      <vt:lpstr>9. Дисциплина</vt:lpstr>
      <vt:lpstr>Причины «плохого» поведения</vt:lpstr>
      <vt:lpstr>10. Общение на «понятном» ребенку языке </vt:lpstr>
      <vt:lpstr>Еще раз о правилах общения с ребенком: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ОБЩАТЬСЯ С РЕБЕНКОМ</dc:title>
  <dc:creator>HP</dc:creator>
  <cp:lastModifiedBy>HP</cp:lastModifiedBy>
  <cp:revision>56</cp:revision>
  <dcterms:created xsi:type="dcterms:W3CDTF">2022-02-20T04:45:03Z</dcterms:created>
  <dcterms:modified xsi:type="dcterms:W3CDTF">2022-02-20T16:06:28Z</dcterms:modified>
</cp:coreProperties>
</file>