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76" r:id="rId3"/>
    <p:sldId id="264" r:id="rId4"/>
    <p:sldId id="277" r:id="rId5"/>
    <p:sldId id="265" r:id="rId6"/>
    <p:sldId id="278" r:id="rId7"/>
    <p:sldId id="259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Упражнения на дыхание </a:t>
            </a:r>
            <a:endParaRPr lang="ru-RU" sz="2000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r>
              <a:rPr lang="ru-RU" i="1" dirty="0" smtClean="0"/>
              <a:t>Дыхательные </a:t>
            </a:r>
            <a:r>
              <a:rPr lang="ru-RU" i="1" dirty="0"/>
              <a:t>упражнения улучшают ритмику организма, развивают самоконтроль и произвольность.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b="1" dirty="0"/>
              <a:t>“Свеча ” </a:t>
            </a:r>
            <a:endParaRPr lang="ru-RU" b="1" dirty="0" smtClean="0"/>
          </a:p>
          <a:p>
            <a:r>
              <a:rPr lang="ru-RU" dirty="0" smtClean="0"/>
              <a:t>Исходное </a:t>
            </a:r>
            <a:r>
              <a:rPr lang="ru-RU" dirty="0"/>
              <a:t>положение – сидя за партой. Представьте, что перед вами стоит большая свеча. Сделайте глубокий вдох и постарайтесь одним выдохом задуть свечу. А теперь представьте перед собой 5 маленьких свечек. Сделайте глубокий вдох и задуйте эти свечи маленькими порциями выдоха.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866" r="95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4496273"/>
            <a:ext cx="1397080" cy="195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39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2556" y="4078718"/>
            <a:ext cx="1152128" cy="143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078718"/>
            <a:ext cx="11525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24" l="1258" r="949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8203" y="5229200"/>
            <a:ext cx="659855" cy="110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343192"/>
            <a:ext cx="6651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7724" y="5085184"/>
            <a:ext cx="6651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0942" y="4919732"/>
            <a:ext cx="6651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963928"/>
            <a:ext cx="6651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347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22108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“Ныряльщик ” </a:t>
            </a:r>
            <a:endParaRPr lang="ru-RU" b="1" dirty="0" smtClean="0"/>
          </a:p>
          <a:p>
            <a:r>
              <a:rPr lang="ru-RU" dirty="0" smtClean="0"/>
              <a:t>Исходное </a:t>
            </a:r>
            <a:r>
              <a:rPr lang="ru-RU" dirty="0"/>
              <a:t>положение – стоя. Сделать глубокий вдох, задержать дыхание, при этом закрыть нос пальцами. Присесть, как бы нырнуть в воду. Досчитать до 5 и вынырнуть – открыть нос и сделать выдох.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584" y="620688"/>
            <a:ext cx="3371850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83185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“Дышим носом ” </a:t>
            </a:r>
            <a:endParaRPr lang="ru-RU" b="1" dirty="0" smtClean="0"/>
          </a:p>
          <a:p>
            <a:r>
              <a:rPr lang="ru-RU" dirty="0" smtClean="0"/>
              <a:t>Исходное </a:t>
            </a:r>
            <a:r>
              <a:rPr lang="ru-RU" dirty="0"/>
              <a:t>положение – лежа на спине или стоя. Дыхание только через левую, а потом только через правую ноздрю (при этом правую ноздрю закрывают большим пальцем правой руки, остальные пальцы смотрят вверх, левую ноздрю закрывают мизинцем правой руки). Дыхание медленное, глубокое.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3429000"/>
            <a:ext cx="2034957" cy="314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80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2809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Перекрёстные движения </a:t>
            </a:r>
            <a:endParaRPr lang="ru-RU" sz="2000" b="1" dirty="0" smtClean="0"/>
          </a:p>
          <a:p>
            <a:endParaRPr lang="ru-RU" dirty="0"/>
          </a:p>
          <a:p>
            <a:r>
              <a:rPr lang="ru-RU" i="1" dirty="0" smtClean="0"/>
              <a:t>Способствуют </a:t>
            </a:r>
            <a:r>
              <a:rPr lang="ru-RU" i="1" dirty="0"/>
              <a:t>активизации вестибулярного аппарата и лобных долей мозга</a:t>
            </a:r>
            <a:r>
              <a:rPr lang="ru-RU" i="1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8159" y="177281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“Перекрестное марширование”</a:t>
            </a:r>
            <a:r>
              <a:rPr lang="ru-RU" dirty="0"/>
              <a:t> </a:t>
            </a:r>
          </a:p>
          <a:p>
            <a:r>
              <a:rPr lang="ru-RU" dirty="0"/>
              <a:t>Нужно шагать, высоко поднимая колени попеременно касаясь правой и левой рукой по противоположной ноге. Затем шагать касаясь рукой одноименного колена. Закончить касаниями по противоположной ноге.</a:t>
            </a:r>
          </a:p>
          <a:p>
            <a:endParaRPr lang="ru-RU" dirty="0" smtClean="0"/>
          </a:p>
          <a:p>
            <a:r>
              <a:rPr lang="ru-RU" b="1" dirty="0" smtClean="0"/>
              <a:t>“</a:t>
            </a:r>
            <a:r>
              <a:rPr lang="ru-RU" b="1" dirty="0"/>
              <a:t>Мельница ” </a:t>
            </a:r>
          </a:p>
          <a:p>
            <a:r>
              <a:rPr lang="ru-RU" dirty="0"/>
              <a:t>Рука и противоположная нога вращаются круговыми движениями сначала вперед, затем назад, одновременно с вращением глаз вправо, влево, вверх, вниз. Время выполнения 1-2 минуты. Дыхание произвольное.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1484784"/>
            <a:ext cx="2220686" cy="265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4293096"/>
            <a:ext cx="3162473" cy="245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972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3"/>
            <a:ext cx="55446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“Паровозик” </a:t>
            </a:r>
          </a:p>
          <a:p>
            <a:r>
              <a:rPr lang="ru-RU" dirty="0"/>
              <a:t>Правую руку положить под левую ключицу, одновременно делая 10 кругов согнутой в локтевом суставе левой рукой и плечом вперед, затем столько же назад. Поменять положение рук и повторить упражнение.</a:t>
            </a:r>
          </a:p>
          <a:p>
            <a:endParaRPr lang="ru-RU" dirty="0" smtClean="0"/>
          </a:p>
          <a:p>
            <a:r>
              <a:rPr lang="ru-RU" b="1" dirty="0" smtClean="0"/>
              <a:t>“</a:t>
            </a:r>
            <a:r>
              <a:rPr lang="ru-RU" b="1" dirty="0"/>
              <a:t>Робот” </a:t>
            </a:r>
          </a:p>
          <a:p>
            <a:r>
              <a:rPr lang="ru-RU" dirty="0"/>
              <a:t>Встать лицом к стене, ноги на ширине плеч, ладони лежат на стене на уровне глаз. Передвигаться вдоль стены вправо, а затем влево приставными шагами, руки и ноги должны двигаться параллельно, а затем передвигаться, используя противоположные руки и ноги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/>
              <a:t>« </a:t>
            </a:r>
            <a:r>
              <a:rPr lang="ru-RU" b="1" dirty="0"/>
              <a:t>Велосипед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dirty="0" smtClean="0"/>
              <a:t>Исходное </a:t>
            </a:r>
            <a:r>
              <a:rPr lang="ru-RU" dirty="0"/>
              <a:t>положение: встать </a:t>
            </a:r>
            <a:r>
              <a:rPr lang="ru-RU" dirty="0" smtClean="0"/>
              <a:t>парами напротив </a:t>
            </a:r>
            <a:r>
              <a:rPr lang="ru-RU" dirty="0"/>
              <a:t>друг друга, коснуться ладонями ладоней партнера. Совершать движения, аналогичные тем, которые выполняют ноги при езде на велосипеде, с напряжением.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4152" y="375521"/>
            <a:ext cx="3130937" cy="283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4153" y="3789040"/>
            <a:ext cx="3130937" cy="275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494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5117"/>
            <a:ext cx="81369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Релаксация </a:t>
            </a:r>
            <a:r>
              <a:rPr lang="ru-RU" sz="2000" b="1" i="1" dirty="0" smtClean="0"/>
              <a:t>телесная. Растяжки.</a:t>
            </a:r>
            <a:endParaRPr lang="ru-RU" sz="2000" b="1" i="1" dirty="0"/>
          </a:p>
          <a:p>
            <a:endParaRPr lang="ru-RU" sz="2000" b="1" i="1" dirty="0" smtClean="0"/>
          </a:p>
          <a:p>
            <a:r>
              <a:rPr lang="ru-RU" i="1" dirty="0" smtClean="0"/>
              <a:t>Нормализуют </a:t>
            </a:r>
            <a:r>
              <a:rPr lang="ru-RU" i="1" dirty="0" err="1"/>
              <a:t>гипертонус</a:t>
            </a:r>
            <a:r>
              <a:rPr lang="ru-RU" i="1" dirty="0"/>
              <a:t> (неконтролируемое чрезмерное мышечное напряжение) и </a:t>
            </a:r>
            <a:r>
              <a:rPr lang="ru-RU" i="1" dirty="0" err="1"/>
              <a:t>гипотонус</a:t>
            </a:r>
            <a:r>
              <a:rPr lang="ru-RU" i="1" dirty="0"/>
              <a:t> (неконтролируемая мышечная вялость</a:t>
            </a:r>
            <a:r>
              <a:rPr lang="ru-RU" i="1" dirty="0" smtClean="0"/>
              <a:t>)</a:t>
            </a:r>
            <a:r>
              <a:rPr lang="ru-RU" i="1" dirty="0">
                <a:solidFill>
                  <a:prstClr val="black"/>
                </a:solidFill>
              </a:rPr>
              <a:t> скелетной мускулатуры</a:t>
            </a:r>
            <a:r>
              <a:rPr lang="ru-RU" i="1" dirty="0" smtClean="0"/>
              <a:t>.</a:t>
            </a:r>
            <a:endParaRPr lang="ru-RU" dirty="0"/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59081"/>
            <a:ext cx="54755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“Снеговик” </a:t>
            </a:r>
          </a:p>
          <a:p>
            <a:r>
              <a:rPr lang="ru-RU" dirty="0"/>
              <a:t>Представьте себя снеговиком. Тело твердое, как замерзший снег. Пришла весна, пригрело солнце, и снеговик начал таять. Сначала тает и повисает голова, затем опускаются плечи, расслабляются руки и т. д. В конце упражнения ребенок мягко падает на пол и изображает лужицу воды. </a:t>
            </a:r>
          </a:p>
          <a:p>
            <a:endParaRPr lang="ru-RU" dirty="0"/>
          </a:p>
          <a:p>
            <a:r>
              <a:rPr lang="ru-RU" b="1" dirty="0"/>
              <a:t>“Дерево ” </a:t>
            </a:r>
          </a:p>
          <a:p>
            <a:r>
              <a:rPr lang="ru-RU" dirty="0"/>
              <a:t>Исходное положение – сидя на корточках. Спрятать голову в колени, обхватить их руками. Представьте, что вы - семечко, которое постепенно прорастает и превращается в дерево. Медленно поднимитесь на ноги, затем распрямите туловище, вытяните руки вверх. Затем напрягите тело и вытянитесь. Подул ветер – вы раскачиваетесь, как дерево.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53743" y="1484784"/>
            <a:ext cx="1742593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5039" y="2708920"/>
            <a:ext cx="2278697" cy="134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9896" y="4198237"/>
            <a:ext cx="1801823" cy="166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12714" y="4381242"/>
            <a:ext cx="1673209" cy="235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724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3175"/>
            <a:ext cx="52565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“Тряпичная кукла и солдат” </a:t>
            </a:r>
            <a:endParaRPr lang="ru-RU" b="1" dirty="0" smtClean="0"/>
          </a:p>
          <a:p>
            <a:r>
              <a:rPr lang="ru-RU" dirty="0" smtClean="0"/>
              <a:t>Исходное </a:t>
            </a:r>
            <a:r>
              <a:rPr lang="ru-RU" dirty="0"/>
              <a:t>положение – стоя. Полностью выпрямитесь и вытянитесь в струнку как солдат. Застыньте в этой позе, как будто вы одеревенели, и не двигайтесь. Теперь наклонитесь вперед и расставьте руки, чтобы они болтались как тряпки. Станьте такими же мягкими и подвижными, как тряпичная кукла. </a:t>
            </a:r>
          </a:p>
          <a:p>
            <a:endParaRPr lang="ru-RU" dirty="0" smtClean="0"/>
          </a:p>
          <a:p>
            <a:r>
              <a:rPr lang="ru-RU" b="1" dirty="0" smtClean="0"/>
              <a:t>“</a:t>
            </a:r>
            <a:r>
              <a:rPr lang="ru-RU" b="1" dirty="0"/>
              <a:t>Сорви яблоки” </a:t>
            </a:r>
            <a:endParaRPr lang="ru-RU" b="1" dirty="0" smtClean="0"/>
          </a:p>
          <a:p>
            <a:r>
              <a:rPr lang="ru-RU" dirty="0" smtClean="0"/>
              <a:t>Исходное </a:t>
            </a:r>
            <a:r>
              <a:rPr lang="ru-RU" dirty="0"/>
              <a:t>положение – стоя. Представьте себе, яблоню с чудесными большими яблоками. Яблоки висят прямо над головой. Потянитесь правой рукой как можно выше, поднимитесь на цыпочки и сделайте резкий вдох. Теперь срывайте яблоко. Нагнитесь и положите яблоко в небольшую корзину, стоящую на земле. Теперь медленно выдохните. Используйте обе руки попеременно, чтобы собирать висящие слева и справа от вас прекрасные большие яблоки и складывайте их в корзину.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13167" y="151993"/>
            <a:ext cx="3360944" cy="2592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36296" y="1966021"/>
            <a:ext cx="772887" cy="77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8743" y="3212976"/>
            <a:ext cx="3049791" cy="309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387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4725" y="476672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/>
              <a:t>К</a:t>
            </a:r>
            <a:r>
              <a:rPr lang="ru-RU" dirty="0" smtClean="0"/>
              <a:t>инезиологические </a:t>
            </a:r>
            <a:r>
              <a:rPr lang="ru-RU" dirty="0"/>
              <a:t>приёмы можно с успехом применять </a:t>
            </a:r>
            <a:r>
              <a:rPr lang="ru-RU" dirty="0" smtClean="0"/>
              <a:t>как на индивидуальных, так и </a:t>
            </a:r>
            <a:r>
              <a:rPr lang="ru-RU" dirty="0"/>
              <a:t>на фронтальных занятиях по развитию лексико-грамматической и фонематической сторон речи</a:t>
            </a:r>
            <a:r>
              <a:rPr lang="ru-RU" dirty="0" smtClean="0"/>
              <a:t>:</a:t>
            </a:r>
          </a:p>
          <a:p>
            <a:pPr indent="457200"/>
            <a:endParaRPr lang="ru-RU" dirty="0"/>
          </a:p>
          <a:p>
            <a:pPr indent="457200"/>
            <a:r>
              <a:rPr lang="ru-RU" dirty="0"/>
              <a:t>– упражнение “Колечки” (произнесение изолированного звука, слова, словосочетания; разучивание </a:t>
            </a:r>
            <a:r>
              <a:rPr lang="ru-RU" dirty="0" smtClean="0"/>
              <a:t>правила- </a:t>
            </a:r>
            <a:r>
              <a:rPr lang="ru-RU" dirty="0" err="1" smtClean="0"/>
              <a:t>запоминалки</a:t>
            </a:r>
            <a:r>
              <a:rPr lang="ru-RU" dirty="0" smtClean="0"/>
              <a:t> </a:t>
            </a:r>
            <a:r>
              <a:rPr lang="ru-RU" dirty="0"/>
              <a:t>про гласные звуки) ;</a:t>
            </a:r>
          </a:p>
          <a:p>
            <a:pPr indent="457200"/>
            <a:r>
              <a:rPr lang="ru-RU" dirty="0"/>
              <a:t>– движение “Фонарики” (дифференциация парных твёрдых и мягких согласных),</a:t>
            </a:r>
          </a:p>
          <a:p>
            <a:pPr indent="457200"/>
            <a:r>
              <a:rPr lang="ru-RU" dirty="0"/>
              <a:t>– “Флажки” (…сколько в слове гласных звуков , столько и слогов);</a:t>
            </a:r>
          </a:p>
          <a:p>
            <a:pPr indent="457200"/>
            <a:r>
              <a:rPr lang="ru-RU" dirty="0"/>
              <a:t>– имитация постукивания и поглаживания (при дифференциации твёрдых и мягких согласных);</a:t>
            </a:r>
          </a:p>
          <a:p>
            <a:pPr indent="457200"/>
            <a:r>
              <a:rPr lang="ru-RU" dirty="0"/>
              <a:t>– звонкий хлопок в ладоши и глухой хлопок: руки перекрестно к плечам (дифференциация звонких и глухих согласных);</a:t>
            </a:r>
          </a:p>
          <a:p>
            <a:pPr indent="457200"/>
            <a:r>
              <a:rPr lang="ru-RU" dirty="0"/>
              <a:t>– перекидывание среднего массажного мяча (…мяч лови и мяч бросай, и мне слово называй);</a:t>
            </a:r>
          </a:p>
          <a:p>
            <a:pPr indent="457200"/>
            <a:r>
              <a:rPr lang="ru-RU" dirty="0"/>
              <a:t>– перемещение крупных бусин по цветным “дорожкам” (“</a:t>
            </a:r>
            <a:r>
              <a:rPr lang="ru-RU" dirty="0" err="1"/>
              <a:t>бусоград</a:t>
            </a:r>
            <a:r>
              <a:rPr lang="ru-RU" dirty="0"/>
              <a:t>”);</a:t>
            </a:r>
          </a:p>
          <a:p>
            <a:pPr indent="457200"/>
            <a:r>
              <a:rPr lang="ru-RU" dirty="0"/>
              <a:t>– выкладывание цветных фишек вокруг заданного контура;</a:t>
            </a:r>
          </a:p>
          <a:p>
            <a:pPr indent="457200"/>
            <a:r>
              <a:rPr lang="ru-RU" dirty="0"/>
              <a:t>– игра с карандашами “Подъёмный кран” (набираем карандаши кистью одной руки, этой же рукой выкладываем карандаши на стол; смена рук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966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279" y="476672"/>
            <a:ext cx="8280920" cy="3267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i="1" dirty="0" smtClean="0"/>
              <a:t>Использование в </a:t>
            </a:r>
            <a:r>
              <a:rPr lang="ru-RU" sz="2000" i="1" dirty="0"/>
              <a:t>работе учителя-логопеда метода </a:t>
            </a:r>
            <a:r>
              <a:rPr lang="ru-RU" sz="2000" i="1" dirty="0" err="1" smtClean="0"/>
              <a:t>кинезиологической</a:t>
            </a:r>
            <a:r>
              <a:rPr lang="ru-RU" sz="2000" i="1" dirty="0" smtClean="0"/>
              <a:t> коррекции позволяет:  улучшить </a:t>
            </a:r>
            <a:r>
              <a:rPr lang="ru-RU" sz="2000" i="1" dirty="0"/>
              <a:t>у ребёнка память, внимание, речь, пространственные представления, мелкую и крупную моторику, снижает утомляемость, повышает способность к произвольному </a:t>
            </a:r>
            <a:r>
              <a:rPr lang="ru-RU" sz="2000" i="1" dirty="0" smtClean="0"/>
              <a:t>контролю, </a:t>
            </a:r>
            <a:r>
              <a:rPr lang="ru-RU" sz="2000" i="1" dirty="0"/>
              <a:t>активизировать интеллектуальные и познавательные процессы.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478364"/>
            <a:ext cx="5930353" cy="331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65862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468</TotalTime>
  <Words>846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Кинезиологические упражнения в работе учителя-логопеда</dc:title>
  <dc:creator>Ольга Крупнова</dc:creator>
  <cp:lastModifiedBy>Ольга Крупнова</cp:lastModifiedBy>
  <cp:revision>53</cp:revision>
  <dcterms:created xsi:type="dcterms:W3CDTF">2020-12-23T11:20:06Z</dcterms:created>
  <dcterms:modified xsi:type="dcterms:W3CDTF">2022-02-20T13:32:33Z</dcterms:modified>
</cp:coreProperties>
</file>