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2" r:id="rId4"/>
    <p:sldId id="270" r:id="rId5"/>
    <p:sldId id="266" r:id="rId6"/>
    <p:sldId id="267" r:id="rId7"/>
    <p:sldId id="27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332656"/>
            <a:ext cx="7848872" cy="230832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ru-RU" sz="4800" b="1" i="1" dirty="0">
                <a:solidFill>
                  <a:schemeClr val="tx1"/>
                </a:solidFill>
              </a:rPr>
              <a:t>Кинезиологические упражнения в работе учителя-логопеда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236" y="2877277"/>
            <a:ext cx="3258644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9228" y="2860576"/>
            <a:ext cx="3455220" cy="2944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00089" y="4332920"/>
            <a:ext cx="2163999" cy="22194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24128" y="5914387"/>
            <a:ext cx="29523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Учитель-логопед </a:t>
            </a:r>
            <a:endParaRPr lang="ru-RU" i="1" dirty="0" smtClean="0"/>
          </a:p>
          <a:p>
            <a:r>
              <a:rPr lang="ru-RU" i="1" dirty="0" smtClean="0"/>
              <a:t>МАДОУ </a:t>
            </a:r>
            <a:r>
              <a:rPr lang="ru-RU" i="1" dirty="0"/>
              <a:t>Д/с №3 «Сказка</a:t>
            </a:r>
            <a:r>
              <a:rPr lang="ru-RU" i="1" dirty="0" smtClean="0"/>
              <a:t>»</a:t>
            </a:r>
          </a:p>
          <a:p>
            <a:r>
              <a:rPr lang="ru-RU" i="1" dirty="0" smtClean="0"/>
              <a:t> </a:t>
            </a:r>
            <a:r>
              <a:rPr lang="ru-RU" i="1" dirty="0"/>
              <a:t>Крупнова О.И.</a:t>
            </a:r>
          </a:p>
        </p:txBody>
      </p:sp>
    </p:spTree>
    <p:extLst>
      <p:ext uri="{BB962C8B-B14F-4D97-AF65-F5344CB8AC3E}">
        <p14:creationId xmlns:p14="http://schemas.microsoft.com/office/powerpoint/2010/main" val="279154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ds05.infourok.ru/uploads/ex/0d1c/000e16db-249c6e19/img1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83768" y="4678020"/>
            <a:ext cx="3864429" cy="216226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539552" y="620688"/>
            <a:ext cx="7992888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400" b="1" i="1" dirty="0" smtClean="0"/>
              <a:t>       </a:t>
            </a:r>
            <a:r>
              <a:rPr lang="ru-RU" sz="2400" b="1" i="1" dirty="0" err="1" smtClean="0"/>
              <a:t>Кинезиология</a:t>
            </a:r>
            <a:r>
              <a:rPr lang="ru-RU" sz="2400" i="1" dirty="0" smtClean="0"/>
              <a:t> </a:t>
            </a:r>
            <a:r>
              <a:rPr lang="ru-RU" sz="2400" i="1" dirty="0"/>
              <a:t>( от греческих слов “</a:t>
            </a:r>
            <a:r>
              <a:rPr lang="ru-RU" sz="2400" i="1" dirty="0" err="1"/>
              <a:t>кинезис</a:t>
            </a:r>
            <a:r>
              <a:rPr lang="ru-RU" sz="2400" i="1" dirty="0"/>
              <a:t>” (</a:t>
            </a:r>
            <a:r>
              <a:rPr lang="ru-RU" sz="2400" i="1" dirty="0" err="1"/>
              <a:t>kinesis</a:t>
            </a:r>
            <a:r>
              <a:rPr lang="ru-RU" sz="2400" i="1" dirty="0" smtClean="0"/>
              <a:t>) </a:t>
            </a:r>
            <a:r>
              <a:rPr lang="ru-RU" sz="2400" i="1" dirty="0"/>
              <a:t>“движение” и  “логос” (</a:t>
            </a:r>
            <a:r>
              <a:rPr lang="ru-RU" sz="2400" i="1" dirty="0" err="1"/>
              <a:t>logos</a:t>
            </a:r>
            <a:r>
              <a:rPr lang="ru-RU" sz="2400" i="1" dirty="0"/>
              <a:t>)- “наука”) </a:t>
            </a:r>
            <a:r>
              <a:rPr lang="ru-RU" sz="2400" i="1" dirty="0" smtClean="0"/>
              <a:t> -наука о развитии умственных способностей и физического здоровья через определенные двигательные упражнения.</a:t>
            </a:r>
          </a:p>
          <a:p>
            <a:pPr>
              <a:spcAft>
                <a:spcPts val="1200"/>
              </a:spcAft>
            </a:pPr>
            <a:r>
              <a:rPr lang="ru-RU" sz="2400" i="1" dirty="0" smtClean="0"/>
              <a:t>    </a:t>
            </a:r>
            <a:r>
              <a:rPr lang="ru-RU" sz="2400" b="1" i="1" dirty="0"/>
              <a:t>Кинезиологические упражнения </a:t>
            </a:r>
            <a:r>
              <a:rPr lang="ru-RU" sz="2400" i="1" dirty="0"/>
              <a:t>– это комплекс движений, позволяющий активизировать межполушарное взаимодействие, развивать комиссуры (пучки нервных волокон) , через которые полушария обмениваются информацией, происходит синхронизация работы полушарий.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110116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548680"/>
            <a:ext cx="85689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dirty="0"/>
              <a:t>Р.Е. Левина в своих работах выделяет, что </a:t>
            </a:r>
            <a:r>
              <a:rPr lang="ru-RU" u="sng" dirty="0"/>
              <a:t>речевая активность формируется и функционирует в тесной связи со всей психикой ребенка</a:t>
            </a:r>
            <a:r>
              <a:rPr lang="ru-RU" dirty="0"/>
              <a:t>, с различными ее процессами, которые протекают в сенсорной, интеллектуальной, аффективно-волевой сферах. Раскрытие связей между речевыми нарушениями и другими сторонами психической деятельности помогает найти оптимальные пути воздействия на психические процессы, которые участвуют в образовании речевого нарушения. </a:t>
            </a:r>
          </a:p>
          <a:p>
            <a:pPr indent="457200"/>
            <a:r>
              <a:rPr lang="ru-RU" dirty="0"/>
              <a:t>Многие психические процессы будут формироваться благодаря развитию пальчиковой моторики. В исследовательских работах И.М. Сеченова, П.Н. Анохина, А.Р. </a:t>
            </a:r>
            <a:r>
              <a:rPr lang="ru-RU" dirty="0" err="1"/>
              <a:t>Лурия</a:t>
            </a:r>
            <a:r>
              <a:rPr lang="ru-RU" dirty="0"/>
              <a:t>, В.М. Бехтерева, А.Н. Леонтьева, было </a:t>
            </a:r>
            <a:r>
              <a:rPr lang="ru-RU" u="sng" dirty="0"/>
              <a:t>доказано влияние манипуляций рук, мелкой моторики на функции высшей нервной деятельности и развитие речи</a:t>
            </a:r>
            <a:r>
              <a:rPr lang="ru-RU" dirty="0"/>
              <a:t>. Следовательно, </a:t>
            </a:r>
            <a:r>
              <a:rPr lang="ru-RU" i="1" u="sng" dirty="0"/>
              <a:t>направление развивающей работы должно быть от движения к мышлению</a:t>
            </a:r>
            <a:r>
              <a:rPr lang="ru-RU" dirty="0"/>
              <a:t>, а не наоборот. </a:t>
            </a:r>
          </a:p>
          <a:p>
            <a:pPr indent="457200"/>
            <a:r>
              <a:rPr lang="ru-RU" dirty="0"/>
              <a:t>А.Л. Сиротюк указывает, что </a:t>
            </a:r>
            <a:r>
              <a:rPr lang="ru-RU" u="sng" dirty="0"/>
              <a:t>под влиянием кинезиологических упражнений</a:t>
            </a:r>
            <a:r>
              <a:rPr lang="ru-RU" dirty="0"/>
              <a:t> (двигательные, дыхательные упражнения, растяжки, пальчиковая гимнастика и т.д.) </a:t>
            </a:r>
            <a:r>
              <a:rPr lang="ru-RU" u="sng" dirty="0"/>
              <a:t>в организме проходят положительные структурные изменения</a:t>
            </a:r>
            <a:r>
              <a:rPr lang="ru-RU" dirty="0"/>
              <a:t>. При этом, изменения будут более значительными, если будут интенсивные нагрузки (но оптимальна для данных условий).</a:t>
            </a:r>
          </a:p>
        </p:txBody>
      </p:sp>
    </p:spTree>
    <p:extLst>
      <p:ext uri="{BB962C8B-B14F-4D97-AF65-F5344CB8AC3E}">
        <p14:creationId xmlns:p14="http://schemas.microsoft.com/office/powerpoint/2010/main" val="26023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484645"/>
            <a:ext cx="3926210" cy="392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17846" y="242645"/>
            <a:ext cx="77739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/>
              <a:t>Кинезиологические тренировки </a:t>
            </a:r>
            <a:r>
              <a:rPr lang="ru-RU" sz="2800" b="1" i="1" dirty="0" smtClean="0"/>
              <a:t>:</a:t>
            </a:r>
            <a:endParaRPr lang="ru-RU" sz="2800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598841" y="1188212"/>
            <a:ext cx="35692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</a:t>
            </a:r>
            <a:r>
              <a:rPr lang="ru-RU" sz="2400" dirty="0" smtClean="0"/>
              <a:t>пособствуют развитию </a:t>
            </a:r>
          </a:p>
          <a:p>
            <a:r>
              <a:rPr lang="ru-RU" sz="2400" dirty="0" smtClean="0"/>
              <a:t>мозолистого </a:t>
            </a:r>
            <a:r>
              <a:rPr lang="ru-RU" sz="2400" dirty="0"/>
              <a:t>тела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04815" y="5301208"/>
            <a:ext cx="32571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повышают </a:t>
            </a:r>
            <a:endParaRPr lang="ru-RU" sz="2400" dirty="0" smtClean="0"/>
          </a:p>
          <a:p>
            <a:r>
              <a:rPr lang="ru-RU" sz="2400" dirty="0" smtClean="0"/>
              <a:t>стрессоустойчивость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02446" y="2115511"/>
            <a:ext cx="28103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синхронизируют </a:t>
            </a:r>
            <a:endParaRPr lang="ru-RU" sz="2400" dirty="0" smtClean="0"/>
          </a:p>
          <a:p>
            <a:r>
              <a:rPr lang="ru-RU" sz="2400" dirty="0" smtClean="0"/>
              <a:t>работу </a:t>
            </a:r>
            <a:r>
              <a:rPr lang="ru-RU" sz="2400" dirty="0"/>
              <a:t>полушарий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0451" y="5410855"/>
            <a:ext cx="39524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/>
              <a:t>улучшают мыслительную деятельность, мелкую и крупную моторику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312312" y="3702668"/>
            <a:ext cx="280051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развивают память и внимание, пространственные представления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-621197" y="3573016"/>
            <a:ext cx="30780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/>
              <a:t> </a:t>
            </a:r>
            <a:r>
              <a:rPr lang="ru-RU" sz="2400" dirty="0" smtClean="0"/>
              <a:t>повышают </a:t>
            </a:r>
            <a:r>
              <a:rPr lang="ru-RU" sz="2400" dirty="0"/>
              <a:t>способность к произвольному </a:t>
            </a:r>
            <a:r>
              <a:rPr lang="ru-RU" sz="2400" dirty="0" smtClean="0"/>
              <a:t>контролю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40498" y="1196752"/>
            <a:ext cx="33123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/>
              <a:t>формируют процесс чтения и письма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03987" y="2276872"/>
            <a:ext cx="23042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/>
              <a:t>снижают </a:t>
            </a:r>
            <a:endParaRPr lang="ru-RU" sz="2400" dirty="0" smtClean="0"/>
          </a:p>
          <a:p>
            <a:pPr algn="r"/>
            <a:r>
              <a:rPr lang="ru-RU" sz="2400" dirty="0" smtClean="0"/>
              <a:t>утомляемость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75804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4407" y="332656"/>
            <a:ext cx="813602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/>
              <a:t>Кинезиологические приёмы в логопедической практике это</a:t>
            </a:r>
            <a:r>
              <a:rPr lang="ru-RU" sz="2400" b="1" i="1" dirty="0" smtClean="0"/>
              <a:t>:</a:t>
            </a:r>
          </a:p>
          <a:p>
            <a:pPr algn="ctr"/>
            <a:endParaRPr lang="ru-RU" sz="2400" b="1" i="1" dirty="0"/>
          </a:p>
          <a:p>
            <a:r>
              <a:rPr lang="ru-RU" sz="2400" dirty="0"/>
              <a:t>1</a:t>
            </a:r>
            <a:r>
              <a:rPr lang="ru-RU" sz="2400" dirty="0" smtClean="0"/>
              <a:t>. Артикуляционные </a:t>
            </a:r>
            <a:r>
              <a:rPr lang="ru-RU" sz="2400" dirty="0"/>
              <a:t>упражнения</a:t>
            </a:r>
          </a:p>
          <a:p>
            <a:r>
              <a:rPr lang="ru-RU" sz="2400" dirty="0"/>
              <a:t>2</a:t>
            </a:r>
            <a:r>
              <a:rPr lang="ru-RU" sz="2400" dirty="0" smtClean="0"/>
              <a:t>. Упражнения</a:t>
            </a:r>
            <a:r>
              <a:rPr lang="ru-RU" sz="2400" dirty="0"/>
              <a:t>, направленные на развитие пальчиковой моторики</a:t>
            </a:r>
          </a:p>
          <a:p>
            <a:r>
              <a:rPr lang="ru-RU" sz="2400" dirty="0"/>
              <a:t>3</a:t>
            </a:r>
            <a:r>
              <a:rPr lang="ru-RU" sz="2400" dirty="0" smtClean="0"/>
              <a:t>. Упражнения </a:t>
            </a:r>
            <a:r>
              <a:rPr lang="ru-RU" sz="2400" dirty="0"/>
              <a:t>на развитие общей двигательной активности</a:t>
            </a:r>
          </a:p>
          <a:p>
            <a:r>
              <a:rPr lang="ru-RU" sz="2400" dirty="0"/>
              <a:t>4</a:t>
            </a:r>
            <a:r>
              <a:rPr lang="ru-RU" sz="2400" dirty="0" smtClean="0"/>
              <a:t>. Межполушарное </a:t>
            </a:r>
            <a:r>
              <a:rPr lang="ru-RU" sz="2400" dirty="0"/>
              <a:t>взаимодействие: упражнения для развития скоординированных движений правой и левой рук, языка, глаз.</a:t>
            </a:r>
          </a:p>
          <a:p>
            <a:r>
              <a:rPr lang="ru-RU" sz="2400" dirty="0"/>
              <a:t>5</a:t>
            </a:r>
            <a:r>
              <a:rPr lang="ru-RU" sz="2400" dirty="0" smtClean="0"/>
              <a:t>. Дыхательные </a:t>
            </a:r>
            <a:r>
              <a:rPr lang="ru-RU" sz="2400" dirty="0"/>
              <a:t>упражнения.</a:t>
            </a:r>
          </a:p>
          <a:p>
            <a:r>
              <a:rPr lang="ru-RU" sz="2400" dirty="0" smtClean="0"/>
              <a:t>6.Упражнения</a:t>
            </a:r>
            <a:r>
              <a:rPr lang="ru-RU" sz="2400" dirty="0"/>
              <a:t>, направленные на отработку </a:t>
            </a:r>
            <a:r>
              <a:rPr lang="ru-RU" sz="2400" dirty="0" smtClean="0"/>
              <a:t>пространственных представлений</a:t>
            </a:r>
          </a:p>
          <a:p>
            <a:pPr marL="342900" indent="-342900">
              <a:buAutoNum type="arabicPeriod" startAt="7"/>
            </a:pPr>
            <a:r>
              <a:rPr lang="ru-RU" sz="2400" dirty="0" smtClean="0"/>
              <a:t>Упражнения</a:t>
            </a:r>
            <a:r>
              <a:rPr lang="ru-RU" sz="2400" dirty="0"/>
              <a:t>, развивающие произвольную регуляцию психической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2153651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0850" y="170449"/>
            <a:ext cx="8424936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/>
              <a:t>Для результативности коррекционно-развивающей </a:t>
            </a:r>
            <a:r>
              <a:rPr lang="ru-RU" sz="2400" i="1" dirty="0" smtClean="0"/>
              <a:t>работы необходимо </a:t>
            </a:r>
            <a:r>
              <a:rPr lang="ru-RU" sz="2400" i="1" dirty="0"/>
              <a:t>учитывать определенные условия</a:t>
            </a:r>
            <a:r>
              <a:rPr lang="ru-RU" sz="2400" i="1" dirty="0" smtClean="0"/>
              <a:t>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400" dirty="0"/>
              <a:t>Занятия проводятся ежедневно, без пропусков.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400" dirty="0"/>
              <a:t>Занятия проводятся в доброжелательной обстановке.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400" dirty="0" smtClean="0"/>
              <a:t>Упражнения проводятся </a:t>
            </a:r>
            <a:r>
              <a:rPr lang="ru-RU" sz="2400" dirty="0"/>
              <a:t>перед началом работы </a:t>
            </a:r>
            <a:r>
              <a:rPr lang="ru-RU" sz="2400" dirty="0" smtClean="0"/>
              <a:t>или тогда</a:t>
            </a:r>
            <a:r>
              <a:rPr lang="ru-RU" sz="2400" dirty="0"/>
              <a:t>, когда ученикам предстоит умственная </a:t>
            </a:r>
            <a:r>
              <a:rPr lang="ru-RU" sz="2400" dirty="0" smtClean="0"/>
              <a:t>нагрузка.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400" dirty="0" smtClean="0"/>
              <a:t>Проводятся </a:t>
            </a:r>
            <a:r>
              <a:rPr lang="ru-RU" sz="2400" dirty="0"/>
              <a:t>в любые режимные моменты в качестве динамических </a:t>
            </a:r>
            <a:r>
              <a:rPr lang="ru-RU" sz="2400" dirty="0" smtClean="0"/>
              <a:t>пауз</a:t>
            </a:r>
            <a:r>
              <a:rPr lang="ru-RU" sz="2400" dirty="0"/>
              <a:t>(</a:t>
            </a:r>
            <a:r>
              <a:rPr lang="ru-RU" sz="2400" dirty="0" smtClean="0"/>
              <a:t> </a:t>
            </a:r>
            <a:r>
              <a:rPr lang="ru-RU" sz="2400" dirty="0"/>
              <a:t>3-5 минут, в </a:t>
            </a:r>
            <a:r>
              <a:rPr lang="ru-RU" sz="2400" dirty="0" smtClean="0"/>
              <a:t>общей </a:t>
            </a:r>
            <a:r>
              <a:rPr lang="ru-RU" sz="2400" dirty="0"/>
              <a:t>до 25-30 минут в </a:t>
            </a:r>
            <a:r>
              <a:rPr lang="ru-RU" sz="2400" dirty="0" smtClean="0"/>
              <a:t>день)</a:t>
            </a:r>
            <a:r>
              <a:rPr lang="ru-RU" sz="2400" dirty="0"/>
              <a:t>.</a:t>
            </a:r>
            <a:endParaRPr lang="ru-RU" sz="24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400" dirty="0"/>
              <a:t>В</a:t>
            </a:r>
            <a:r>
              <a:rPr lang="ru-RU" sz="2400" dirty="0" smtClean="0"/>
              <a:t>ыполнять упражнения </a:t>
            </a:r>
            <a:r>
              <a:rPr lang="ru-RU" sz="2400" dirty="0"/>
              <a:t>от простого к </a:t>
            </a:r>
            <a:r>
              <a:rPr lang="ru-RU" sz="2400" dirty="0" smtClean="0"/>
              <a:t>сложному.</a:t>
            </a:r>
            <a:endParaRPr lang="ru-RU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400" dirty="0" smtClean="0"/>
              <a:t>От </a:t>
            </a:r>
            <a:r>
              <a:rPr lang="ru-RU" sz="2400" dirty="0"/>
              <a:t>детей требуется точное выполнение движений и приемов.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400" dirty="0" smtClean="0"/>
              <a:t>Упражнения </a:t>
            </a:r>
            <a:r>
              <a:rPr lang="ru-RU" sz="2400" dirty="0"/>
              <a:t>проводятся стоя или сидя за столами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/>
              <a:t>Упражнения проводятся по специально разработанным комплексам. Длительность занятий по одному комплексу составляет месяц, неделя – перерыв</a:t>
            </a:r>
            <a:r>
              <a:rPr lang="ru-RU" sz="2400" dirty="0" smtClean="0"/>
              <a:t>.</a:t>
            </a:r>
          </a:p>
          <a:p>
            <a:endParaRPr lang="ru-RU" sz="1600" dirty="0"/>
          </a:p>
          <a:p>
            <a:endParaRPr 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val="3416563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404664"/>
            <a:ext cx="67217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В комплексы упражнений</a:t>
            </a:r>
            <a:r>
              <a:rPr lang="ru-RU" sz="2800" dirty="0"/>
              <a:t> </a:t>
            </a:r>
            <a:r>
              <a:rPr lang="ru-RU" sz="2800" dirty="0" smtClean="0"/>
              <a:t>включены: 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65920" y="964057"/>
            <a:ext cx="4572000" cy="5601533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ru-RU" sz="2800" i="1" dirty="0" smtClean="0"/>
              <a:t>растяжки</a:t>
            </a:r>
            <a:r>
              <a:rPr lang="ru-RU" sz="2800" dirty="0" smtClean="0"/>
              <a:t>, </a:t>
            </a:r>
          </a:p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ru-RU" sz="2800" i="1" dirty="0" smtClean="0"/>
              <a:t>дыхательные</a:t>
            </a:r>
            <a:r>
              <a:rPr lang="ru-RU" sz="2800" dirty="0" smtClean="0"/>
              <a:t> </a:t>
            </a:r>
            <a:r>
              <a:rPr lang="ru-RU" sz="2800" dirty="0"/>
              <a:t>упражнения, </a:t>
            </a:r>
            <a:endParaRPr lang="ru-RU" sz="2800" dirty="0" smtClean="0"/>
          </a:p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ru-RU" sz="2800" i="1" dirty="0" smtClean="0"/>
              <a:t>глазодвигательные</a:t>
            </a:r>
            <a:r>
              <a:rPr lang="ru-RU" sz="2800" dirty="0" smtClean="0"/>
              <a:t> </a:t>
            </a:r>
            <a:r>
              <a:rPr lang="ru-RU" sz="2800" dirty="0"/>
              <a:t>упражнения, </a:t>
            </a:r>
            <a:endParaRPr lang="ru-RU" sz="2800" dirty="0" smtClean="0"/>
          </a:p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ru-RU" sz="2800" i="1" dirty="0" smtClean="0"/>
              <a:t>телесные</a:t>
            </a:r>
            <a:r>
              <a:rPr lang="ru-RU" sz="2800" dirty="0" smtClean="0"/>
              <a:t> </a:t>
            </a:r>
            <a:r>
              <a:rPr lang="ru-RU" sz="2800" dirty="0"/>
              <a:t>упражнения, </a:t>
            </a:r>
            <a:endParaRPr lang="ru-RU" sz="2800" dirty="0" smtClean="0"/>
          </a:p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ru-RU" sz="2800" dirty="0" smtClean="0"/>
              <a:t>упражнения </a:t>
            </a:r>
            <a:r>
              <a:rPr lang="ru-RU" sz="2800" i="1" dirty="0"/>
              <a:t>для</a:t>
            </a:r>
            <a:r>
              <a:rPr lang="ru-RU" sz="2800" dirty="0"/>
              <a:t> развития </a:t>
            </a:r>
            <a:r>
              <a:rPr lang="ru-RU" sz="2800" i="1" dirty="0"/>
              <a:t>мелкой моторики</a:t>
            </a:r>
            <a:r>
              <a:rPr lang="ru-RU" sz="2800" dirty="0"/>
              <a:t>, </a:t>
            </a:r>
            <a:endParaRPr lang="ru-RU" sz="2800" dirty="0" smtClean="0"/>
          </a:p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ru-RU" sz="2800" dirty="0" smtClean="0"/>
              <a:t>упражнения </a:t>
            </a:r>
            <a:r>
              <a:rPr lang="ru-RU" sz="2800" i="1" dirty="0"/>
              <a:t>на </a:t>
            </a:r>
            <a:r>
              <a:rPr lang="ru-RU" sz="2800" i="1" dirty="0" smtClean="0"/>
              <a:t>релаксацию. </a:t>
            </a:r>
            <a:endParaRPr lang="ru-RU" sz="2800" i="1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176" b="94727" l="2637" r="969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1592" y="1556792"/>
            <a:ext cx="3516288" cy="380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543735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468</TotalTime>
  <Words>499</Words>
  <Application>Microsoft Office PowerPoint</Application>
  <PresentationFormat>Экран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Кинезиологические упражнения в работе учителя-логопеда</dc:title>
  <dc:creator>Ольга Крупнова</dc:creator>
  <cp:lastModifiedBy>Ольга Крупнова</cp:lastModifiedBy>
  <cp:revision>53</cp:revision>
  <dcterms:created xsi:type="dcterms:W3CDTF">2020-12-23T11:20:06Z</dcterms:created>
  <dcterms:modified xsi:type="dcterms:W3CDTF">2022-02-20T13:34:51Z</dcterms:modified>
</cp:coreProperties>
</file>