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94" r:id="rId2"/>
    <p:sldId id="295" r:id="rId3"/>
    <p:sldId id="296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5" r:id="rId19"/>
    <p:sldId id="31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41782-3FA5-42BB-8AE0-6A2B175AC709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065F9-16DC-4ED7-A09F-472E2F706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915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065F9-16DC-4ED7-A09F-472E2F7061A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2363C2-D447-4F3B-BBE2-B679DC9245C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D956260-A4D6-4FE5-861D-5C2359D42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43200" y="5286375"/>
            <a:ext cx="6400800" cy="1752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endParaRPr lang="ru-RU" sz="20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5" name="Прямоугольник 13"/>
          <p:cNvPicPr>
            <a:picLocks noChangeArrowheads="1"/>
          </p:cNvPicPr>
          <p:nvPr/>
        </p:nvPicPr>
        <p:blipFill>
          <a:blip r:embed="rId3" cstate="print">
            <a:lum bright="-43000"/>
          </a:blip>
          <a:srcRect/>
          <a:stretch>
            <a:fillRect/>
          </a:stretch>
        </p:blipFill>
        <p:spPr bwMode="auto">
          <a:xfrm>
            <a:off x="428596" y="4857760"/>
            <a:ext cx="8429684" cy="12858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2943" y="1484784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 подготовиться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к экзаменам?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0" y="1571625"/>
            <a:ext cx="8464550" cy="1752600"/>
          </a:xfrm>
        </p:spPr>
        <p:txBody>
          <a:bodyPr>
            <a:normAutofit lnSpcReduction="10000"/>
          </a:bodyPr>
          <a:lstStyle/>
          <a:p>
            <a:pPr marR="0"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 ВАЖНО!</a:t>
            </a:r>
          </a:p>
          <a:p>
            <a:pPr marR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Накануне экзамена обеспечьте себе полноценный отдых, вы  должны  отдохнуть и как следует выспаться!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Documents and Settings\Admin\Рабочий стол\экзамены\картинки\img4542lowuh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0968" y="3071810"/>
            <a:ext cx="418105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3357562"/>
            <a:ext cx="4572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Бессонная ночь перед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экзаменом – это ошибка!!!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5"/>
          <p:cNvSpPr>
            <a:spLocks noGrp="1"/>
          </p:cNvSpPr>
          <p:nvPr>
            <p:ph type="subTitle" idx="1"/>
          </p:nvPr>
        </p:nvSpPr>
        <p:spPr>
          <a:xfrm>
            <a:off x="285750" y="2143116"/>
            <a:ext cx="8572500" cy="4429134"/>
          </a:xfrm>
        </p:spPr>
        <p:txBody>
          <a:bodyPr/>
          <a:lstStyle/>
          <a:p>
            <a:pPr marR="0" algn="l">
              <a:buFont typeface="Wingdings" pitchFamily="2" charset="2"/>
              <a:buChar char="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Чередовать умственный и физический труд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Беречь от переутомления глаза, давать им отдых, переключать внимание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Минимум телевизионных передач и работы за компьютером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Стимулировать познавательные способности при помощи упражнений</a:t>
            </a:r>
          </a:p>
          <a:p>
            <a:pPr marR="0" algn="l">
              <a:buFont typeface="Wingdings" pitchFamily="2" charset="2"/>
              <a:buChar char="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Поднять настроение и наполнить себя свежей силой при помощи дыхательных упражнений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7858180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>
                <a:ln/>
                <a:latin typeface="Times New Roman" pitchFamily="18" charset="0"/>
                <a:cs typeface="Times New Roman" pitchFamily="18" charset="0"/>
              </a:rPr>
              <a:t> Как активизировать работоспособность?</a:t>
            </a:r>
            <a:endParaRPr lang="ru-RU" sz="32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ice_and_pop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73300"/>
            <a:ext cx="9144000" cy="4584700"/>
          </a:xfrm>
        </p:spPr>
        <p:txBody>
          <a:bodyPr>
            <a:normAutofit/>
          </a:bodyPr>
          <a:lstStyle/>
          <a:p>
            <a:pPr marL="476250" indent="-4762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экзаменом или во время него целесообразно выпить несколько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глотков воды.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76250" indent="-47625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76250" indent="-47625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антистрессовых целях воду пьют за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20 минут до или через 30 минут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после еды.</a:t>
            </a:r>
          </a:p>
          <a:p>
            <a:pPr marL="476250" indent="-476250">
              <a:spcBef>
                <a:spcPts val="0"/>
              </a:spcBef>
              <a:buNone/>
              <a:defRPr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476250" indent="-4762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Лучше всего подходит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минеральная вода.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Можно пить просто чистую воду или зеленый чай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5604" name="Picture 4" descr="k1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6725" y="5602288"/>
            <a:ext cx="1057275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000100" y="1285860"/>
            <a:ext cx="68405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/>
                <a:latin typeface="Times New Roman" pitchFamily="18" charset="0"/>
                <a:cs typeface="Times New Roman" pitchFamily="18" charset="0"/>
              </a:rPr>
              <a:t>Как  </a:t>
            </a:r>
            <a:r>
              <a:rPr lang="ru-RU" sz="3200" b="1" dirty="0" smtClean="0">
                <a:ln/>
                <a:latin typeface="Times New Roman" pitchFamily="18" charset="0"/>
                <a:cs typeface="Times New Roman" pitchFamily="18" charset="0"/>
              </a:rPr>
              <a:t>мобилизовать  </a:t>
            </a:r>
            <a:endParaRPr lang="ru-RU" sz="3200" b="1" dirty="0">
              <a:ln/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3200" b="1" dirty="0">
                <a:ln/>
                <a:latin typeface="Times New Roman" pitchFamily="18" charset="0"/>
                <a:cs typeface="Times New Roman" pitchFamily="18" charset="0"/>
              </a:rPr>
              <a:t>интеллектуальные </a:t>
            </a:r>
            <a:r>
              <a:rPr lang="ru-RU" sz="3200" b="1" dirty="0" smtClean="0">
                <a:ln/>
                <a:latin typeface="Times New Roman" pitchFamily="18" charset="0"/>
                <a:cs typeface="Times New Roman" pitchFamily="18" charset="0"/>
              </a:rPr>
              <a:t>возможности ?</a:t>
            </a:r>
            <a:endParaRPr lang="ru-RU" sz="32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0" y="3228975"/>
            <a:ext cx="7854950" cy="1752600"/>
          </a:xfrm>
        </p:spPr>
        <p:txBody>
          <a:bodyPr/>
          <a:lstStyle/>
          <a:p>
            <a:pPr marR="0"/>
            <a:endParaRPr lang="ru-RU" dirty="0" smtClean="0"/>
          </a:p>
          <a:p>
            <a:pPr marR="0"/>
            <a:endParaRPr lang="ru-RU" dirty="0" smtClean="0"/>
          </a:p>
          <a:p>
            <a:pPr marR="0"/>
            <a:endParaRPr lang="ru-RU" dirty="0" smtClean="0"/>
          </a:p>
        </p:txBody>
      </p:sp>
      <p:pic>
        <p:nvPicPr>
          <p:cNvPr id="23555" name="Picture 2" descr="\\gerakl\adult_home$\ers\Мои документы\Мои рисунки\экзамены\hansgrohe-downpour-air-royale-14in-shower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857375"/>
            <a:ext cx="1490663" cy="1928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0" y="2000250"/>
            <a:ext cx="2500313" cy="857250"/>
          </a:xfrm>
        </p:spPr>
        <p:txBody>
          <a:bodyPr>
            <a:normAutofit fontScale="2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Контрастный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душ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7" name="Picture 2" descr="\\gerakl\adult_home$\ers\Мои документы\Мои рисунки\экзамены\f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214818"/>
            <a:ext cx="1621372" cy="1834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8" name="Прямоугольник 8"/>
          <p:cNvSpPr>
            <a:spLocks noChangeArrowheads="1"/>
          </p:cNvSpPr>
          <p:nvPr/>
        </p:nvSpPr>
        <p:spPr bwMode="auto">
          <a:xfrm>
            <a:off x="0" y="6215082"/>
            <a:ext cx="27860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Мытье посуды</a:t>
            </a:r>
          </a:p>
        </p:txBody>
      </p:sp>
      <p:pic>
        <p:nvPicPr>
          <p:cNvPr id="23559" name="Picture 2" descr="\\gerakl\adult_home$\ers\Мои документы\Мои рисунки\экзамены\5951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4500570"/>
            <a:ext cx="1357322" cy="1882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60" name="Прямоугольник 13"/>
          <p:cNvSpPr>
            <a:spLocks noChangeArrowheads="1"/>
          </p:cNvSpPr>
          <p:nvPr/>
        </p:nvSpPr>
        <p:spPr bwMode="auto">
          <a:xfrm>
            <a:off x="4143372" y="3714752"/>
            <a:ext cx="207170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Смотреть на горящую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свечу</a:t>
            </a:r>
          </a:p>
        </p:txBody>
      </p:sp>
      <p:pic>
        <p:nvPicPr>
          <p:cNvPr id="23561" name="Picture 2" descr="C:\Documents and Settings\Admin\Рабочий стол\экзамены\картинки\i.jpeg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3071810"/>
            <a:ext cx="2286016" cy="1524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2" name="Picture 3" descr="C:\Documents and Settings\Admin\Рабочий стол\экзамены\картинки\06-07-27-0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2928934"/>
            <a:ext cx="1708906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2357422" y="4500570"/>
            <a:ext cx="1423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Релаксация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4429132"/>
            <a:ext cx="1377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Активный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отдых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786" y="1214422"/>
            <a:ext cx="6758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Как снять  нервное напряжение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www.goodhouse.com.ua/i/365_245/publications/3015/top-5-privichek-ubivayushchih-nashu-samoocenku-1036-58037.jpg"/>
          <p:cNvPicPr>
            <a:picLocks noChangeAspect="1" noChangeArrowheads="1"/>
          </p:cNvPicPr>
          <p:nvPr/>
        </p:nvPicPr>
        <p:blipFill>
          <a:blip r:embed="rId8" cstate="print"/>
          <a:srcRect l="4110" r="23972" b="9183"/>
          <a:stretch>
            <a:fillRect/>
          </a:stretch>
        </p:blipFill>
        <p:spPr bwMode="auto">
          <a:xfrm>
            <a:off x="5715008" y="5072074"/>
            <a:ext cx="1714512" cy="1453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7209431" y="6150114"/>
            <a:ext cx="1934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Покричать то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громко, то тихо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s://thumbs.dreamstime.com/z/%D1%81%D0%BA%D0%BE%D0%BC%D0%BA%D0%B0%D0%BD%D0%BD%D0%B0%D1%8F-%D0%B3%D0%B0%D0%B7%D0%B5%D1%82%D0%B0-18605306.jpg"/>
          <p:cNvPicPr>
            <a:picLocks noChangeAspect="1" noChangeArrowheads="1"/>
          </p:cNvPicPr>
          <p:nvPr/>
        </p:nvPicPr>
        <p:blipFill>
          <a:blip r:embed="rId9" cstate="print"/>
          <a:srcRect l="33740" t="8333" r="11048" b="20833"/>
          <a:stretch>
            <a:fillRect/>
          </a:stretch>
        </p:blipFill>
        <p:spPr bwMode="auto">
          <a:xfrm>
            <a:off x="2071670" y="5429264"/>
            <a:ext cx="1285884" cy="121444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143240" y="6357958"/>
            <a:ext cx="1946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Скомкать газету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http://transfiguration.ru/wp-content/uploads/2015/10/2886_2_1429331341_377.jpg"/>
          <p:cNvPicPr>
            <a:picLocks noChangeAspect="1" noChangeArrowheads="1"/>
          </p:cNvPicPr>
          <p:nvPr/>
        </p:nvPicPr>
        <p:blipFill>
          <a:blip r:embed="rId10" cstate="print"/>
          <a:srcRect l="26628" t="22189" r="23076"/>
          <a:stretch>
            <a:fillRect/>
          </a:stretch>
        </p:blipFill>
        <p:spPr bwMode="auto">
          <a:xfrm>
            <a:off x="4429124" y="2000240"/>
            <a:ext cx="1500198" cy="154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6072198" y="2285992"/>
            <a:ext cx="2225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Глубоко подышать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142844" y="620688"/>
            <a:ext cx="8001056" cy="122413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Упражнение «Энергетическое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зевание»</a:t>
            </a:r>
          </a:p>
        </p:txBody>
      </p:sp>
      <p:sp>
        <p:nvSpPr>
          <p:cNvPr id="30723" name="Rectangle 3"/>
          <p:cNvSpPr>
            <a:spLocks noGrp="1"/>
          </p:cNvSpPr>
          <p:nvPr>
            <p:ph sz="quarter" idx="13"/>
          </p:nvPr>
        </p:nvSpPr>
        <p:spPr>
          <a:xfrm>
            <a:off x="1143000" y="1785926"/>
            <a:ext cx="6400800" cy="4451386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185766"/>
                </a:solidFill>
                <a:latin typeface="Arial" charset="0"/>
              </a:rPr>
              <a:t> 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185766"/>
                </a:solidFill>
                <a:latin typeface="Arial" charset="0"/>
              </a:rPr>
              <a:t> 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Для борьбы с кислородным голоданием существует прием под названием «энергетическое зевание»;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Зевать необходимо тем чаще, чем более интенсивной умственной деятельностью вы заняты;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Зевание во время экзамена очень полезно.     Для того чтобы оградить свой организм от кислородного голодания, достаточно 3-5 зевков.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ru-RU" sz="2600" dirty="0" smtClean="0"/>
          </a:p>
        </p:txBody>
      </p:sp>
      <p:pic>
        <p:nvPicPr>
          <p:cNvPr id="26628" name="Picture 4" descr="35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3150" y="3140968"/>
            <a:ext cx="1711338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10" descr="За что отвечают полушария человеческого мозга. &quot; DataLife En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5185951"/>
            <a:ext cx="1579546" cy="167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Упражнение 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Включаем в работу сразу два полушария» 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650" name="Rectangle 3"/>
          <p:cNvSpPr>
            <a:spLocks noGrp="1"/>
          </p:cNvSpPr>
          <p:nvPr>
            <p:ph sz="quarter" idx="13"/>
          </p:nvPr>
        </p:nvSpPr>
        <p:spPr>
          <a:xfrm>
            <a:off x="214282" y="2357430"/>
            <a:ext cx="8472518" cy="386398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стрессовой ситуации у человека нарушается гармоничная работа левого (логическое) и правого (образное) полушарий. Если доминирует одно из них, то у человека снижается способность оптимально решать стоящие перед ним задачи.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Физическое упражнение, влияющее на гармонизацию работы левого и правого полушарий, называется «перекрестный шаг».     Нарисовать на чистом листе бумаги косой крест, похожий на букву «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 и</a:t>
            </a: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несколько минут  созерцать его. </a:t>
            </a:r>
          </a:p>
          <a:p>
            <a:pPr eaLnBrk="1" hangingPunct="1"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357158" y="1142984"/>
            <a:ext cx="732951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Дыхательная  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гимнастика</a:t>
            </a:r>
          </a:p>
        </p:txBody>
      </p:sp>
      <p:sp>
        <p:nvSpPr>
          <p:cNvPr id="31747" name="Rectangle 3"/>
          <p:cNvSpPr>
            <a:spLocks noGrp="1"/>
          </p:cNvSpPr>
          <p:nvPr>
            <p:ph sz="quarter" idx="13"/>
          </p:nvPr>
        </p:nvSpPr>
        <p:spPr>
          <a:xfrm>
            <a:off x="642910" y="2357430"/>
            <a:ext cx="7443782" cy="3168641"/>
          </a:xfrm>
        </p:spPr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Успокаивающее дыхание - выдох почти в два раза длиннее вдоха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мобилизирующем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дыхании   - после вдоха задерживается дыхание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случае сильного напряжения нужно перед началом экзамена сделать вдох и затем глубокий выдох – вдвое длиннее вдоха.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+mj-lt"/>
            </a:endParaRPr>
          </a:p>
        </p:txBody>
      </p:sp>
      <p:pic>
        <p:nvPicPr>
          <p:cNvPr id="28676" name="Picture 4" descr="anim34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0390" y="5357826"/>
            <a:ext cx="2973610" cy="12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0"/>
            <a:ext cx="8715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Техники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071546"/>
            <a:ext cx="5429288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</a:t>
            </a: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Вам необходимо срочно что-нибудь вспомнить</a:t>
            </a:r>
            <a:r>
              <a:rPr kumimoji="0" lang="ru-RU" sz="3200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соедините кончики пальцев обеих рук, при этом поднимите глаза вверх, а во время вдоха кончиком языка коснитесь десны. При выдохе верните язык в привычное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положение. Затем сделайте глубокий вдох, и Вам в голову тут же придёт то, что Вы хотите вспомнить.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scse.ru/wp-content/uploads/2016/10/1476809846-30e62fddc14c05988b44e7c02788e187-545x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286124"/>
            <a:ext cx="3214709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РЕСУРСЫ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1196752"/>
            <a:ext cx="3697025" cy="2448272"/>
          </a:xfrm>
          <a:prstGeom prst="roundRect">
            <a:avLst/>
          </a:prstGeom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ИНТЕЛЛЕКТУАЛЬНЫЕ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Чтение книг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Шахматы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Карты, пасьянсы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Т</a:t>
            </a:r>
            <a:r>
              <a:rPr lang="en-US" dirty="0" smtClean="0">
                <a:solidFill>
                  <a:srgbClr val="000000"/>
                </a:solidFill>
              </a:rPr>
              <a:t>V </a:t>
            </a:r>
            <a:r>
              <a:rPr lang="ru-RU" dirty="0" smtClean="0">
                <a:solidFill>
                  <a:srgbClr val="000000"/>
                </a:solidFill>
              </a:rPr>
              <a:t>передачи (познавательные)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Экскурсии и т.д.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32040" y="3910283"/>
            <a:ext cx="3744416" cy="2448272"/>
          </a:xfrm>
          <a:prstGeom prst="roundRect">
            <a:avLst/>
          </a:prstGeom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ДУХОВНЫЕ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Церковь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Паломничество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Молитвы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Медитация и т.д.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3938380"/>
            <a:ext cx="3816424" cy="2448272"/>
          </a:xfrm>
          <a:prstGeom prst="roundRect">
            <a:avLst/>
          </a:prstGeom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ЭМОЦИОНАЛЬНЫЕ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Театры, музеи, выставки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SPA </a:t>
            </a:r>
            <a:r>
              <a:rPr lang="ru-RU" dirty="0" smtClean="0">
                <a:solidFill>
                  <a:srgbClr val="000000"/>
                </a:solidFill>
              </a:rPr>
              <a:t>салоны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Семья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Музыка, танцы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Общение с друзьями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Хобби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Шопинг и т.д.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196752"/>
            <a:ext cx="3816424" cy="2448272"/>
          </a:xfrm>
          <a:prstGeom prst="roundRect">
            <a:avLst/>
          </a:prstGeom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ФИЗИЧЕСКИЕ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Физический труд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Занятия спортом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Рациональное питание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Баня, сауна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Прогулки, походы, путешествия и т.д.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86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УДАЧИ!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В ВАС ВЕРИМ!</a:t>
            </a:r>
          </a:p>
        </p:txBody>
      </p:sp>
      <p:pic>
        <p:nvPicPr>
          <p:cNvPr id="4" name="Объект 3" descr="1251144869_otkrytka_pervoe_sentyabrya_de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0298" y="2357430"/>
            <a:ext cx="3657600" cy="430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43200" y="3640138"/>
            <a:ext cx="6400800" cy="1752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endParaRPr lang="ru-RU" sz="20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785926"/>
            <a:ext cx="61436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AB81"/>
              </a:buClr>
              <a:buSzPct val="95000"/>
              <a:buFont typeface="Wingdings 2" pitchFamily="18" charset="2"/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Экзамен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самый ответственный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AB81"/>
              </a:buClr>
              <a:buSzPct val="95000"/>
              <a:buFont typeface="Wingdings 2" pitchFamily="18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период жизни каждого человека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AB81"/>
              </a:buClr>
              <a:buSzPct val="95000"/>
              <a:buFont typeface="Wingdings 2" pitchFamily="18" charset="2"/>
              <a:buNone/>
            </a:pP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AB81"/>
              </a:buClr>
              <a:buSzPct val="95000"/>
              <a:buFont typeface="Wingdings 2" pitchFamily="18" charset="2"/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Экзамен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итог учебной деятельности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AB81"/>
              </a:buClr>
              <a:buSzPct val="95000"/>
              <a:buFont typeface="Wingdings 2" pitchFamily="18" charset="2"/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AB81"/>
              </a:buClr>
              <a:buSzPct val="95000"/>
              <a:buFont typeface="Wingdings 2" pitchFamily="18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8" name="Picture 2" descr="EKZAMEN-STR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319220"/>
            <a:ext cx="3143280" cy="394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43200" y="3571875"/>
            <a:ext cx="6400800" cy="1752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endParaRPr lang="ru-RU" sz="20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7786742" cy="509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успешность сдачи любых экзаменов влияют три фактора: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mic Sans MS" pitchFamily="66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Познавательный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уровень знаний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Мотивационный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нацеленность на выполнение учебных задач и преодоление трудностей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Эмоциональный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способность выдержать напряжённый экзаменационный марафон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type="body" idx="4294967295"/>
          </p:nvPr>
        </p:nvSpPr>
        <p:spPr>
          <a:xfrm>
            <a:off x="1933575" y="1571625"/>
            <a:ext cx="7210425" cy="1209675"/>
          </a:xfrm>
        </p:spPr>
        <p:txBody>
          <a:bodyPr>
            <a:normAutofit fontScale="55000" lnSpcReduction="20000"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ru-RU" sz="6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Организуйте для </a:t>
            </a:r>
            <a:r>
              <a:rPr lang="ru-RU" sz="6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себя режим </a:t>
            </a:r>
            <a:r>
              <a:rPr lang="ru-RU" sz="6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дня </a:t>
            </a:r>
            <a:r>
              <a:rPr lang="ru-RU" sz="6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5363" name="Picture 2" descr="C:\Documents and Settings\Admin\Рабочий стол\экзамены\картинки\8194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71612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Documents and Settings\Admin\Рабочий стол\экзамены\картинки\j0409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50057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11"/>
          <p:cNvSpPr>
            <a:spLocks noChangeArrowheads="1"/>
          </p:cNvSpPr>
          <p:nvPr/>
        </p:nvSpPr>
        <p:spPr bwMode="auto">
          <a:xfrm>
            <a:off x="214282" y="3429000"/>
            <a:ext cx="2643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Подготовка к экзаменам в школе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Прямоугольник 12"/>
          <p:cNvSpPr>
            <a:spLocks noChangeArrowheads="1"/>
          </p:cNvSpPr>
          <p:nvPr/>
        </p:nvSpPr>
        <p:spPr bwMode="auto">
          <a:xfrm>
            <a:off x="5643570" y="2571744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Спорт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прогулки на свежем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7" name="Picture 4" descr="C:\Documents and Settings\Admin\Рабочий стол\экзамены\картинки\walkin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286124"/>
            <a:ext cx="2475863" cy="1647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3214678" y="3143248"/>
            <a:ext cx="25987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(не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менее 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часов)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9" name="Picture 5" descr="C:\Documents and Settings\Admin\Рабочий стол\экзамены\картинки\sleeping_ma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4071942"/>
            <a:ext cx="2344738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subTitle" idx="4294967295"/>
          </p:nvPr>
        </p:nvSpPr>
        <p:spPr>
          <a:xfrm>
            <a:off x="357188" y="1340769"/>
            <a:ext cx="8786812" cy="864096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Организуйте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специальное питание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R="0">
              <a:lnSpc>
                <a:spcPct val="90000"/>
              </a:lnSpc>
            </a:pPr>
            <a:endParaRPr lang="ru-RU" sz="3000" dirty="0" smtClean="0"/>
          </a:p>
        </p:txBody>
      </p:sp>
      <p:pic>
        <p:nvPicPr>
          <p:cNvPr id="16387" name="Picture 2" descr="C:\Documents and Settings\Admin\Рабочий стол\экзамены\картинки\2461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98422"/>
            <a:ext cx="2143140" cy="285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3" descr="C:\Documents and Settings\Admin\Рабочий стол\экзамены\картинки\97965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293096"/>
            <a:ext cx="2786082" cy="2089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4" descr="C:\Documents and Settings\Admin\Рабочий стол\экзамены\картинки\webshop_plade_forsid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21967" y="1973258"/>
            <a:ext cx="2738355" cy="2054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5" descr="C:\Documents and Settings\Admin\Рабочий стол\экзамены\картинки\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33031" y="4363509"/>
            <a:ext cx="3000405" cy="2186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928926" y="1428736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type="subTitle" idx="1"/>
          </p:nvPr>
        </p:nvSpPr>
        <p:spPr>
          <a:xfrm>
            <a:off x="3857620" y="1142984"/>
            <a:ext cx="5072063" cy="5500686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Для улучшения памяти: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морковь с растительным маслом, ананасовый сок (</a:t>
            </a:r>
            <a:r>
              <a:rPr lang="ru-RU" sz="2000" b="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стимулирует обмен веществ в мозгу)</a:t>
            </a: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  <a:p>
            <a:pPr marR="0" algn="l">
              <a:lnSpc>
                <a:spcPct val="90000"/>
              </a:lnSpc>
            </a:pPr>
            <a:r>
              <a:rPr lang="ru-RU" sz="2000" b="1" dirty="0" smtClean="0">
                <a:latin typeface="Comic Sans MS" pitchFamily="66" charset="0"/>
              </a:rPr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Для концентрации внимания: </a:t>
            </a:r>
          </a:p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половинка репчатого лука в день.</a:t>
            </a:r>
          </a:p>
          <a:p>
            <a:pPr marR="0" algn="l">
              <a:lnSpc>
                <a:spcPct val="90000"/>
              </a:lnSpc>
            </a:pPr>
            <a:r>
              <a:rPr lang="ru-RU" sz="2000" b="1" dirty="0" smtClean="0">
                <a:latin typeface="Comic Sans MS" pitchFamily="66" charset="0"/>
              </a:rPr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Для творческого озарения: </a:t>
            </a:r>
          </a:p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чай из тмина </a:t>
            </a:r>
          </a:p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(2 чайные ложки семян на чашку).</a:t>
            </a:r>
          </a:p>
          <a:p>
            <a:pPr marR="0" algn="l">
              <a:lnSpc>
                <a:spcPct val="90000"/>
              </a:lnSpc>
            </a:pPr>
            <a:r>
              <a:rPr lang="ru-RU" sz="2000" b="1" dirty="0" smtClean="0">
                <a:latin typeface="Comic Sans MS" pitchFamily="66" charset="0"/>
              </a:rPr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Для успеха в изучении наук: </a:t>
            </a:r>
          </a:p>
          <a:p>
            <a:pPr>
              <a:lnSpc>
                <a:spcPct val="90000"/>
              </a:lnSpc>
            </a:pPr>
            <a:r>
              <a:rPr lang="ru-RU" sz="2200" b="1" dirty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капуста (она </a:t>
            </a:r>
            <a:r>
              <a:rPr lang="ru-RU" sz="22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снижает активность щитовидной железы, снимает нервозность) и лимон (освежает мысли, облегчает восприятие информации за счёт ударной дозы витамина С).</a:t>
            </a:r>
            <a:r>
              <a:rPr lang="ru-RU" sz="22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marR="0" algn="ctr">
              <a:lnSpc>
                <a:spcPct val="90000"/>
              </a:lnSpc>
            </a:pP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Для хорошего настроения: 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«фрукты счастья» - бананы, содержащие необходимое мозгу вещество - серотонин. </a:t>
            </a:r>
            <a:r>
              <a:rPr lang="ru-RU" sz="2000" dirty="0" smtClean="0"/>
              <a:t> </a:t>
            </a:r>
          </a:p>
          <a:p>
            <a:pPr marR="0"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17410" name="Picture 2" descr="C:\Documents and Settings\Admin\Рабочий стол\экзамены\картинки\8.jpg"/>
          <p:cNvPicPr>
            <a:picLocks noChangeAspect="1" noChangeArrowheads="1"/>
          </p:cNvPicPr>
          <p:nvPr/>
        </p:nvPicPr>
        <p:blipFill>
          <a:blip r:embed="rId4" cstate="print"/>
          <a:srcRect b="2083"/>
          <a:stretch>
            <a:fillRect/>
          </a:stretch>
        </p:blipFill>
        <p:spPr bwMode="auto">
          <a:xfrm>
            <a:off x="0" y="1857364"/>
            <a:ext cx="357187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8"/>
          <p:cNvSpPr>
            <a:spLocks noGrp="1"/>
          </p:cNvSpPr>
          <p:nvPr>
            <p:ph type="subTitle" idx="4294967295"/>
          </p:nvPr>
        </p:nvSpPr>
        <p:spPr>
          <a:xfrm>
            <a:off x="0" y="1928813"/>
            <a:ext cx="8426450" cy="3214687"/>
          </a:xfrm>
        </p:spPr>
        <p:txBody>
          <a:bodyPr>
            <a:normAutofit/>
          </a:bodyPr>
          <a:lstStyle/>
          <a:p>
            <a:pPr marR="0" algn="just">
              <a:buNone/>
            </a:pPr>
            <a:r>
              <a:rPr lang="ru-RU" sz="5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Организуйте для себя место для</a:t>
            </a:r>
          </a:p>
          <a:p>
            <a:pPr marR="0" algn="just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подготовки к экзаменам 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7388"/>
          <a:stretch>
            <a:fillRect/>
          </a:stretch>
        </p:blipFill>
        <p:spPr bwMode="auto">
          <a:xfrm>
            <a:off x="5715008" y="3456151"/>
            <a:ext cx="3428992" cy="340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596" y="1214422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429625" cy="3429024"/>
          </a:xfrm>
        </p:spPr>
        <p:txBody>
          <a:bodyPr>
            <a:normAutofit fontScale="70000" lnSpcReduction="20000"/>
          </a:bodyPr>
          <a:lstStyle/>
          <a:p>
            <a:pPr marL="457200" marR="0" indent="-457200" algn="l">
              <a:buFont typeface="Wingdings" pitchFamily="2" charset="2"/>
              <a:buChar char="v"/>
            </a:pPr>
            <a:r>
              <a:rPr 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Наблюдайте за  свои самочувствием</a:t>
            </a:r>
            <a:endParaRPr lang="ru-RU" sz="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>
              <a:buFont typeface="Wingdings" pitchFamily="2" charset="2"/>
              <a:buChar char="v"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Контролируйте  режим подготовки,</a:t>
            </a:r>
          </a:p>
          <a:p>
            <a:pPr marR="0" algn="l"/>
            <a:r>
              <a:rPr 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не допускайте  перегрузок </a:t>
            </a:r>
            <a:endParaRPr lang="ru-RU" sz="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altLang="ru-RU" sz="5100" b="1" dirty="0" smtClean="0">
                <a:solidFill>
                  <a:schemeClr val="tx1"/>
                </a:solidFill>
                <a:latin typeface="Comic Sans MS" pitchFamily="66" charset="0"/>
              </a:rPr>
              <a:t>  </a:t>
            </a:r>
            <a:r>
              <a:rPr lang="ru-RU" alt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важно в ходе подготовки к экзаменам снизить  напряжение и тревожность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>
              <a:buFont typeface="Wingdings" pitchFamily="2" charset="2"/>
              <a:buChar char="v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Admin\Рабочий стол\экзамены\картинки\2010-05-06_16-47-19_2886946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5942" y="4196956"/>
            <a:ext cx="3548058" cy="2661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Documents and Settings\Admin\Рабочий стол\экзамены\картинки\p30_gi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286250"/>
            <a:ext cx="3543300" cy="2344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3"/>
          <p:cNvSpPr>
            <a:spLocks noGrp="1"/>
          </p:cNvSpPr>
          <p:nvPr>
            <p:ph type="subTitle" idx="1"/>
          </p:nvPr>
        </p:nvSpPr>
        <p:spPr>
          <a:xfrm>
            <a:off x="3214678" y="1571612"/>
            <a:ext cx="5602290" cy="5000660"/>
          </a:xfrm>
        </p:spPr>
        <p:txBody>
          <a:bodyPr>
            <a:normAutofit/>
          </a:bodyPr>
          <a:lstStyle/>
          <a:p>
            <a:pPr marR="0" algn="l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ВНУШАЕМ УВЕРЕННОСТЬ!</a:t>
            </a:r>
          </a:p>
          <a:p>
            <a:pPr marR="0" algn="l">
              <a:buFont typeface="Wingdings" pitchFamily="2" charset="2"/>
              <a:buChar char="Ø"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Подбадривайте себя, хвалите  за то, что  делаете  хорошо;</a:t>
            </a:r>
          </a:p>
          <a:p>
            <a:pPr marR="0" algn="l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Повышайте  свою уверенность в себе, так как чем больше вы боитесь неудачи, тем более вероятности допущения  ошибок. </a:t>
            </a:r>
          </a:p>
          <a:p>
            <a:pPr marR="0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ГОВОРИТЕ ЧАЩЕ СЕБЕ:</a:t>
            </a:r>
          </a:p>
          <a:p>
            <a:pPr marR="0" algn="l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все смогу!</a:t>
            </a:r>
          </a:p>
          <a:p>
            <a:pPr marR="0" algn="l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уверен , что  справлюсь  с экзаменами!</a:t>
            </a:r>
          </a:p>
          <a:p>
            <a:pPr marR="0" algn="l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собой горжусь!</a:t>
            </a:r>
          </a:p>
        </p:txBody>
      </p:sp>
      <p:pic>
        <p:nvPicPr>
          <p:cNvPr id="21508" name="Picture 3" descr="C:\Documents and Settings\Admin\Рабочий стол\экзамены\картинки\j04026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280826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://veselajashkola.ru/wp-content/uploads/images/5d20a43a3765b8d8b3b7414ab0118455-501x332.jpg"/>
          <p:cNvPicPr>
            <a:picLocks noChangeAspect="1" noChangeArrowheads="1"/>
          </p:cNvPicPr>
          <p:nvPr/>
        </p:nvPicPr>
        <p:blipFill>
          <a:blip r:embed="rId4" cstate="print"/>
          <a:srcRect l="11813" r="3805"/>
          <a:stretch>
            <a:fillRect/>
          </a:stretch>
        </p:blipFill>
        <p:spPr bwMode="auto">
          <a:xfrm>
            <a:off x="142844" y="4286256"/>
            <a:ext cx="2980836" cy="2340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299</TotalTime>
  <Words>577</Words>
  <Application>Microsoft Office PowerPoint</Application>
  <PresentationFormat>Экран (4:3)</PresentationFormat>
  <Paragraphs>132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«Энергетическое зевание»</vt:lpstr>
      <vt:lpstr>Упражнение «Включаем в работу сразу два полушария»  </vt:lpstr>
      <vt:lpstr>Дыхательная  гимнастика</vt:lpstr>
      <vt:lpstr>Презентация PowerPoint</vt:lpstr>
      <vt:lpstr>РЕСУРСЫ</vt:lpstr>
      <vt:lpstr>УДАЧИ!  МЫ В ВАС ВЕРИМ!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zags</dc:creator>
  <cp:lastModifiedBy>U1051l135</cp:lastModifiedBy>
  <cp:revision>66</cp:revision>
  <dcterms:created xsi:type="dcterms:W3CDTF">2015-10-21T06:58:18Z</dcterms:created>
  <dcterms:modified xsi:type="dcterms:W3CDTF">2021-03-12T11:46:50Z</dcterms:modified>
</cp:coreProperties>
</file>