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68" r:id="rId4"/>
    <p:sldId id="270" r:id="rId5"/>
    <p:sldId id="269" r:id="rId6"/>
    <p:sldId id="272" r:id="rId7"/>
    <p:sldId id="277" r:id="rId8"/>
    <p:sldId id="258" r:id="rId9"/>
    <p:sldId id="275" r:id="rId10"/>
    <p:sldId id="276" r:id="rId11"/>
    <p:sldId id="274" r:id="rId12"/>
    <p:sldId id="259" r:id="rId13"/>
    <p:sldId id="262" r:id="rId14"/>
    <p:sldId id="264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>
      <p:cViewPr>
        <p:scale>
          <a:sx n="62" d="100"/>
          <a:sy n="62" d="100"/>
        </p:scale>
        <p:origin x="-2040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znachenie-slova.ru/%D0%B4%D0%BE%D1%89%D0%B5%D1%87%D0%BA%D0%B0" TargetMode="Externa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208823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фамилия – загадка</a:t>
            </a:r>
            <a:b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013176"/>
            <a:ext cx="4176464" cy="14401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ченик 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6«А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класса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Драница Даниил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Бращунова И.М.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15406" y="764704"/>
            <a:ext cx="5006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SzPct val="100000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МКОУ «СОШ №12 г. Нижнеудинск»</a:t>
            </a:r>
          </a:p>
        </p:txBody>
      </p:sp>
    </p:spTree>
    <p:extLst>
      <p:ext uri="{BB962C8B-B14F-4D97-AF65-F5344CB8AC3E}">
        <p14:creationId xmlns:p14="http://schemas.microsoft.com/office/powerpoint/2010/main" val="405244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6632"/>
            <a:ext cx="8712968" cy="655272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Фамилия Драница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399399"/>
              </p:ext>
            </p:extLst>
          </p:nvPr>
        </p:nvGraphicFramePr>
        <p:xfrm>
          <a:off x="251520" y="847800"/>
          <a:ext cx="8424936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4896544"/>
              </a:tblGrid>
              <a:tr h="5400600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2400" b="1" u="sng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Мнение папы</a:t>
                      </a:r>
                    </a:p>
                    <a:p>
                      <a:pPr algn="l"/>
                      <a:endParaRPr lang="ru-RU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Мой папа считает, что фамилия Драница произошла от слова </a:t>
                      </a:r>
                      <a:r>
                        <a:rPr lang="ru-RU" sz="2400" b="1" u="sng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«дранка»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Ономастический словарь</a:t>
                      </a:r>
                    </a:p>
                    <a:p>
                      <a:r>
                        <a:rPr lang="ru-RU" sz="240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Драница .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Фамилия </a:t>
                      </a:r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представляет собой застывшую форму аналогичного прозвища. Драницей </a:t>
                      </a:r>
                      <a:r>
                        <a:rPr lang="ru-RU" sz="2400" u="sng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называются колотые сосновые дощечки, которые в старину использовали для кровель</a:t>
                      </a:r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400" u="sng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Таким образом, очевидно, что основатель рода Драница был кровельщиком, за что и получил своё прозвище , со временем получил фамилию Драница. 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322493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07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35280" cy="151216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Значение слова «дранка» 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разных словарях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8363272" cy="4608512"/>
          </a:xfrm>
        </p:spPr>
        <p:txBody>
          <a:bodyPr/>
          <a:lstStyle/>
          <a:p>
            <a:pPr fontAlgn="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Дранка, дранки, жен. (спец.).</a:t>
            </a:r>
          </a:p>
          <a:p>
            <a:pPr fontAlgn="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только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ед.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собир.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Тонкие, узенькие дощечки, употр. для покрытия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кровель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для обрешетки стен под штукатурку. Крыша крыта дранкой. Штукатурка обвалилась, и видна одна дранка.</a:t>
            </a:r>
          </a:p>
          <a:p>
            <a:pPr fontAlgn="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 такая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дощечка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Словарь Ушакова)</a:t>
            </a:r>
          </a:p>
          <a:p>
            <a:pPr fontAlgn="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1.Материал для кровель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деревенских строений, имеющий вид очень длинных колотых сосновых дощечек (обычно длиной до сажени и шириной до четырех вершков); по крыше располагается горизонтальными рядами с напуском и скрепляется с обрешёткой нагелями или гвоздями.</a:t>
            </a:r>
          </a:p>
          <a:p>
            <a:pPr fontAlgn="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Сосновые лучины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для обивки стен под штукатурку.(Архитектурный словарь)</a:t>
            </a:r>
          </a:p>
          <a:p>
            <a:pPr fontAlgn="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ранка</a:t>
            </a:r>
            <a:r>
              <a:rPr lang="ru-RU" sz="20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и, 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ж.,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также собир. Тонкая деревянная планка для покрытия крыш и для обрешётки стен под штукатурку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.( Словарь Ожегова)</a:t>
            </a:r>
          </a:p>
          <a:p>
            <a:pPr fontAlgn="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97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268760"/>
            <a:ext cx="7704856" cy="544522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проанализировав мнения родителей и дедушки о происхождении  нашей фамилии и сравнив их с фактами о происхождении фамилий на Руси, делаю вывод, что моя фамилия больше по происхождению зависит от названия профессии предков- кровельщики( папа был прав), т.к. эти люди занимались покрытием крыш домов , а использовали для этого дранки в качестве строительного материала, за что и получили прозвище «Драница», которое позже стало именем собственным- фамилией. 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Считаю, что моя гипотеза подтвердилась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412776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620688"/>
            <a:ext cx="43672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Мои выводы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83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268760"/>
            <a:ext cx="7272808" cy="52634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рождении каждый человек получает имя и фамилию. Имена выбирают нам родители, а вот фамилия же передается от старшего поколения, т.е. от родителей, младшему поколению, т.е. детям. Поэтому вопрос о происхождении и истории фамилии очень важен для каждого из нас. Ведь история происхождения фамилии может поведать нам тайны фамилии, как и когда она распространялась. Для себя считаю полезным знание о происхождении своей фамилии, т.к. могу этот материал использовать при написании сочинений на уроках русского языка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82926" y="548680"/>
            <a:ext cx="65397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Практическая значимость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9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48872" cy="1039177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4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76839" y="620688"/>
            <a:ext cx="30598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443841"/>
            <a:ext cx="806489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Фамилия-  такое обычное слово,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Скажет любой: ну, что в нем такого?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я согласиться здесь не смогу,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Тайну о роде своем теперь сберегу !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03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52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1412776"/>
            <a:ext cx="8424936" cy="4713387"/>
          </a:xfrm>
        </p:spPr>
        <p:txBody>
          <a:bodyPr/>
          <a:lstStyle/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моего  исследовательского проекта : «Моя фамилия- загадка». Как известно, любая загадка требует ответа- отгадки». Меня на протяжении нескольких лет интересовал вопрос о происхождении моей фамилии. Ведь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важно для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каждого из нас знать, что значит твое имя, фамилия. Именно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этом заключается актуальность моего исследования.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темы проекта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0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доказать, что моя фамилия произошла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названия одной из профессий</a:t>
            </a:r>
          </a:p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литературу по теме,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написать работу</a:t>
            </a:r>
          </a:p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предполагаю, что моя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фамилия образовалась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основе названия одной из профессий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и задачи проекта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33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решения задач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3" descr="http://cv0.litres.ru/static/bookimages/06/68/23/06682308.bin.dir/06682308.cov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562" y="3245811"/>
            <a:ext cx="2077425" cy="319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" descr="https://konzeptual.ru/media/catalog/product/cache/1/image/9df78eab33525d08d6e5fb8d27136e95/1/0/10000-russkikh-imion-i-familii-entsiklopiedichieskii-slova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konzeptual.ru/media/catalog/product/cache/1/image/9df78eab33525d08d6e5fb8d27136e95/1/0/10000-russkikh-imion-i-familii-entsiklopiedichieskii-slovar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img2.labirint.ru/books/162652/cover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702" y="3309899"/>
            <a:ext cx="2070263" cy="3165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8" descr="http://filin-book.ru/files/books/47794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skupiknigi.ru/image/Large/multimedia/books_covers/10022502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150" y="3296480"/>
            <a:ext cx="2232248" cy="319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408219" y="194149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Изучение литературы по теме   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12" descr="Русские фамилии. Популярный этимологический словарь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Русские фамилии. Популярный этимологический словарь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Русские фамилии. Популярный этимологический словарь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8" descr="Русские фамилии. Популярный этимологический словарь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20" descr="Русские фамилии. Популярный этимологический словарь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6" name="Picture 22" descr="http://ozon-st.cdn.ngenix.net/multimedia/10205088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67" y="3287011"/>
            <a:ext cx="2262118" cy="319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7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60648"/>
            <a:ext cx="8568952" cy="6408712"/>
          </a:xfrm>
        </p:spPr>
        <p:txBody>
          <a:bodyPr>
            <a:normAutofit/>
          </a:bodyPr>
          <a:lstStyle/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слышит свое имя много раз в день, свою фамилию – пусть реже, чем имя, но тоже часто. И неизбежно возникает вопрос: что означает мое имя и как мне досталась такая фамилия? Вопросов по фамилии может быть еще больше, ведь история фамилии – это история рода, это история наших предков, знать которую должен каждый человек, уважающий свою Родину.</a:t>
            </a:r>
          </a:p>
        </p:txBody>
      </p:sp>
    </p:spTree>
    <p:extLst>
      <p:ext uri="{BB962C8B-B14F-4D97-AF65-F5344CB8AC3E}">
        <p14:creationId xmlns:p14="http://schemas.microsoft.com/office/powerpoint/2010/main" val="14157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04664"/>
            <a:ext cx="8640960" cy="64807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Этимология слова   «фамилия»</a:t>
            </a:r>
            <a:endParaRPr lang="ru-RU" sz="4400" dirty="0"/>
          </a:p>
        </p:txBody>
      </p:sp>
      <p:sp>
        <p:nvSpPr>
          <p:cNvPr id="5" name="Рисунок 3"/>
          <p:cNvSpPr>
            <a:spLocks noGrp="1"/>
          </p:cNvSpPr>
          <p:nvPr>
            <p:ph type="body" sz="half" idx="2"/>
          </p:nvPr>
        </p:nvSpPr>
        <p:spPr>
          <a:xfrm>
            <a:off x="468313" y="908720"/>
            <a:ext cx="7992119" cy="5544616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Этимология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термин языкознания, обозначающий исследование происхождения слова.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Следовательно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этимология фамилий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исследование происхождения той или иной фамилии.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Фамилия </a:t>
            </a: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(лат. </a:t>
            </a:r>
            <a:r>
              <a:rPr lang="en-US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amilia</a:t>
            </a: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семья)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наследственное родовое имя, указывающее на принадлежность человека к одному роду, ведущему начало от общего предка, или в более узком понимании — к одной семье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10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8667"/>
            <a:ext cx="7992887" cy="6420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 фамилий на Руси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908721"/>
            <a:ext cx="8424935" cy="5328592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Руси фамилии образовывались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1.От имени  и отчества предка (Иванов, Петров)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2.От места или эпитета  по месту жительства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Задорожный, Заречный)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3.От названия города или местности, из которой 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происходил человек  ( Москвитин, Тверитин)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4.От профессии, должности предка ( Сапожников, Лаптев)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5.От порядка рождения предка (Третьяк,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Шестак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6.От этнического происхождения предков</a:t>
            </a:r>
          </a:p>
          <a:p>
            <a:pPr marL="342900" indent="-342900" algn="just"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(Хохлов, Татаринов, Москалев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43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664804"/>
            <a:ext cx="8424936" cy="4968552"/>
          </a:xfrm>
        </p:spPr>
        <p:txBody>
          <a:bodyPr>
            <a:normAutofit/>
          </a:bodyPr>
          <a:lstStyle/>
          <a:p>
            <a:endParaRPr lang="ru-RU" sz="6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779817"/>
              </p:ext>
            </p:extLst>
          </p:nvPr>
        </p:nvGraphicFramePr>
        <p:xfrm>
          <a:off x="395536" y="1340768"/>
          <a:ext cx="8352928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5688632"/>
              </a:tblGrid>
              <a:tr h="504056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Мнение мамы</a:t>
                      </a:r>
                      <a:endParaRPr lang="ru-RU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Моя</a:t>
                      </a:r>
                      <a:r>
                        <a:rPr lang="ru-RU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мама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считает, что фамилия Драница произошла от слова </a:t>
                      </a:r>
                      <a:r>
                        <a:rPr lang="ru-RU" sz="2400" b="1" u="sng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«граница»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Словарь Ожегова</a:t>
                      </a:r>
                    </a:p>
                    <a:p>
                      <a:r>
                        <a:rPr lang="ru-RU" sz="24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ГРАНИЦА</a:t>
                      </a: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-ы, ж. 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</a:t>
                      </a:r>
                      <a:r>
                        <a:rPr lang="ru-RU" sz="24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Линия раздела между территориями, рубеж. </a:t>
                      </a: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г. Г. между земельными участками. На границе двух эпох (перен.). 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</a:t>
                      </a:r>
                      <a:r>
                        <a:rPr lang="ru-RU" sz="24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обычно мн., перен. Предел, допустимая норма. </a:t>
                      </a: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Границы возможного. Его самолюбие не знает границ.* За границей - в иностранных государствах (государстве)</a:t>
                      </a:r>
                    </a:p>
                    <a:p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Судя по происхождению фамилий на Руси, наша фамилия должна быть другой,</a:t>
                      </a:r>
                      <a:r>
                        <a:rPr lang="ru-RU" sz="2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например, 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Заграничные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92" y="4005064"/>
            <a:ext cx="2301616" cy="199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347059"/>
            <a:ext cx="64807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Фамилия Драница</a:t>
            </a:r>
          </a:p>
        </p:txBody>
      </p:sp>
    </p:spTree>
    <p:extLst>
      <p:ext uri="{BB962C8B-B14F-4D97-AF65-F5344CB8AC3E}">
        <p14:creationId xmlns:p14="http://schemas.microsoft.com/office/powerpoint/2010/main" val="21657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48872" cy="144016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Фамилия 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Драница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972802"/>
              </p:ext>
            </p:extLst>
          </p:nvPr>
        </p:nvGraphicFramePr>
        <p:xfrm>
          <a:off x="467544" y="1124744"/>
          <a:ext cx="8352928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5703"/>
                <a:gridCol w="5027225"/>
              </a:tblGrid>
              <a:tr h="5112568">
                <a:tc>
                  <a:txBody>
                    <a:bodyPr/>
                    <a:lstStyle/>
                    <a:p>
                      <a:endParaRPr lang="ru-RU" u="sng" dirty="0" smtClean="0"/>
                    </a:p>
                    <a:p>
                      <a:r>
                        <a:rPr lang="ru-RU" sz="24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Мнение дедушки</a:t>
                      </a:r>
                    </a:p>
                    <a:p>
                      <a:endParaRPr lang="ru-RU" sz="2400" b="1" u="sng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400" b="0" u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Мой дедушка считает что фамилия Драница произошла от слова</a:t>
                      </a:r>
                      <a:r>
                        <a:rPr lang="ru-RU" sz="2400" b="0" u="sng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u="sng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400" b="0" u="sng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драник</a:t>
                      </a:r>
                      <a:r>
                        <a:rPr lang="ru-RU" sz="2400" b="0" u="sng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u="sng" dirty="0" smtClean="0"/>
                    </a:p>
                    <a:p>
                      <a:r>
                        <a:rPr lang="ru-RU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</a:t>
                      </a:r>
                      <a:r>
                        <a:rPr lang="ru-RU" sz="2400" b="1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Википедия</a:t>
                      </a:r>
                    </a:p>
                    <a:p>
                      <a:endParaRPr lang="ru-RU" sz="2400" b="1" i="0" u="sng" kern="1200" baseline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2400" b="0" i="0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Драники</a:t>
                      </a:r>
                      <a:r>
                        <a:rPr lang="ru-RU" sz="24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-национальное блюдо бело-</a:t>
                      </a:r>
                    </a:p>
                    <a:p>
                      <a:r>
                        <a:rPr lang="ru-RU" sz="24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русской кухни. Оладьи из </a:t>
                      </a:r>
                    </a:p>
                    <a:p>
                      <a:r>
                        <a:rPr lang="ru-RU" sz="2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тертого</a:t>
                      </a:r>
                      <a:r>
                        <a:rPr lang="ru-RU" sz="24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сырого картофеля с добавлением муки, дрожжей, выпекающиеся на подсолнечном или конопляном масле.</a:t>
                      </a:r>
                    </a:p>
                    <a:p>
                      <a:r>
                        <a:rPr lang="ru-RU" sz="2400" b="1" i="0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</a:t>
                      </a:r>
                      <a:r>
                        <a:rPr lang="ru-RU" sz="2400" b="1" i="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образовании фамилий на Руси не отмечено тех, которые происходили по названию кулинарных блюд</a:t>
                      </a:r>
                      <a:endParaRPr lang="ru-RU" sz="2400" b="1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07" y="4005064"/>
            <a:ext cx="305036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41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560</TotalTime>
  <Words>751</Words>
  <Application>Microsoft Office PowerPoint</Application>
  <PresentationFormat>Экран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Моя фамилия – загадка Исследовательский проект</vt:lpstr>
      <vt:lpstr>Актуальность темы проекта</vt:lpstr>
      <vt:lpstr>Цель и задачи проекта </vt:lpstr>
      <vt:lpstr>Методы решения задач</vt:lpstr>
      <vt:lpstr>Презентация PowerPoint</vt:lpstr>
      <vt:lpstr>Этимология слова   «фамилия»</vt:lpstr>
      <vt:lpstr>Образование фамилий на Руси</vt:lpstr>
      <vt:lpstr>Презентация PowerPoint</vt:lpstr>
      <vt:lpstr>Фамилия Драница </vt:lpstr>
      <vt:lpstr>Презентация PowerPoint</vt:lpstr>
      <vt:lpstr>Значение слова «дранка»  в разных словарях</vt:lpstr>
      <vt:lpstr>Презентация PowerPoint</vt:lpstr>
      <vt:lpstr>Презентация PowerPoint</vt:lpstr>
      <vt:lpstr>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фамилия загадка</dc:title>
  <dc:creator>user</dc:creator>
  <cp:lastModifiedBy>home</cp:lastModifiedBy>
  <cp:revision>49</cp:revision>
  <dcterms:created xsi:type="dcterms:W3CDTF">2019-02-27T14:14:50Z</dcterms:created>
  <dcterms:modified xsi:type="dcterms:W3CDTF">2022-02-18T16:45:05Z</dcterms:modified>
</cp:coreProperties>
</file>